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5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CADFD9-3003-4253-9513-9C4D21562D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8F18-A9E3-4794-B1D8-0C84C58F71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AAB0-6548-4676-ABED-E70674B919C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D138D-5274-4760-88FE-371CF164A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50E81-23DF-4F89-8B21-587F907CA4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6BF61-0AC3-4977-92F1-1D96EC32F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34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2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CD492A-ABD8-40FB-90FE-CF3AA10A294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724D29-6F38-47DC-815D-EFC40ADC845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6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61290"/>
          </a:xfrm>
        </p:spPr>
        <p:txBody>
          <a:bodyPr>
            <a:normAutofit/>
          </a:bodyPr>
          <a:lstStyle/>
          <a:p>
            <a:r>
              <a:rPr lang="en-US" dirty="0"/>
              <a:t>COP3223 Introduction to Programming with C</a:t>
            </a:r>
          </a:p>
          <a:p>
            <a:r>
              <a:rPr lang="en-US" dirty="0"/>
              <a:t>Dr. Matthew B. Gerber</a:t>
            </a:r>
          </a:p>
        </p:txBody>
      </p:sp>
    </p:spTree>
    <p:extLst>
      <p:ext uri="{BB962C8B-B14F-4D97-AF65-F5344CB8AC3E}">
        <p14:creationId xmlns:p14="http://schemas.microsoft.com/office/powerpoint/2010/main" val="13259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7E97CA-653C-429F-84B8-F6D81AC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6B59D-DDBE-4D94-8CF7-5BAEF0C54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The mechanics of pointers let us make variables declared in one function visible to another</a:t>
            </a:r>
          </a:p>
          <a:p>
            <a:pPr lvl="1"/>
            <a:r>
              <a:rPr lang="en-US" dirty="0"/>
              <a:t>Normally, passed variables work like this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E21DDB-6452-4958-9BEA-264C84FE0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f(float </a:t>
            </a:r>
            <a:r>
              <a:rPr lang="en-US" sz="1600" dirty="0" err="1">
                <a:latin typeface="Consolas" panose="020B0609020204030204" pitchFamily="49" charset="0"/>
              </a:rPr>
              <a:t>fx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fx</a:t>
            </a:r>
            <a:r>
              <a:rPr lang="en-US" sz="1600" dirty="0">
                <a:latin typeface="Consolas" panose="020B0609020204030204" pitchFamily="49" charset="0"/>
              </a:rPr>
              <a:t> = 3.0;  // This variable is local to f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float x;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f(x);      // x is still uninitialized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return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90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7E97CA-653C-429F-84B8-F6D81AC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6B59D-DDBE-4D94-8CF7-5BAEF0C54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The mechanics of pointers let us make variables declared in one function visible to another</a:t>
            </a:r>
          </a:p>
          <a:p>
            <a:pPr lvl="1"/>
            <a:r>
              <a:rPr lang="en-US" dirty="0"/>
              <a:t>Normally, passed variables work like this</a:t>
            </a:r>
          </a:p>
          <a:p>
            <a:pPr lvl="1"/>
            <a:r>
              <a:rPr lang="en-US" dirty="0"/>
              <a:t>But by using pointers…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E21DDB-6452-4958-9BEA-264C84FE0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f(float *</a:t>
            </a:r>
            <a:r>
              <a:rPr lang="en-US" sz="1600" dirty="0" err="1">
                <a:latin typeface="Consolas" panose="020B0609020204030204" pitchFamily="49" charset="0"/>
              </a:rPr>
              <a:t>fx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(*</a:t>
            </a:r>
            <a:r>
              <a:rPr lang="en-US" sz="1600" dirty="0" err="1">
                <a:latin typeface="Consolas" panose="020B0609020204030204" pitchFamily="49" charset="0"/>
              </a:rPr>
              <a:t>fx</a:t>
            </a:r>
            <a:r>
              <a:rPr lang="en-US" sz="1600" dirty="0">
                <a:latin typeface="Consolas" panose="020B0609020204030204" pitchFamily="49" charset="0"/>
              </a:rPr>
              <a:t>) = 3.0;  // Dereference and assign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float x;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f(&amp;x);        // Now x = 3.0!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return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59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72097-8223-4110-ACC6-2ED8F74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Pitfalls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1BF1C-C1D4-4ABB-8D0B-DB464816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Pointers are dangerous</a:t>
            </a:r>
            <a:endParaRPr lang="en-US" sz="2400" dirty="0"/>
          </a:p>
          <a:p>
            <a:pPr lvl="1"/>
            <a:r>
              <a:rPr lang="en-US" sz="2400" dirty="0"/>
              <a:t>Let’s say that again</a:t>
            </a:r>
          </a:p>
          <a:p>
            <a:pPr lvl="1"/>
            <a:r>
              <a:rPr lang="en-US" sz="2400" b="1" dirty="0"/>
              <a:t>Pointers are dangerous</a:t>
            </a:r>
          </a:p>
        </p:txBody>
      </p:sp>
    </p:spTree>
    <p:extLst>
      <p:ext uri="{BB962C8B-B14F-4D97-AF65-F5344CB8AC3E}">
        <p14:creationId xmlns:p14="http://schemas.microsoft.com/office/powerpoint/2010/main" val="284234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72097-8223-4110-ACC6-2ED8F74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Pitfalls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1BF1C-C1D4-4ABB-8D0B-DB464816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Pointers are dangerous</a:t>
            </a:r>
            <a:endParaRPr lang="en-US" sz="2400" dirty="0"/>
          </a:p>
          <a:p>
            <a:pPr lvl="1"/>
            <a:r>
              <a:rPr lang="en-US" sz="2400" dirty="0"/>
              <a:t>Let’s say that again</a:t>
            </a:r>
          </a:p>
          <a:p>
            <a:pPr lvl="1"/>
            <a:r>
              <a:rPr lang="en-US" sz="2400" b="1" dirty="0"/>
              <a:t>Pointers are dangerous</a:t>
            </a:r>
          </a:p>
          <a:p>
            <a:pPr lvl="1"/>
            <a:r>
              <a:rPr lang="en-US" sz="2400" dirty="0"/>
              <a:t>Anytime you pass a pointer, you’re inviting a function to change the value of that variable</a:t>
            </a:r>
          </a:p>
          <a:p>
            <a:pPr lvl="1"/>
            <a:r>
              <a:rPr lang="en-US" sz="2400" dirty="0"/>
              <a:t>We call these </a:t>
            </a:r>
            <a:r>
              <a:rPr lang="en-US" sz="2400" i="1" dirty="0"/>
              <a:t>side effects</a:t>
            </a:r>
            <a:r>
              <a:rPr lang="en-US" sz="2400" dirty="0"/>
              <a:t> of functions, and we don’t like them</a:t>
            </a:r>
          </a:p>
        </p:txBody>
      </p:sp>
    </p:spTree>
    <p:extLst>
      <p:ext uri="{BB962C8B-B14F-4D97-AF65-F5344CB8AC3E}">
        <p14:creationId xmlns:p14="http://schemas.microsoft.com/office/powerpoint/2010/main" val="411141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72097-8223-4110-ACC6-2ED8F74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Pitfalls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1BF1C-C1D4-4ABB-8D0B-DB464816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Pointers are dangerous</a:t>
            </a:r>
            <a:endParaRPr lang="en-US" sz="2400" dirty="0"/>
          </a:p>
          <a:p>
            <a:pPr lvl="1"/>
            <a:r>
              <a:rPr lang="en-US" sz="2400" dirty="0"/>
              <a:t>Let’s say that again</a:t>
            </a:r>
          </a:p>
          <a:p>
            <a:pPr lvl="1"/>
            <a:r>
              <a:rPr lang="en-US" sz="2400" b="1" dirty="0"/>
              <a:t>Pointers are dangerous</a:t>
            </a:r>
          </a:p>
          <a:p>
            <a:pPr lvl="1"/>
            <a:r>
              <a:rPr lang="en-US" sz="2400" dirty="0"/>
              <a:t>Anytime you pass a pointer, you’re inviting a function to change the value of that variable</a:t>
            </a:r>
          </a:p>
          <a:p>
            <a:pPr lvl="1"/>
            <a:r>
              <a:rPr lang="en-US" sz="2400" dirty="0"/>
              <a:t>We call these </a:t>
            </a:r>
            <a:r>
              <a:rPr lang="en-US" sz="2400" i="1" dirty="0"/>
              <a:t>side effects</a:t>
            </a:r>
            <a:r>
              <a:rPr lang="en-US" sz="2400" dirty="0"/>
              <a:t> of functions, and we don’t like them</a:t>
            </a:r>
          </a:p>
          <a:p>
            <a:pPr lvl="1"/>
            <a:r>
              <a:rPr lang="en-US" sz="2400" dirty="0"/>
              <a:t>When a function only needs to return one value, you shouldn’t pass a pointer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x = f(x)</a:t>
            </a:r>
            <a:r>
              <a:rPr lang="en-US" sz="1800" dirty="0"/>
              <a:t> is a better pattern than </a:t>
            </a:r>
            <a:r>
              <a:rPr lang="en-US" sz="1800" dirty="0">
                <a:latin typeface="Consolas" panose="020B0609020204030204" pitchFamily="49" charset="0"/>
              </a:rPr>
              <a:t>f(&amp;x)</a:t>
            </a:r>
          </a:p>
        </p:txBody>
      </p:sp>
    </p:spTree>
    <p:extLst>
      <p:ext uri="{BB962C8B-B14F-4D97-AF65-F5344CB8AC3E}">
        <p14:creationId xmlns:p14="http://schemas.microsoft.com/office/powerpoint/2010/main" val="128506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672097-8223-4110-ACC6-2ED8F74C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Pitfalls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1BF1C-C1D4-4ABB-8D0B-DB464816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Pointers are dangerous</a:t>
            </a:r>
            <a:endParaRPr lang="en-US" sz="2400" dirty="0"/>
          </a:p>
          <a:p>
            <a:pPr lvl="1"/>
            <a:r>
              <a:rPr lang="en-US" sz="2400" dirty="0"/>
              <a:t>Let’s say that again</a:t>
            </a:r>
          </a:p>
          <a:p>
            <a:pPr lvl="1"/>
            <a:r>
              <a:rPr lang="en-US" sz="2400" b="1" dirty="0"/>
              <a:t>Pointers are dangerous</a:t>
            </a:r>
          </a:p>
          <a:p>
            <a:pPr lvl="1"/>
            <a:r>
              <a:rPr lang="en-US" sz="2400" dirty="0"/>
              <a:t>Anytime you pass a pointer, you’re inviting a function to change the value of that variable</a:t>
            </a:r>
          </a:p>
          <a:p>
            <a:pPr lvl="1"/>
            <a:r>
              <a:rPr lang="en-US" sz="2400" dirty="0"/>
              <a:t>We call these </a:t>
            </a:r>
            <a:r>
              <a:rPr lang="en-US" sz="2400" i="1" dirty="0"/>
              <a:t>side effects</a:t>
            </a:r>
            <a:r>
              <a:rPr lang="en-US" sz="2400" dirty="0"/>
              <a:t> of functions, and we don’t like them</a:t>
            </a:r>
          </a:p>
          <a:p>
            <a:pPr lvl="1"/>
            <a:r>
              <a:rPr lang="en-US" sz="2400" dirty="0"/>
              <a:t>When a function only needs to return one value, you shouldn’t pass a pointer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x = f(x)</a:t>
            </a:r>
            <a:r>
              <a:rPr lang="en-US" sz="1800" dirty="0"/>
              <a:t> is a better pattern than </a:t>
            </a:r>
            <a:r>
              <a:rPr lang="en-US" sz="1800" dirty="0">
                <a:latin typeface="Consolas" panose="020B0609020204030204" pitchFamily="49" charset="0"/>
              </a:rPr>
              <a:t>f(&amp;x)</a:t>
            </a:r>
          </a:p>
          <a:p>
            <a:pPr lvl="1"/>
            <a:r>
              <a:rPr lang="en-US" sz="2400" dirty="0"/>
              <a:t>There are two cases where you really have to pass pointers</a:t>
            </a:r>
          </a:p>
          <a:p>
            <a:pPr lvl="2"/>
            <a:r>
              <a:rPr lang="en-US" sz="1800" dirty="0"/>
              <a:t>The first case is when a function needs to “return” more than one value</a:t>
            </a:r>
          </a:p>
          <a:p>
            <a:pPr lvl="2"/>
            <a:r>
              <a:rPr lang="en-US" sz="1800" dirty="0"/>
              <a:t>The second is complicated</a:t>
            </a:r>
          </a:p>
        </p:txBody>
      </p:sp>
    </p:spTree>
    <p:extLst>
      <p:ext uri="{BB962C8B-B14F-4D97-AF65-F5344CB8AC3E}">
        <p14:creationId xmlns:p14="http://schemas.microsoft.com/office/powerpoint/2010/main" val="77490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5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r>
              <a:rPr lang="en-US" dirty="0"/>
              <a:t>This means a few things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6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CD26-5574-4044-8034-2DDA663E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C453-649B-4A57-820B-AED15168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Whenever you declare a variable, it exists somewhere in the computer’s memory</a:t>
            </a:r>
          </a:p>
          <a:p>
            <a:pPr lvl="1"/>
            <a:r>
              <a:rPr lang="en-US" sz="2000" dirty="0"/>
              <a:t>That location must, eventually, be a number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compiler</a:t>
            </a:r>
            <a:r>
              <a:rPr lang="en-US" sz="2000" dirty="0"/>
              <a:t> that translates your code into a program, and the </a:t>
            </a:r>
            <a:r>
              <a:rPr lang="en-US" sz="2000" i="1" dirty="0"/>
              <a:t>program loader</a:t>
            </a:r>
            <a:r>
              <a:rPr lang="en-US" sz="2000" dirty="0"/>
              <a:t> that runs that program on behalf of the operating system, take care of all of the processes of:</a:t>
            </a:r>
          </a:p>
          <a:p>
            <a:pPr lvl="2"/>
            <a:r>
              <a:rPr lang="en-US" sz="1600" dirty="0"/>
              <a:t>Deciding where the variable should go</a:t>
            </a:r>
          </a:p>
          <a:p>
            <a:pPr lvl="2"/>
            <a:r>
              <a:rPr lang="en-US" sz="1600" dirty="0"/>
              <a:t>Making space for it there</a:t>
            </a:r>
          </a:p>
          <a:p>
            <a:pPr lvl="2"/>
            <a:r>
              <a:rPr lang="en-US" sz="1600" dirty="0"/>
              <a:t>Mapping the variable name to that location</a:t>
            </a:r>
          </a:p>
          <a:p>
            <a:pPr lvl="2"/>
            <a:r>
              <a:rPr lang="en-US" sz="1600" dirty="0"/>
              <a:t>Keeping track of the location if the running program (or </a:t>
            </a:r>
            <a:r>
              <a:rPr lang="en-US" sz="1600" i="1" dirty="0"/>
              <a:t>process</a:t>
            </a:r>
            <a:r>
              <a:rPr lang="en-US" sz="1600" dirty="0"/>
              <a:t>) is moved around in memory</a:t>
            </a:r>
          </a:p>
          <a:p>
            <a:pPr lvl="1"/>
            <a:r>
              <a:rPr lang="en-US" sz="2000" dirty="0"/>
              <a:t>What do you need to know out of this?</a:t>
            </a:r>
          </a:p>
          <a:p>
            <a:pPr lvl="2"/>
            <a:r>
              <a:rPr lang="en-US" sz="1600" dirty="0"/>
              <a:t>Every variable exists in memory</a:t>
            </a:r>
          </a:p>
          <a:p>
            <a:pPr lvl="2"/>
            <a:r>
              <a:rPr lang="en-US" sz="1600" dirty="0"/>
              <a:t>Therefore, every variable has a </a:t>
            </a:r>
            <a:r>
              <a:rPr lang="en-US" sz="1600" i="1" dirty="0"/>
              <a:t>location</a:t>
            </a:r>
            <a:r>
              <a:rPr lang="en-US" sz="1600" dirty="0"/>
              <a:t> in memory</a:t>
            </a:r>
          </a:p>
        </p:txBody>
      </p:sp>
    </p:spTree>
    <p:extLst>
      <p:ext uri="{BB962C8B-B14F-4D97-AF65-F5344CB8AC3E}">
        <p14:creationId xmlns:p14="http://schemas.microsoft.com/office/powerpoint/2010/main" val="83802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r>
              <a:rPr lang="en-US" dirty="0"/>
              <a:t>This means a few things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These do the same thing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[0];  // Element 0 of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6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r>
              <a:rPr lang="en-US" dirty="0"/>
              <a:t>This means a few things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These do the same thing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[0];  // Element 0 of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9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r>
              <a:rPr lang="en-US" dirty="0"/>
              <a:t>This means a few things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These do the same thing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[0];  // Element 0 of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[0];  // Still element 0 of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//  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r>
              <a:rPr lang="en-US" dirty="0"/>
              <a:t>This means a few things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These do the same thing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[0];  // Element 0 of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[0];  // Still element 0 of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//  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This works but you don’t need to do it.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&amp;(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4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r>
              <a:rPr lang="en-US" dirty="0"/>
              <a:t>This means a few things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These do the same thing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[0];  // Element 0 of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[0];  // Still element 0 of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//  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This works but you don’t need to do it.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&amp;(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Don’t do this.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&amp;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353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3EB7-1852-44CE-8650-F56A487C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5983-3CF4-480E-BCE7-F21DC0F55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Remember how declaring array variables works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 declare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/>
              <a:t>, </a:t>
            </a:r>
            <a:r>
              <a:rPr lang="en-US" i="1" dirty="0"/>
              <a:t>it is treated as a pointer</a:t>
            </a:r>
            <a:endParaRPr lang="en-US" dirty="0"/>
          </a:p>
          <a:p>
            <a:pPr lvl="1"/>
            <a:r>
              <a:rPr lang="en-US" dirty="0"/>
              <a:t>The compiler creates space for a hundred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creates a pointer to them, and names it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endParaRPr lang="en-US" dirty="0"/>
          </a:p>
          <a:p>
            <a:pPr lvl="1"/>
            <a:r>
              <a:rPr lang="en-US" dirty="0"/>
              <a:t>This means a few things</a:t>
            </a:r>
          </a:p>
          <a:p>
            <a:pPr lvl="1"/>
            <a:r>
              <a:rPr lang="en-US" dirty="0"/>
              <a:t>But here’s the important 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CD5CD-6622-4AA9-8087-583FBAC6F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[100];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int 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These do the same thing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[0];  // Element 0 of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[0];  // Still element 0 of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              //   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(*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);  // Dereference </a:t>
            </a: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This works but you don’t need to do it.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&amp;(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// Don’t do this.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my_array_ptr</a:t>
            </a:r>
            <a:r>
              <a:rPr lang="en-US" sz="1400" dirty="0">
                <a:latin typeface="Consolas" panose="020B0609020204030204" pitchFamily="49" charset="0"/>
              </a:rPr>
              <a:t> = &amp;</a:t>
            </a:r>
            <a:r>
              <a:rPr lang="en-US" sz="1400" dirty="0" err="1">
                <a:latin typeface="Consolas" panose="020B0609020204030204" pitchFamily="49" charset="0"/>
              </a:rPr>
              <a:t>my_array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595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D48E-056E-4F77-86A4-7B97C4B3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1E3F-4527-41FC-ACA8-B5423C84B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When you declare a pointer in a function header, </a:t>
            </a:r>
            <a:r>
              <a:rPr lang="en-US" i="1" dirty="0"/>
              <a:t>you can pass an array into that pointer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CB12-BF3C-4F90-8C0E-1672F8CD0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fill_array</a:t>
            </a:r>
            <a:r>
              <a:rPr lang="en-US" sz="1600" dirty="0">
                <a:latin typeface="Consolas" panose="020B0609020204030204" pitchFamily="49" charset="0"/>
              </a:rPr>
              <a:t>(int *array, int count)</a:t>
            </a:r>
          </a:p>
        </p:txBody>
      </p:sp>
    </p:spTree>
    <p:extLst>
      <p:ext uri="{BB962C8B-B14F-4D97-AF65-F5344CB8AC3E}">
        <p14:creationId xmlns:p14="http://schemas.microsoft.com/office/powerpoint/2010/main" val="619931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D48E-056E-4F77-86A4-7B97C4B3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1E3F-4527-41FC-ACA8-B5423C84B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When you declare a pointer in a function header, </a:t>
            </a:r>
            <a:r>
              <a:rPr lang="en-US" i="1" dirty="0"/>
              <a:t>you can pass an array into that pointer</a:t>
            </a:r>
            <a:endParaRPr lang="en-US" dirty="0"/>
          </a:p>
          <a:p>
            <a:pPr lvl="1"/>
            <a:r>
              <a:rPr lang="en-US" dirty="0"/>
              <a:t>The function can then </a:t>
            </a:r>
            <a:r>
              <a:rPr lang="en-US" i="1" dirty="0"/>
              <a:t>access and work with that array</a:t>
            </a:r>
          </a:p>
          <a:p>
            <a:pPr lvl="2"/>
            <a:r>
              <a:rPr lang="en-US" dirty="0"/>
              <a:t>Remember, it’s working with the </a:t>
            </a:r>
            <a:r>
              <a:rPr lang="en-US" i="1" dirty="0"/>
              <a:t>same array</a:t>
            </a:r>
            <a:r>
              <a:rPr lang="en-US" dirty="0"/>
              <a:t> as the function that called it</a:t>
            </a:r>
          </a:p>
          <a:p>
            <a:pPr lvl="2"/>
            <a:r>
              <a:rPr lang="en-US" dirty="0"/>
              <a:t>The value isn’t copied – the </a:t>
            </a:r>
            <a:r>
              <a:rPr lang="en-US" i="1" dirty="0"/>
              <a:t>pointer</a:t>
            </a:r>
            <a:r>
              <a:rPr lang="en-US" dirty="0"/>
              <a:t> is given to the function instead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CB12-BF3C-4F90-8C0E-1672F8CD0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fill_array</a:t>
            </a:r>
            <a:r>
              <a:rPr lang="en-US" sz="1600" dirty="0">
                <a:latin typeface="Consolas" panose="020B0609020204030204" pitchFamily="49" charset="0"/>
              </a:rPr>
              <a:t>(int *array, int count)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count;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+ 1)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array[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</a:t>
            </a:r>
            <a:r>
              <a:rPr lang="en-US" sz="1600" dirty="0" err="1">
                <a:latin typeface="Consolas" panose="020B0609020204030204" pitchFamily="49" charset="0"/>
              </a:rPr>
              <a:t>my_array</a:t>
            </a:r>
            <a:r>
              <a:rPr lang="en-US" sz="1600" dirty="0">
                <a:latin typeface="Consolas" panose="020B0609020204030204" pitchFamily="49" charset="0"/>
              </a:rPr>
              <a:t>[100];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fill_array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my_array</a:t>
            </a:r>
            <a:r>
              <a:rPr lang="en-US" sz="1600" dirty="0">
                <a:latin typeface="Consolas" panose="020B0609020204030204" pitchFamily="49" charset="0"/>
              </a:rPr>
              <a:t>, 100);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return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86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D48E-056E-4F77-86A4-7B97C4B3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1E3F-4527-41FC-ACA8-B5423C84B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When you declare a pointer in a function header, </a:t>
            </a:r>
            <a:r>
              <a:rPr lang="en-US" i="1" dirty="0"/>
              <a:t>you can pass an array into that pointer</a:t>
            </a:r>
            <a:endParaRPr lang="en-US" dirty="0"/>
          </a:p>
          <a:p>
            <a:pPr lvl="1"/>
            <a:r>
              <a:rPr lang="en-US" dirty="0"/>
              <a:t>The function can then </a:t>
            </a:r>
            <a:r>
              <a:rPr lang="en-US" i="1" dirty="0"/>
              <a:t>access and work with that array</a:t>
            </a:r>
          </a:p>
          <a:p>
            <a:pPr lvl="2"/>
            <a:r>
              <a:rPr lang="en-US" dirty="0"/>
              <a:t>Remember, it’s working with the </a:t>
            </a:r>
            <a:r>
              <a:rPr lang="en-US" i="1" dirty="0"/>
              <a:t>same array</a:t>
            </a:r>
            <a:r>
              <a:rPr lang="en-US" dirty="0"/>
              <a:t> as the function that called it</a:t>
            </a:r>
          </a:p>
          <a:p>
            <a:pPr lvl="2"/>
            <a:r>
              <a:rPr lang="en-US" dirty="0"/>
              <a:t>The value isn’t copied – the </a:t>
            </a:r>
            <a:r>
              <a:rPr lang="en-US" i="1" dirty="0"/>
              <a:t>pointer</a:t>
            </a:r>
            <a:r>
              <a:rPr lang="en-US" dirty="0"/>
              <a:t> is given to the function instead</a:t>
            </a:r>
          </a:p>
          <a:p>
            <a:pPr lvl="1"/>
            <a:r>
              <a:rPr lang="en-US" dirty="0"/>
              <a:t>This is also how </a:t>
            </a:r>
            <a:r>
              <a:rPr lang="en-US" dirty="0" err="1">
                <a:latin typeface="Consolas" panose="020B0609020204030204" pitchFamily="49" charset="0"/>
              </a:rPr>
              <a:t>fgets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almost all string functions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8CB12-BF3C-4F90-8C0E-1672F8CD02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get_input</a:t>
            </a:r>
            <a:r>
              <a:rPr lang="en-US" sz="1600" dirty="0">
                <a:latin typeface="Consolas" panose="020B0609020204030204" pitchFamily="49" charset="0"/>
              </a:rPr>
              <a:t>(char *header, char *</a:t>
            </a:r>
            <a:r>
              <a:rPr lang="en-US" sz="1600" dirty="0" err="1">
                <a:latin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int n)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(header);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fgets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buf</a:t>
            </a:r>
            <a:r>
              <a:rPr lang="en-US" sz="1600">
                <a:latin typeface="Consolas" panose="020B0609020204030204" pitchFamily="49" charset="0"/>
              </a:rPr>
              <a:t>, n, </a:t>
            </a:r>
            <a:r>
              <a:rPr lang="en-US" sz="1600" dirty="0">
                <a:latin typeface="Consolas" panose="020B0609020204030204" pitchFamily="49" charset="0"/>
              </a:rPr>
              <a:t>stdin);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 </a:t>
            </a:r>
            <a:r>
              <a:rPr lang="en-US" sz="1600" dirty="0" err="1">
                <a:latin typeface="Consolas" panose="020B0609020204030204" pitchFamily="49" charset="0"/>
              </a:rPr>
              <a:t>input_string</a:t>
            </a:r>
            <a:r>
              <a:rPr lang="en-US" sz="1600" dirty="0">
                <a:latin typeface="Consolas" panose="020B0609020204030204" pitchFamily="49" charset="0"/>
              </a:rPr>
              <a:t>[80];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 *header = “Hi.  Enter something: “;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get_input</a:t>
            </a:r>
            <a:r>
              <a:rPr lang="en-US" sz="1600" dirty="0">
                <a:latin typeface="Consolas" panose="020B0609020204030204" pitchFamily="49" charset="0"/>
              </a:rPr>
              <a:t>(header, </a:t>
            </a:r>
            <a:r>
              <a:rPr lang="en-US" sz="1600" dirty="0" err="1">
                <a:latin typeface="Consolas" panose="020B0609020204030204" pitchFamily="49" charset="0"/>
              </a:rPr>
              <a:t>input_string</a:t>
            </a:r>
            <a:r>
              <a:rPr lang="en-US" sz="1600" dirty="0">
                <a:latin typeface="Consolas" panose="020B0609020204030204" pitchFamily="49" charset="0"/>
              </a:rPr>
              <a:t>, 79);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return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6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D458-1A4B-4152-A89B-05C47709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B95A-C54D-49B0-A6C4-BBDC3190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you declare a </a:t>
            </a:r>
            <a:r>
              <a:rPr lang="en-US" i="1" dirty="0"/>
              <a:t>single</a:t>
            </a:r>
            <a:r>
              <a:rPr lang="en-US" dirty="0"/>
              <a:t> variable, it always takes a small amount of memory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takes somewhere between two and eight bytes depending on what you’re compiling it on</a:t>
            </a:r>
          </a:p>
          <a:p>
            <a:pPr lvl="1"/>
            <a:r>
              <a:rPr lang="en-US" dirty="0"/>
              <a:t>If you declare this array…</a:t>
            </a:r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</a:rPr>
              <a:t>[100];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…it obviously takes up 100 times that</a:t>
            </a:r>
          </a:p>
        </p:txBody>
      </p:sp>
    </p:spTree>
    <p:extLst>
      <p:ext uri="{BB962C8B-B14F-4D97-AF65-F5344CB8AC3E}">
        <p14:creationId xmlns:p14="http://schemas.microsoft.com/office/powerpoint/2010/main" val="40848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1FBD-32B1-491E-8F1E-1926DEA0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EC99-EBC5-42D6-AFA9-9B2DA4623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kind of variable that doesn’t have memory allocated to it by itself</a:t>
            </a:r>
          </a:p>
          <a:p>
            <a:pPr lvl="1"/>
            <a:r>
              <a:rPr lang="en-US" dirty="0"/>
              <a:t>Instead, it </a:t>
            </a:r>
            <a:r>
              <a:rPr lang="en-US" i="1" dirty="0"/>
              <a:t>points to another variable</a:t>
            </a:r>
            <a:endParaRPr lang="en-US" dirty="0"/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/>
              <a:t> is now a </a:t>
            </a:r>
            <a:r>
              <a:rPr lang="en-US" i="1" dirty="0"/>
              <a:t>pointer to an integer</a:t>
            </a:r>
            <a:r>
              <a:rPr lang="en-US" dirty="0"/>
              <a:t> (or simply </a:t>
            </a:r>
            <a:r>
              <a:rPr lang="en-US" i="1" dirty="0"/>
              <a:t>pointer to 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can </a:t>
            </a:r>
            <a:r>
              <a:rPr lang="en-US" i="1" dirty="0"/>
              <a:t>dereference</a:t>
            </a:r>
            <a:r>
              <a:rPr lang="en-US" dirty="0"/>
              <a:t> it, and use it to modify whatever variable it </a:t>
            </a:r>
            <a:r>
              <a:rPr lang="en-US" i="1" dirty="0"/>
              <a:t>points</a:t>
            </a:r>
            <a:r>
              <a:rPr lang="en-US" dirty="0"/>
              <a:t> to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EA03-B05E-41B2-A058-7BFFAC23BF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1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1FBD-32B1-491E-8F1E-1926DEA0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EC99-EBC5-42D6-AFA9-9B2DA4623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kind of variable that doesn’t have memory allocated to it by itself</a:t>
            </a:r>
          </a:p>
          <a:p>
            <a:pPr lvl="1"/>
            <a:r>
              <a:rPr lang="en-US" dirty="0"/>
              <a:t>Instead, it </a:t>
            </a:r>
            <a:r>
              <a:rPr lang="en-US" i="1" dirty="0"/>
              <a:t>points to another variable</a:t>
            </a:r>
            <a:endParaRPr lang="en-US" dirty="0"/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/>
              <a:t> is now a </a:t>
            </a:r>
            <a:r>
              <a:rPr lang="en-US" i="1" dirty="0"/>
              <a:t>pointer to an integer</a:t>
            </a:r>
            <a:r>
              <a:rPr lang="en-US" dirty="0"/>
              <a:t> (or simply </a:t>
            </a:r>
            <a:r>
              <a:rPr lang="en-US" i="1" dirty="0"/>
              <a:t>pointer to 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can </a:t>
            </a:r>
            <a:r>
              <a:rPr lang="en-US" i="1" dirty="0"/>
              <a:t>dereference</a:t>
            </a:r>
            <a:r>
              <a:rPr lang="en-US" dirty="0"/>
              <a:t> it, and use it to modify whatever variable it </a:t>
            </a:r>
            <a:r>
              <a:rPr lang="en-US" i="1" dirty="0"/>
              <a:t>points</a:t>
            </a:r>
            <a:r>
              <a:rPr lang="en-US" dirty="0"/>
              <a:t> 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EA03-B05E-41B2-A058-7BFFAC23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 = &amp;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     // now points to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1FBD-32B1-491E-8F1E-1926DEA0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EC99-EBC5-42D6-AFA9-9B2DA4623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kind of variable that doesn’t have memory allocated to it by itself</a:t>
            </a:r>
          </a:p>
          <a:p>
            <a:pPr lvl="1"/>
            <a:r>
              <a:rPr lang="en-US" dirty="0"/>
              <a:t>Instead, it </a:t>
            </a:r>
            <a:r>
              <a:rPr lang="en-US" i="1" dirty="0"/>
              <a:t>points to another variable</a:t>
            </a:r>
            <a:endParaRPr lang="en-US" dirty="0"/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/>
              <a:t> is now a </a:t>
            </a:r>
            <a:r>
              <a:rPr lang="en-US" i="1" dirty="0"/>
              <a:t>pointer to an integer</a:t>
            </a:r>
            <a:r>
              <a:rPr lang="en-US" dirty="0"/>
              <a:t> (or simply </a:t>
            </a:r>
            <a:r>
              <a:rPr lang="en-US" i="1" dirty="0"/>
              <a:t>pointer to 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can </a:t>
            </a:r>
            <a:r>
              <a:rPr lang="en-US" i="1" dirty="0"/>
              <a:t>dereference</a:t>
            </a:r>
            <a:r>
              <a:rPr lang="en-US" dirty="0"/>
              <a:t> it, and use it to modify whatever variable it </a:t>
            </a:r>
            <a:r>
              <a:rPr lang="en-US" i="1" dirty="0"/>
              <a:t>points</a:t>
            </a:r>
            <a:r>
              <a:rPr lang="en-US" dirty="0"/>
              <a:t> 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EA03-B05E-41B2-A058-7BFFAC23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 = &amp;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     // now points to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3;          // now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3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(*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) = 4;   // now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4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1FBD-32B1-491E-8F1E-1926DEA0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EC99-EBC5-42D6-AFA9-9B2DA4623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kind of variable that doesn’t have memory allocated to it by itself</a:t>
            </a:r>
          </a:p>
          <a:p>
            <a:pPr lvl="1"/>
            <a:r>
              <a:rPr lang="en-US" dirty="0"/>
              <a:t>Instead, it </a:t>
            </a:r>
            <a:r>
              <a:rPr lang="en-US" i="1" dirty="0"/>
              <a:t>points to another variable</a:t>
            </a:r>
            <a:endParaRPr lang="en-US" dirty="0"/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/>
              <a:t> is now a </a:t>
            </a:r>
            <a:r>
              <a:rPr lang="en-US" i="1" dirty="0"/>
              <a:t>pointer to an integer</a:t>
            </a:r>
            <a:r>
              <a:rPr lang="en-US" dirty="0"/>
              <a:t> (or simply </a:t>
            </a:r>
            <a:r>
              <a:rPr lang="en-US" i="1" dirty="0"/>
              <a:t>pointer to 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can </a:t>
            </a:r>
            <a:r>
              <a:rPr lang="en-US" i="1" dirty="0"/>
              <a:t>dereference</a:t>
            </a:r>
            <a:r>
              <a:rPr lang="en-US" dirty="0"/>
              <a:t> it, and use it to modify whatever variable it </a:t>
            </a:r>
            <a:r>
              <a:rPr lang="en-US" i="1" dirty="0"/>
              <a:t>points</a:t>
            </a:r>
            <a:r>
              <a:rPr lang="en-US" dirty="0"/>
              <a:t> 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EA03-B05E-41B2-A058-7BFFAC23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 = &amp;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     // now points to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3;          // now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3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(*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) = 4;   // now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4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if(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4) {    // true!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do_stuff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56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1FBD-32B1-491E-8F1E-1926DEA0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EC99-EBC5-42D6-AFA9-9B2DA4623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kind of variable that doesn’t have memory allocated to it by itself</a:t>
            </a:r>
          </a:p>
          <a:p>
            <a:pPr lvl="1"/>
            <a:r>
              <a:rPr lang="en-US" dirty="0"/>
              <a:t>Instead, it </a:t>
            </a:r>
            <a:r>
              <a:rPr lang="en-US" i="1" dirty="0"/>
              <a:t>points to another variable</a:t>
            </a:r>
            <a:endParaRPr lang="en-US" dirty="0"/>
          </a:p>
          <a:p>
            <a:pPr lvl="1"/>
            <a:endParaRPr lang="en-US" dirty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i_ptr</a:t>
            </a:r>
            <a:r>
              <a:rPr lang="en-US" dirty="0"/>
              <a:t> is now a </a:t>
            </a:r>
            <a:r>
              <a:rPr lang="en-US" i="1" dirty="0"/>
              <a:t>pointer to an integer</a:t>
            </a:r>
            <a:r>
              <a:rPr lang="en-US" dirty="0"/>
              <a:t> (or simply </a:t>
            </a:r>
            <a:r>
              <a:rPr lang="en-US" i="1" dirty="0"/>
              <a:t>pointer to integer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can </a:t>
            </a:r>
            <a:r>
              <a:rPr lang="en-US" i="1" dirty="0"/>
              <a:t>dereference</a:t>
            </a:r>
            <a:r>
              <a:rPr lang="en-US" dirty="0"/>
              <a:t> it, and use it to modify whatever variable it </a:t>
            </a:r>
            <a:r>
              <a:rPr lang="en-US" i="1" dirty="0"/>
              <a:t>points</a:t>
            </a:r>
            <a:r>
              <a:rPr lang="en-US" dirty="0"/>
              <a:t> 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EA03-B05E-41B2-A058-7BFFAC23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78865"/>
          </a:xfrm>
        </p:spPr>
        <p:txBody>
          <a:bodyPr>
            <a:normAutofit/>
          </a:bodyPr>
          <a:lstStyle/>
          <a:p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 = &amp;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;     // now points to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3;          // now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3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(*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) = 4;   // now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4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if(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== 4) {    // true!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do_stuff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if((*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) == 4) { // also true!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do_other_stuff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i_ptr</a:t>
            </a:r>
            <a:r>
              <a:rPr lang="en-US" sz="1800" dirty="0">
                <a:latin typeface="Consolas" panose="020B0609020204030204" pitchFamily="49" charset="0"/>
              </a:rPr>
              <a:t>); // Wait...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19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7E97CA-653C-429F-84B8-F6D81AC6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6B59D-DDBE-4D94-8CF7-5BAEF0C54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The mechanics of pointers let us make variables declared in one function visible to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E21DDB-6452-4958-9BEA-264C84FE0A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67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FFCA06"/>
      </a:accent2>
      <a:accent3>
        <a:srgbClr val="A5A5A5"/>
      </a:accent3>
      <a:accent4>
        <a:srgbClr val="BF9000"/>
      </a:accent4>
      <a:accent5>
        <a:srgbClr val="757070"/>
      </a:accent5>
      <a:accent6>
        <a:srgbClr val="0563C1"/>
      </a:accent6>
      <a:hlink>
        <a:srgbClr val="0563C1"/>
      </a:hlink>
      <a:folHlink>
        <a:srgbClr val="7F6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FA2020 COT3100 Logic</Template>
  <TotalTime>1127</TotalTime>
  <Words>2740</Words>
  <Application>Microsoft Office PowerPoint</Application>
  <PresentationFormat>Widescreen</PresentationFormat>
  <Paragraphs>206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Pointers and Arrays</vt:lpstr>
      <vt:lpstr>Variables and Memory</vt:lpstr>
      <vt:lpstr>Arrays and Memory</vt:lpstr>
      <vt:lpstr>Pointers</vt:lpstr>
      <vt:lpstr>Pointers</vt:lpstr>
      <vt:lpstr>Pointers</vt:lpstr>
      <vt:lpstr>Pointers</vt:lpstr>
      <vt:lpstr>Pointers</vt:lpstr>
      <vt:lpstr>Pointers and Functions</vt:lpstr>
      <vt:lpstr>Pointers and Functions</vt:lpstr>
      <vt:lpstr>Pointers and Functions</vt:lpstr>
      <vt:lpstr>Pointers and Pitfalls</vt:lpstr>
      <vt:lpstr>Pointers and Pitfalls</vt:lpstr>
      <vt:lpstr>Pointers and Pitfalls</vt:lpstr>
      <vt:lpstr>Pointers and Pitfalls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Pointers and Arrays</vt:lpstr>
      <vt:lpstr>Functions, Pointers and Arrays</vt:lpstr>
      <vt:lpstr>Functions, Pointers and Arrays</vt:lpstr>
      <vt:lpstr>Functions, Pointers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Review</dc:title>
  <dc:creator>Matthew Gerber</dc:creator>
  <cp:lastModifiedBy>Matthew Gerber</cp:lastModifiedBy>
  <cp:revision>139</cp:revision>
  <dcterms:created xsi:type="dcterms:W3CDTF">2016-05-16T19:56:58Z</dcterms:created>
  <dcterms:modified xsi:type="dcterms:W3CDTF">2021-02-17T16:53:57Z</dcterms:modified>
</cp:coreProperties>
</file>