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sldIdLst>
    <p:sldId id="256" r:id="rId5"/>
    <p:sldId id="278" r:id="rId6"/>
    <p:sldId id="261" r:id="rId7"/>
    <p:sldId id="280" r:id="rId8"/>
    <p:sldId id="281" r:id="rId9"/>
    <p:sldId id="284" r:id="rId10"/>
    <p:sldId id="285" r:id="rId11"/>
    <p:sldId id="286" r:id="rId12"/>
    <p:sldId id="282" r:id="rId13"/>
    <p:sldId id="287" r:id="rId14"/>
    <p:sldId id="288" r:id="rId15"/>
    <p:sldId id="283" r:id="rId1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A92A00-A891-4E4D-BCD2-C96BA9C76017}" v="6" dt="2022-03-10T15:54:27.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3216" autoAdjust="0"/>
  </p:normalViewPr>
  <p:slideViewPr>
    <p:cSldViewPr snapToGrid="0">
      <p:cViewPr varScale="1">
        <p:scale>
          <a:sx n="128" d="100"/>
          <a:sy n="128" d="100"/>
        </p:scale>
        <p:origin x="520" y="176"/>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CB7FD71-DE7D-47EA-BD5F-935596C85A92}" type="datetimeFigureOut">
              <a:rPr lang="en-US" smtClean="0"/>
              <a:t>3/23/22</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88">
          <p15:clr>
            <a:srgbClr val="547EBF"/>
          </p15:clr>
        </p15:guide>
        <p15:guide id="4" orient="horz" pos="240">
          <p15:clr>
            <a:srgbClr val="547EBF"/>
          </p15:clr>
        </p15:guide>
        <p15:guide id="5" pos="7392">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mailto:tcwalters@tcwalters.com"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 up of frosty pine leaves&#10;">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458724" y="411480"/>
            <a:ext cx="11274552" cy="6035040"/>
          </a:xfrm>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2549048"/>
            <a:ext cx="6314609" cy="1759905"/>
          </a:xfrm>
        </p:spPr>
        <p:txBody>
          <a:bodyPr>
            <a:normAutofit/>
          </a:bodyPr>
          <a:lstStyle/>
          <a:p>
            <a:r>
              <a:rPr lang="en-US" dirty="0">
                <a:solidFill>
                  <a:schemeClr val="tx1"/>
                </a:solidFill>
              </a:rPr>
              <a:t>Minnesota District</a:t>
            </a:r>
            <a:br>
              <a:rPr lang="en-US" dirty="0">
                <a:solidFill>
                  <a:schemeClr val="tx1"/>
                </a:solidFill>
              </a:rPr>
            </a:br>
            <a:r>
              <a:rPr lang="en-US" dirty="0">
                <a:solidFill>
                  <a:schemeClr val="tx1"/>
                </a:solidFill>
              </a:rPr>
              <a:t>Leadership Workshop</a:t>
            </a:r>
            <a:br>
              <a:rPr lang="en-US" dirty="0">
                <a:solidFill>
                  <a:schemeClr val="tx1"/>
                </a:solidFill>
              </a:rPr>
            </a:br>
            <a:endParaRPr lang="en-US" dirty="0">
              <a:solidFill>
                <a:schemeClr val="tx1"/>
              </a:solidFill>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58723" y="4089748"/>
            <a:ext cx="6314609" cy="1119925"/>
          </a:xfrm>
        </p:spPr>
        <p:txBody>
          <a:bodyPr>
            <a:normAutofit fontScale="32500" lnSpcReduction="20000"/>
          </a:bodyPr>
          <a:lstStyle/>
          <a:p>
            <a:r>
              <a:rPr lang="en-US" sz="8000" dirty="0">
                <a:solidFill>
                  <a:schemeClr val="tx1"/>
                </a:solidFill>
                <a:latin typeface="+mj-lt"/>
              </a:rPr>
              <a:t>Accounting &amp; Accounting Controls</a:t>
            </a:r>
          </a:p>
          <a:p>
            <a:r>
              <a:rPr lang="en-US" sz="8000" dirty="0">
                <a:solidFill>
                  <a:schemeClr val="tx1"/>
                </a:solidFill>
                <a:latin typeface="+mj-lt"/>
              </a:rPr>
              <a:t>Tom Walters</a:t>
            </a:r>
          </a:p>
          <a:p>
            <a:r>
              <a:rPr lang="en-US" dirty="0"/>
              <a:t>​​</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D0E5-AEF0-4847-A85B-9D9773A54BD2}"/>
              </a:ext>
            </a:extLst>
          </p:cNvPr>
          <p:cNvSpPr>
            <a:spLocks noGrp="1"/>
          </p:cNvSpPr>
          <p:nvPr>
            <p:ph type="title"/>
          </p:nvPr>
        </p:nvSpPr>
        <p:spPr>
          <a:xfrm>
            <a:off x="457200" y="136527"/>
            <a:ext cx="11277600" cy="802926"/>
          </a:xfrm>
        </p:spPr>
        <p:txBody>
          <a:bodyPr/>
          <a:lstStyle/>
          <a:p>
            <a:r>
              <a:rPr lang="en-US" dirty="0">
                <a:solidFill>
                  <a:schemeClr val="tx1"/>
                </a:solidFill>
                <a:latin typeface="Bodoni MT" panose="02070603080606020203" pitchFamily="18" charset="0"/>
                <a:cs typeface="Arial" panose="020B0604020202020204" pitchFamily="34" charset="0"/>
              </a:rPr>
              <a:t>Financial Systems Review </a:t>
            </a:r>
          </a:p>
        </p:txBody>
      </p:sp>
      <p:sp>
        <p:nvSpPr>
          <p:cNvPr id="3" name="Content Placeholder 2">
            <a:extLst>
              <a:ext uri="{FF2B5EF4-FFF2-40B4-BE49-F238E27FC236}">
                <a16:creationId xmlns:a16="http://schemas.microsoft.com/office/drawing/2014/main" id="{135B9BF8-997C-4389-B611-AD01882595F3}"/>
              </a:ext>
            </a:extLst>
          </p:cNvPr>
          <p:cNvSpPr>
            <a:spLocks noGrp="1"/>
          </p:cNvSpPr>
          <p:nvPr>
            <p:ph idx="1"/>
          </p:nvPr>
        </p:nvSpPr>
        <p:spPr>
          <a:xfrm>
            <a:off x="838200" y="1321495"/>
            <a:ext cx="10515600" cy="5034855"/>
          </a:xfrm>
        </p:spPr>
        <p:txBody>
          <a:bodyPr>
            <a:noAutofit/>
          </a:bodyPr>
          <a:lstStyle/>
          <a:p>
            <a:r>
              <a:rPr lang="en-US" dirty="0">
                <a:latin typeface="Times New Roman" panose="02020603050405020304" pitchFamily="18" charset="0"/>
                <a:cs typeface="Times New Roman" panose="02020603050405020304" pitchFamily="18" charset="0"/>
              </a:rPr>
              <a:t>If possible, from within your congregation identify an experienced Accountant or Bookkeeper to conduct an annual review of the accounting records and controls system.  Without accounting training, it is difficult for untrained members to perform an annual accounting review.  Some of the critical comments discussed earlier – Missing Controls and Incompatible Duties are basically what you are testing/reviewing.</a:t>
            </a:r>
          </a:p>
          <a:p>
            <a:r>
              <a:rPr lang="en-US" dirty="0">
                <a:latin typeface="Times New Roman" panose="02020603050405020304" pitchFamily="18" charset="0"/>
                <a:cs typeface="Times New Roman" panose="02020603050405020304" pitchFamily="18" charset="0"/>
              </a:rPr>
              <a:t>The following are “</a:t>
            </a:r>
            <a:r>
              <a:rPr lang="en-US" u="sng"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 of </a:t>
            </a:r>
            <a:r>
              <a:rPr lang="en-US" u="sng" dirty="0">
                <a:latin typeface="Times New Roman" panose="02020603050405020304" pitchFamily="18" charset="0"/>
                <a:cs typeface="Times New Roman" panose="02020603050405020304" pitchFamily="18" charset="0"/>
              </a:rPr>
              <a:t>some of the procedures</a:t>
            </a:r>
            <a:r>
              <a:rPr lang="en-US" dirty="0">
                <a:latin typeface="Times New Roman" panose="02020603050405020304" pitchFamily="18" charset="0"/>
                <a:cs typeface="Times New Roman" panose="02020603050405020304" pitchFamily="18" charset="0"/>
              </a:rPr>
              <a:t> you may want to perform when testing the accounting and reporting records:</a:t>
            </a:r>
          </a:p>
          <a:p>
            <a:pPr lvl="1"/>
            <a:r>
              <a:rPr lang="en-US" b="1" u="sng" dirty="0">
                <a:latin typeface="Times New Roman" panose="02020603050405020304" pitchFamily="18" charset="0"/>
                <a:cs typeface="Times New Roman" panose="02020603050405020304" pitchFamily="18" charset="0"/>
              </a:rPr>
              <a:t>Cash Receipts Process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Trace actual deposits from bank statements to the duplicate deposit forms and the Count Worksheet; Select individual donations and track to donation records; on a test basis examine restricted cash account transactions back to relevant documents that established the time or purpose restriction, and who, along with the amount, contributed to the restricted  account; determine other procedures based on processes used at your congregation.  Select deposits recorded in the general ledger and trace them back to the bank statement, compare amounts on the detailed duplicate deposit ticket to individual donor records on a test basis. </a:t>
            </a:r>
          </a:p>
          <a:p>
            <a:pPr lvl="1"/>
            <a:r>
              <a:rPr lang="en-US" b="1" u="sng" dirty="0">
                <a:latin typeface="Times New Roman" panose="02020603050405020304" pitchFamily="18" charset="0"/>
                <a:cs typeface="Times New Roman" panose="02020603050405020304" pitchFamily="18" charset="0"/>
              </a:rPr>
              <a:t>Cash Disbursements Process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Select disbursement transactions from the bank statement and trace the check number and amount, back to a copy of the check, and the related invoice or supporting documentation; determine who authorized the purchase, is their proof of receipt showing it was delivered to your church, did an authorized signor sign the check, is there any evidence or initials evidencing their review.  Next select disbursements from the check register or entries in the general ledger and trace them to their supporting documents as previously described.  Next, from within the vendor filing system select several vendors and examine the supporting documentation for three or four invoices in each file.  Examine voided checks and test check number sequence in the cash disbursements ledger (account for all check number sequences in one or two month).  Examine unused checks and check number sequence randomly, and are they safely stored.</a:t>
            </a:r>
          </a:p>
          <a:p>
            <a:pPr lvl="1"/>
            <a:r>
              <a:rPr lang="en-US" b="1" u="sng" dirty="0">
                <a:latin typeface="Times New Roman" panose="02020603050405020304" pitchFamily="18" charset="0"/>
                <a:cs typeface="Times New Roman" panose="02020603050405020304" pitchFamily="18" charset="0"/>
              </a:rPr>
              <a:t>Payroll</a:t>
            </a:r>
            <a:r>
              <a:rPr lang="en-US" dirty="0">
                <a:latin typeface="Times New Roman" panose="02020603050405020304" pitchFamily="18" charset="0"/>
                <a:cs typeface="Times New Roman" panose="02020603050405020304" pitchFamily="18" charset="0"/>
              </a:rPr>
              <a:t>  -  Examine payroll records, determine if the accounting records have the proper number of pay periods, look at the withholding amounts and randomly trace withholding to checks which were sent to Fed, and State, examine bank cleared supporting checks and filing documents.  Recompute net check from gross pay, less w/holdings in the payroll records to test amounts.  Trace several checks to bank statements and from bank statements to returned checks.  Determine that salaries paid, or hourly rates, were approved by council or compensation committee.  Trace payroll records tested into the general ledger accounts.  Test bookkeeper’s pay checks for accuracy and trace to ledger records.  Examine personnel files for the bookkeeper and several others, if the exist.  Look for anything usual related to compensation.  Did payroll stop when an employee left the church/school?  Etc.</a:t>
            </a:r>
            <a:endParaRPr lang="en-US"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43B7010-F0C7-4D06-BCFF-F66BDEE2FA65}"/>
              </a:ext>
            </a:extLst>
          </p:cNvPr>
          <p:cNvSpPr>
            <a:spLocks noGrp="1"/>
          </p:cNvSpPr>
          <p:nvPr>
            <p:ph type="dt" sz="half" idx="10"/>
          </p:nvPr>
        </p:nvSpPr>
        <p:spPr>
          <a:xfrm>
            <a:off x="457200" y="6492874"/>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BB976065-934B-47A5-B856-DBD53D704167}"/>
              </a:ext>
            </a:extLst>
          </p:cNvPr>
          <p:cNvSpPr>
            <a:spLocks noGrp="1"/>
          </p:cNvSpPr>
          <p:nvPr>
            <p:ph type="ftr" sz="quarter" idx="11"/>
          </p:nvPr>
        </p:nvSpPr>
        <p:spPr>
          <a:xfrm>
            <a:off x="4038600" y="6492874"/>
            <a:ext cx="4114800" cy="296233"/>
          </a:xfrm>
        </p:spPr>
        <p:txBody>
          <a:bodyPr/>
          <a:lstStyle/>
          <a:p>
            <a:r>
              <a:rPr lang="en-US" dirty="0"/>
              <a:t>Accounting &amp; Accounting Controls</a:t>
            </a:r>
          </a:p>
        </p:txBody>
      </p:sp>
      <p:sp>
        <p:nvSpPr>
          <p:cNvPr id="6" name="Slide Number Placeholder 5">
            <a:extLst>
              <a:ext uri="{FF2B5EF4-FFF2-40B4-BE49-F238E27FC236}">
                <a16:creationId xmlns:a16="http://schemas.microsoft.com/office/drawing/2014/main" id="{750D2565-867D-4FE6-9082-66ADF1B7588F}"/>
              </a:ext>
            </a:extLst>
          </p:cNvPr>
          <p:cNvSpPr>
            <a:spLocks noGrp="1"/>
          </p:cNvSpPr>
          <p:nvPr>
            <p:ph type="sldNum" sz="quarter" idx="12"/>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88986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63937-0CE9-4848-8ED6-525AB1F1E873}"/>
              </a:ext>
            </a:extLst>
          </p:cNvPr>
          <p:cNvSpPr>
            <a:spLocks noGrp="1"/>
          </p:cNvSpPr>
          <p:nvPr>
            <p:ph type="title"/>
          </p:nvPr>
        </p:nvSpPr>
        <p:spPr>
          <a:xfrm>
            <a:off x="457200" y="81420"/>
            <a:ext cx="11277600" cy="845506"/>
          </a:xfrm>
        </p:spPr>
        <p:txBody>
          <a:bodyPr/>
          <a:lstStyle/>
          <a:p>
            <a:r>
              <a:rPr lang="en-US" dirty="0">
                <a:solidFill>
                  <a:schemeClr val="tx1"/>
                </a:solidFill>
              </a:rPr>
              <a:t>Financial Systems Review - Continued</a:t>
            </a:r>
          </a:p>
        </p:txBody>
      </p:sp>
      <p:sp>
        <p:nvSpPr>
          <p:cNvPr id="3" name="Content Placeholder 2">
            <a:extLst>
              <a:ext uri="{FF2B5EF4-FFF2-40B4-BE49-F238E27FC236}">
                <a16:creationId xmlns:a16="http://schemas.microsoft.com/office/drawing/2014/main" id="{67D7F0F8-8435-4192-9EA9-6DDCFE35B0DE}"/>
              </a:ext>
            </a:extLst>
          </p:cNvPr>
          <p:cNvSpPr>
            <a:spLocks noGrp="1"/>
          </p:cNvSpPr>
          <p:nvPr>
            <p:ph idx="1"/>
          </p:nvPr>
        </p:nvSpPr>
        <p:spPr>
          <a:xfrm>
            <a:off x="838200" y="1002082"/>
            <a:ext cx="10515600" cy="5774498"/>
          </a:xfrm>
        </p:spPr>
        <p:txBody>
          <a:bodyPr>
            <a:noAutofit/>
          </a:bodyPr>
          <a:lstStyle/>
          <a:p>
            <a:r>
              <a:rPr lang="en-US" sz="1600" b="1" dirty="0">
                <a:latin typeface="Times New Roman" panose="02020603050405020304" pitchFamily="18" charset="0"/>
                <a:cs typeface="Times New Roman" panose="02020603050405020304" pitchFamily="18" charset="0"/>
              </a:rPr>
              <a:t>Additional Accounting Records to Test </a:t>
            </a:r>
          </a:p>
          <a:p>
            <a:pPr lvl="1"/>
            <a:r>
              <a:rPr lang="en-US" sz="1600" b="1" u="sng" dirty="0">
                <a:latin typeface="Times New Roman" panose="02020603050405020304" pitchFamily="18" charset="0"/>
                <a:cs typeface="Times New Roman" panose="02020603050405020304" pitchFamily="18" charset="0"/>
              </a:rPr>
              <a:t>General Journal Entries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Journal entries can be used to conceal fraud (but fraud is also extremely rare).  Journal entry review must be performed by an accountant.  A. The typical review would have procedures such as the following examples: A. Select one or two months and carefully look through all the journal entries.  Pay special attention to any entries involving cash accounts and gain an understanding of why the entry was made and examine support of the entry – the bookkeeper can walk through the support for entries.  B. Look for entries that impact balance sheet accounts only, or impact expense accounts only.  These should be very rare.  C. Trace entries into the general ledger accounts examining the relevant accounts to see the entry was posted correctly.  Trace random journal entries in the general ledger back to the journal entry books.  Look at correcting journal entries, standard monthly entries, end of month entries to accrue expenses or report revenues, and determine that those entries were properly reversed at the beginning of the next month/period. Examine entries impacting restricted cash accounts.</a:t>
            </a:r>
          </a:p>
          <a:p>
            <a:pPr lvl="1"/>
            <a:r>
              <a:rPr lang="en-US" sz="1600" b="1" u="sng" dirty="0">
                <a:latin typeface="Times New Roman" panose="02020603050405020304" pitchFamily="18" charset="0"/>
                <a:cs typeface="Times New Roman" panose="02020603050405020304" pitchFamily="18" charset="0"/>
              </a:rPr>
              <a:t>General Ledger</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Select one or more months and test trace general ledger accounts into the financial statements.  Often several accounts are grouped.  Examine the groupings and determine if they are consistent with the description on the line in the financial statements where the balances are reported.  You can go both ways in this process – from the statements to the ledger and the other direction. </a:t>
            </a:r>
          </a:p>
          <a:p>
            <a:pPr lvl="1"/>
            <a:r>
              <a:rPr lang="en-US" sz="1600" b="1" u="sng" dirty="0">
                <a:latin typeface="Times New Roman" panose="02020603050405020304" pitchFamily="18" charset="0"/>
                <a:cs typeface="Times New Roman" panose="02020603050405020304" pitchFamily="18" charset="0"/>
              </a:rPr>
              <a:t>Financial Reports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High level overview of financial statement presentation is contained on page 8 hereof.  However, in reviewing comparative financial statements accountants are taught to examine material changes up or down on each line item.  Why is it different this year compared to the prior year or monthly period?  Evaluate explanation and investigate (look at invoices or other documentation) as determined necessary.  You can math test the statements or test the formulas used in the Excel spreadsheets.</a:t>
            </a:r>
            <a:endParaRPr lang="en-US" sz="1600" u="sng" dirty="0">
              <a:latin typeface="Times New Roman" panose="02020603050405020304" pitchFamily="18" charset="0"/>
              <a:cs typeface="Times New Roman" panose="02020603050405020304" pitchFamily="18" charset="0"/>
            </a:endParaRPr>
          </a:p>
          <a:p>
            <a:pPr lvl="1"/>
            <a:r>
              <a:rPr lang="en-US" sz="1600" b="1" u="sng" dirty="0">
                <a:latin typeface="Times New Roman" panose="02020603050405020304" pitchFamily="18" charset="0"/>
                <a:cs typeface="Times New Roman" panose="02020603050405020304" pitchFamily="18" charset="0"/>
              </a:rPr>
              <a:t>General Review</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Examine new relationships or contracts for material new services.  Examine an organization chart, interview the Treasure and include the Treasure in your review.  Be curious, never be afraid to ask the bookkeeper to show you how something was handled and look for proper segregation of duties or incompatible duties.</a:t>
            </a:r>
          </a:p>
        </p:txBody>
      </p:sp>
      <p:sp>
        <p:nvSpPr>
          <p:cNvPr id="4" name="Date Placeholder 3">
            <a:extLst>
              <a:ext uri="{FF2B5EF4-FFF2-40B4-BE49-F238E27FC236}">
                <a16:creationId xmlns:a16="http://schemas.microsoft.com/office/drawing/2014/main" id="{153317E2-8B70-401F-8E16-A5A99C4993FF}"/>
              </a:ext>
            </a:extLst>
          </p:cNvPr>
          <p:cNvSpPr>
            <a:spLocks noGrp="1"/>
          </p:cNvSpPr>
          <p:nvPr>
            <p:ph type="dt" sz="half" idx="10"/>
          </p:nvPr>
        </p:nvSpPr>
        <p:spPr>
          <a:xfrm>
            <a:off x="457200" y="6492874"/>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95826F15-AFA5-4851-B185-6219C939266A}"/>
              </a:ext>
            </a:extLst>
          </p:cNvPr>
          <p:cNvSpPr>
            <a:spLocks noGrp="1"/>
          </p:cNvSpPr>
          <p:nvPr>
            <p:ph type="ftr" sz="quarter" idx="11"/>
          </p:nvPr>
        </p:nvSpPr>
        <p:spPr>
          <a:xfrm>
            <a:off x="4038600" y="6492874"/>
            <a:ext cx="4114800" cy="365125"/>
          </a:xfrm>
        </p:spPr>
        <p:txBody>
          <a:bodyPr/>
          <a:lstStyle/>
          <a:p>
            <a:r>
              <a:rPr lang="en-US" dirty="0"/>
              <a:t>Accounting &amp; Accounting Controls</a:t>
            </a:r>
          </a:p>
        </p:txBody>
      </p:sp>
      <p:sp>
        <p:nvSpPr>
          <p:cNvPr id="6" name="Slide Number Placeholder 5">
            <a:extLst>
              <a:ext uri="{FF2B5EF4-FFF2-40B4-BE49-F238E27FC236}">
                <a16:creationId xmlns:a16="http://schemas.microsoft.com/office/drawing/2014/main" id="{47B43513-C5E6-4E56-B149-D490C4D44EDE}"/>
              </a:ext>
            </a:extLst>
          </p:cNvPr>
          <p:cNvSpPr>
            <a:spLocks noGrp="1"/>
          </p:cNvSpPr>
          <p:nvPr>
            <p:ph type="sldNum" sz="quarter" idx="12"/>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3085144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5057-ED47-43A6-8795-E1E067DD7E8A}"/>
              </a:ext>
            </a:extLst>
          </p:cNvPr>
          <p:cNvSpPr>
            <a:spLocks noGrp="1"/>
          </p:cNvSpPr>
          <p:nvPr>
            <p:ph type="title"/>
          </p:nvPr>
        </p:nvSpPr>
        <p:spPr>
          <a:xfrm>
            <a:off x="457200" y="136526"/>
            <a:ext cx="11277600" cy="1128603"/>
          </a:xfrm>
        </p:spPr>
        <p:txBody>
          <a:bodyPr/>
          <a:lstStyle/>
          <a:p>
            <a:r>
              <a:rPr lang="en-US" dirty="0">
                <a:solidFill>
                  <a:schemeClr val="tx1"/>
                </a:solidFill>
              </a:rPr>
              <a:t>Conclusions</a:t>
            </a:r>
          </a:p>
        </p:txBody>
      </p:sp>
      <p:sp>
        <p:nvSpPr>
          <p:cNvPr id="3" name="Content Placeholder 2">
            <a:extLst>
              <a:ext uri="{FF2B5EF4-FFF2-40B4-BE49-F238E27FC236}">
                <a16:creationId xmlns:a16="http://schemas.microsoft.com/office/drawing/2014/main" id="{B2C16495-E92E-4910-863A-5635CB323825}"/>
              </a:ext>
            </a:extLst>
          </p:cNvPr>
          <p:cNvSpPr>
            <a:spLocks noGrp="1"/>
          </p:cNvSpPr>
          <p:nvPr>
            <p:ph idx="1"/>
          </p:nvPr>
        </p:nvSpPr>
        <p:spPr>
          <a:xfrm>
            <a:off x="600205" y="1509386"/>
            <a:ext cx="10515600" cy="4697739"/>
          </a:xfrm>
        </p:spPr>
        <p:txBody>
          <a:bodyPr/>
          <a:lstStyle/>
          <a:p>
            <a:endParaRPr lang="en-US" dirty="0"/>
          </a:p>
          <a:p>
            <a:r>
              <a:rPr lang="en-US" sz="1800" dirty="0">
                <a:latin typeface="Times New Roman" panose="02020603050405020304" pitchFamily="18" charset="0"/>
                <a:cs typeface="Times New Roman" panose="02020603050405020304" pitchFamily="18" charset="0"/>
              </a:rPr>
              <a:t>Reviewing accounting records and internal controls involves risk assessment skills and attention to details.  So, one last time – experienced accountants are best positioned to assist with the matters presented to you today.</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You are welcome to contact me with questions related to the presentation today.  </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Tom Walters</a:t>
            </a:r>
          </a:p>
          <a:p>
            <a:r>
              <a:rPr lang="en-US" sz="1800" dirty="0">
                <a:latin typeface="Times New Roman" panose="02020603050405020304" pitchFamily="18" charset="0"/>
                <a:cs typeface="Times New Roman" panose="02020603050405020304" pitchFamily="18" charset="0"/>
              </a:rPr>
              <a:t>Email: </a:t>
            </a:r>
            <a:r>
              <a:rPr lang="en-US" sz="1800" dirty="0">
                <a:latin typeface="Times New Roman" panose="02020603050405020304" pitchFamily="18" charset="0"/>
                <a:cs typeface="Times New Roman" panose="02020603050405020304" pitchFamily="18" charset="0"/>
                <a:hlinkClick r:id="rId2"/>
              </a:rPr>
              <a:t>tcwalters@tcwalters.com</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Cell: 612-868-7046</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May the Living Lord bless your work on behalf of His kingdom!</a:t>
            </a:r>
          </a:p>
          <a:p>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CE657941-396B-4522-9A62-E3EABA813D62}"/>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256B7454-49DB-4BF4-AF00-BAD4781BD66F}"/>
              </a:ext>
            </a:extLst>
          </p:cNvPr>
          <p:cNvSpPr>
            <a:spLocks noGrp="1"/>
          </p:cNvSpPr>
          <p:nvPr>
            <p:ph type="ftr" sz="quarter" idx="11"/>
          </p:nvPr>
        </p:nvSpPr>
        <p:spPr/>
        <p:txBody>
          <a:bodyPr/>
          <a:lstStyle/>
          <a:p>
            <a:endParaRPr lang="en-US" dirty="0"/>
          </a:p>
          <a:p>
            <a:r>
              <a:rPr lang="en-US" dirty="0"/>
              <a:t>Accounting &amp; Accounting Controls</a:t>
            </a:r>
          </a:p>
          <a:p>
            <a:endParaRPr lang="en-US" dirty="0"/>
          </a:p>
        </p:txBody>
      </p:sp>
      <p:sp>
        <p:nvSpPr>
          <p:cNvPr id="6" name="Slide Number Placeholder 5">
            <a:extLst>
              <a:ext uri="{FF2B5EF4-FFF2-40B4-BE49-F238E27FC236}">
                <a16:creationId xmlns:a16="http://schemas.microsoft.com/office/drawing/2014/main" id="{6E9B3F1E-86B0-40E4-B47E-E89B465268B3}"/>
              </a:ext>
            </a:extLst>
          </p:cNvPr>
          <p:cNvSpPr>
            <a:spLocks noGrp="1"/>
          </p:cNvSpPr>
          <p:nvPr>
            <p:ph type="sldNum" sz="quarter" idx="12"/>
          </p:nvPr>
        </p:nvSpPr>
        <p:spPr/>
        <p:txBody>
          <a:bodyPr/>
          <a:lstStyle/>
          <a:p>
            <a:fld id="{294A09A9-5501-47C1-A89A-A340965A2BE2}" type="slidenum">
              <a:rPr lang="en-US" smtClean="0"/>
              <a:t>12</a:t>
            </a:fld>
            <a:endParaRPr lang="en-US" dirty="0"/>
          </a:p>
        </p:txBody>
      </p:sp>
    </p:spTree>
    <p:extLst>
      <p:ext uri="{BB962C8B-B14F-4D97-AF65-F5344CB8AC3E}">
        <p14:creationId xmlns:p14="http://schemas.microsoft.com/office/powerpoint/2010/main" val="400697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199" y="2103120"/>
            <a:ext cx="3848101" cy="1325563"/>
          </a:xfrm>
        </p:spPr>
        <p:txBody>
          <a:bodyPr/>
          <a:lstStyle/>
          <a:p>
            <a:r>
              <a:rPr lang="en-US" dirty="0"/>
              <a:t>AGENDA</a:t>
            </a:r>
          </a:p>
        </p:txBody>
      </p:sp>
      <p:pic>
        <p:nvPicPr>
          <p:cNvPr id="11" name="Picture Placeholder 10" descr="A snowy field with snow covered trees and blue skies">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3420534" y="1600200"/>
            <a:ext cx="2257778" cy="3657600"/>
          </a:xfrm>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6649157" y="1600200"/>
            <a:ext cx="4521198" cy="3364540"/>
          </a:xfrm>
        </p:spPr>
        <p:txBody>
          <a:bodyPr anchor="ctr" anchorCtr="0">
            <a:normAutofit lnSpcReduction="10000"/>
          </a:bodyPr>
          <a:lstStyle/>
          <a:p>
            <a:r>
              <a:rPr lang="en-US" dirty="0">
                <a:solidFill>
                  <a:schemeClr val="tx1"/>
                </a:solidFill>
              </a:rPr>
              <a:t>Introduction</a:t>
            </a:r>
          </a:p>
          <a:p>
            <a:r>
              <a:rPr lang="en-US" dirty="0">
                <a:solidFill>
                  <a:schemeClr val="tx1"/>
                </a:solidFill>
              </a:rPr>
              <a:t>Missing Controls &amp;  Incompatible Duties</a:t>
            </a:r>
          </a:p>
          <a:p>
            <a:r>
              <a:rPr lang="en-US" dirty="0">
                <a:solidFill>
                  <a:schemeClr val="tx1"/>
                </a:solidFill>
              </a:rPr>
              <a:t>Cash Receipts Controls</a:t>
            </a:r>
          </a:p>
          <a:p>
            <a:r>
              <a:rPr lang="en-US" dirty="0">
                <a:solidFill>
                  <a:schemeClr val="tx1"/>
                </a:solidFill>
              </a:rPr>
              <a:t>Cash Disbursements Controls </a:t>
            </a:r>
          </a:p>
          <a:p>
            <a:r>
              <a:rPr lang="en-US" dirty="0">
                <a:solidFill>
                  <a:schemeClr val="tx1"/>
                </a:solidFill>
              </a:rPr>
              <a:t>Financial Statements &amp; Budgeting</a:t>
            </a:r>
          </a:p>
          <a:p>
            <a:r>
              <a:rPr lang="en-US" dirty="0">
                <a:solidFill>
                  <a:schemeClr val="tx1"/>
                </a:solidFill>
              </a:rPr>
              <a:t>Soft Ware Solutions &amp; Applications</a:t>
            </a:r>
          </a:p>
          <a:p>
            <a:r>
              <a:rPr lang="en-US" dirty="0">
                <a:solidFill>
                  <a:schemeClr val="tx1"/>
                </a:solidFill>
              </a:rPr>
              <a:t>Financial Systems Reviews</a:t>
            </a:r>
          </a:p>
          <a:p>
            <a:r>
              <a:rPr lang="en-US" dirty="0">
                <a:solidFill>
                  <a:schemeClr val="tx1"/>
                </a:solidFill>
              </a:rPr>
              <a:t>Reporting Functions</a:t>
            </a:r>
          </a:p>
          <a:p>
            <a:r>
              <a:rPr lang="en-US" dirty="0">
                <a:solidFill>
                  <a:schemeClr val="tx1"/>
                </a:solidFill>
              </a:rPr>
              <a:t>Closing &amp; Contacts</a:t>
            </a:r>
          </a:p>
        </p:txBody>
      </p:sp>
      <p:sp>
        <p:nvSpPr>
          <p:cNvPr id="3" name="Date Placeholder 2">
            <a:extLst>
              <a:ext uri="{FF2B5EF4-FFF2-40B4-BE49-F238E27FC236}">
                <a16:creationId xmlns:a16="http://schemas.microsoft.com/office/drawing/2014/main" id="{883E91DA-1150-4461-94AB-8FAC46314086}"/>
              </a:ext>
            </a:extLst>
          </p:cNvPr>
          <p:cNvSpPr>
            <a:spLocks noGrp="1"/>
          </p:cNvSpPr>
          <p:nvPr>
            <p:ph type="dt" sz="half" idx="10"/>
          </p:nvPr>
        </p:nvSpPr>
        <p:spPr>
          <a:xfrm>
            <a:off x="457200" y="6356350"/>
            <a:ext cx="2743200" cy="365125"/>
          </a:xfrm>
        </p:spPr>
        <p:txBody>
          <a:bodyPr/>
          <a:lstStyle/>
          <a:p>
            <a:r>
              <a:rPr lang="en-US" dirty="0"/>
              <a:t>2022</a:t>
            </a:r>
          </a:p>
        </p:txBody>
      </p:sp>
      <p:sp>
        <p:nvSpPr>
          <p:cNvPr id="5" name="Footer Placeholder 4">
            <a:extLst>
              <a:ext uri="{FF2B5EF4-FFF2-40B4-BE49-F238E27FC236}">
                <a16:creationId xmlns:a16="http://schemas.microsoft.com/office/drawing/2014/main" id="{81181C71-626E-4B31-B44C-602F88C0F712}"/>
              </a:ext>
            </a:extLst>
          </p:cNvPr>
          <p:cNvSpPr>
            <a:spLocks noGrp="1"/>
          </p:cNvSpPr>
          <p:nvPr>
            <p:ph type="ftr" sz="quarter" idx="11"/>
          </p:nvPr>
        </p:nvSpPr>
        <p:spPr>
          <a:xfrm>
            <a:off x="4038600" y="6356350"/>
            <a:ext cx="4114800" cy="365125"/>
          </a:xfrm>
        </p:spPr>
        <p:txBody>
          <a:bodyPr/>
          <a:lstStyle/>
          <a:p>
            <a:r>
              <a:rPr lang="en-US" dirty="0"/>
              <a:t>Accounting &amp; Accounting Controls</a:t>
            </a: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457200" y="381000"/>
            <a:ext cx="11277600" cy="1325563"/>
          </a:xfrm>
        </p:spPr>
        <p:txBody>
          <a:bodyPr/>
          <a:lstStyle/>
          <a:p>
            <a:r>
              <a:rPr lang="en-US" dirty="0"/>
              <a:t> </a:t>
            </a:r>
            <a:r>
              <a:rPr lang="en-US" dirty="0">
                <a:solidFill>
                  <a:schemeClr val="tx1"/>
                </a:solidFill>
              </a:rPr>
              <a:t>Introduction</a:t>
            </a:r>
          </a:p>
        </p:txBody>
      </p:sp>
      <p:sp>
        <p:nvSpPr>
          <p:cNvPr id="22" name="Date Placeholder 21">
            <a:extLst>
              <a:ext uri="{FF2B5EF4-FFF2-40B4-BE49-F238E27FC236}">
                <a16:creationId xmlns:a16="http://schemas.microsoft.com/office/drawing/2014/main" id="{B81083FB-A085-49A6-86D0-C27C10E0F9DF}"/>
              </a:ext>
            </a:extLst>
          </p:cNvPr>
          <p:cNvSpPr>
            <a:spLocks noGrp="1"/>
          </p:cNvSpPr>
          <p:nvPr>
            <p:ph type="dt" sz="half" idx="10"/>
          </p:nvPr>
        </p:nvSpPr>
        <p:spPr>
          <a:xfrm>
            <a:off x="457200" y="6356350"/>
            <a:ext cx="2743200" cy="365125"/>
          </a:xfrm>
        </p:spPr>
        <p:txBody>
          <a:bodyPr/>
          <a:lstStyle/>
          <a:p>
            <a:r>
              <a:rPr lang="en-US" dirty="0"/>
              <a:t>2022</a:t>
            </a:r>
          </a:p>
        </p:txBody>
      </p:sp>
      <p:sp>
        <p:nvSpPr>
          <p:cNvPr id="23" name="Footer Placeholder 22">
            <a:extLst>
              <a:ext uri="{FF2B5EF4-FFF2-40B4-BE49-F238E27FC236}">
                <a16:creationId xmlns:a16="http://schemas.microsoft.com/office/drawing/2014/main" id="{506B7C46-1674-4D98-BA90-890C98167424}"/>
              </a:ext>
            </a:extLst>
          </p:cNvPr>
          <p:cNvSpPr>
            <a:spLocks noGrp="1"/>
          </p:cNvSpPr>
          <p:nvPr>
            <p:ph type="ftr" sz="quarter" idx="11"/>
          </p:nvPr>
        </p:nvSpPr>
        <p:spPr>
          <a:xfrm>
            <a:off x="4038600" y="6356350"/>
            <a:ext cx="4114800" cy="365125"/>
          </a:xfrm>
        </p:spPr>
        <p:txBody>
          <a:bodyPr/>
          <a:lstStyle/>
          <a:p>
            <a:r>
              <a:rPr lang="en-US" dirty="0"/>
              <a:t>Accounting &amp; Accounting Controls</a:t>
            </a:r>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
        <p:nvSpPr>
          <p:cNvPr id="4" name="Content Placeholder 3">
            <a:extLst>
              <a:ext uri="{FF2B5EF4-FFF2-40B4-BE49-F238E27FC236}">
                <a16:creationId xmlns:a16="http://schemas.microsoft.com/office/drawing/2014/main" id="{94946C91-F10C-4B67-932E-2AF3FF34A7ED}"/>
              </a:ext>
            </a:extLst>
          </p:cNvPr>
          <p:cNvSpPr>
            <a:spLocks noGrp="1"/>
          </p:cNvSpPr>
          <p:nvPr>
            <p:ph idx="1"/>
          </p:nvPr>
        </p:nvSpPr>
        <p:spPr/>
        <p:txBody>
          <a:bodyPr>
            <a:normAutofit fontScale="92500" lnSpcReduction="10000"/>
          </a:bodyPr>
          <a:lstStyle/>
          <a:p>
            <a:pPr marL="0" indent="0">
              <a:buNone/>
            </a:pPr>
            <a:r>
              <a:rPr lang="en-US" dirty="0"/>
              <a:t> </a:t>
            </a:r>
            <a:r>
              <a:rPr lang="en-US" sz="2400" b="1" dirty="0">
                <a:solidFill>
                  <a:schemeClr val="tx1"/>
                </a:solidFill>
                <a:latin typeface="Times New Roman" panose="02020603050405020304" pitchFamily="18" charset="0"/>
                <a:cs typeface="Times New Roman" panose="02020603050405020304" pitchFamily="18" charset="0"/>
              </a:rPr>
              <a:t>Tom Walters </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Retired CPA </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Grant Thornton LLP  -  39 years </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Audit Partner and Office Managing Partner</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Synod Involvement – Chair of the Accounting Oversight Committee  - Retired</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Martin Lutheran College – Financial Advisor Governing Board – Current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Truth in Love Ministry – Treasurer and Board Member - Current</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President of Christ Lutheran Church – Eden Prairie  (Founding member – 1976)</a:t>
            </a:r>
          </a:p>
          <a:p>
            <a:pPr marL="0" indent="0">
              <a:buNone/>
            </a:pPr>
            <a:endParaRPr lang="en-US" sz="2400" dirty="0">
              <a:solidFill>
                <a:schemeClr val="tx1"/>
              </a:solidFill>
            </a:endParaRPr>
          </a:p>
          <a:p>
            <a:pPr marL="0" indent="0">
              <a:buNone/>
            </a:pPr>
            <a:endParaRPr lang="en-US" sz="2400" dirty="0"/>
          </a:p>
          <a:p>
            <a:pPr marL="0" indent="0">
              <a:buNone/>
            </a:pPr>
            <a:r>
              <a:rPr lang="en-US" sz="2400" dirty="0"/>
              <a:t>	</a:t>
            </a:r>
          </a:p>
          <a:p>
            <a:pPr marL="0" indent="0">
              <a:buNone/>
            </a:pPr>
            <a:endParaRPr lang="en-US" sz="2400" dirty="0"/>
          </a:p>
        </p:txBody>
      </p:sp>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386B8-8C8A-464B-89BC-72E40F008084}"/>
              </a:ext>
            </a:extLst>
          </p:cNvPr>
          <p:cNvSpPr>
            <a:spLocks noGrp="1"/>
          </p:cNvSpPr>
          <p:nvPr>
            <p:ph type="title"/>
          </p:nvPr>
        </p:nvSpPr>
        <p:spPr>
          <a:xfrm>
            <a:off x="457200" y="-43840"/>
            <a:ext cx="11277600" cy="1308970"/>
          </a:xfrm>
        </p:spPr>
        <p:txBody>
          <a:bodyPr/>
          <a:lstStyle/>
          <a:p>
            <a:r>
              <a:rPr lang="en-US" dirty="0">
                <a:solidFill>
                  <a:schemeClr val="tx1"/>
                </a:solidFill>
              </a:rPr>
              <a:t>Missing Controls &amp; Incompatible Duties</a:t>
            </a:r>
          </a:p>
        </p:txBody>
      </p:sp>
      <p:sp>
        <p:nvSpPr>
          <p:cNvPr id="3" name="Content Placeholder 2">
            <a:extLst>
              <a:ext uri="{FF2B5EF4-FFF2-40B4-BE49-F238E27FC236}">
                <a16:creationId xmlns:a16="http://schemas.microsoft.com/office/drawing/2014/main" id="{D14E717F-D3A7-4683-A407-4AD4A256119F}"/>
              </a:ext>
            </a:extLst>
          </p:cNvPr>
          <p:cNvSpPr>
            <a:spLocks noGrp="1"/>
          </p:cNvSpPr>
          <p:nvPr>
            <p:ph idx="1"/>
          </p:nvPr>
        </p:nvSpPr>
        <p:spPr>
          <a:xfrm>
            <a:off x="838200" y="1321496"/>
            <a:ext cx="10515600" cy="5034853"/>
          </a:xfrm>
        </p:spPr>
        <p:txBody>
          <a:bodyPr>
            <a:normAutofit lnSpcReduction="10000"/>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Missing Controls – Types of Controls</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Preventive Controls </a:t>
            </a:r>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Typical Preventative Controls in a congregational setting are designed to make certain that all cash receipts and cash disbursements are accurately safeguarded and properly recorded.  These are the first line of defense controls to prevent loss and ensure accuracy.  For church donations, sales, or other free will offerings, the cash and checks must be safe guarded from receipt through depositing at the bank by volunteers with no access to accounting records.  Cash disbursements, almost always in the form of checks, must have proof of support and authorization, be signed by someone other than the person who prepared the check and the signor must review the supporting documentation before signing the check.  Very high-level example of preventative controls.</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Detective Controls </a:t>
            </a:r>
            <a:r>
              <a:rPr lang="en-US" sz="1600" dirty="0">
                <a:solidFill>
                  <a:schemeClr val="tx1"/>
                </a:solidFill>
                <a:latin typeface="Times New Roman" panose="02020603050405020304" pitchFamily="18" charset="0"/>
                <a:cs typeface="Times New Roman" panose="02020603050405020304" pitchFamily="18" charset="0"/>
              </a:rPr>
              <a:t>- Are meant to seek out unusual discrepancies that occurred during the execution of preventative controls that don't align with the policies and procedures in place. The goal here is to find any transactional processes that are not functioning as they ought to. For example, a month end bank reconciliation ties all bank statement information back to the accounting records and forces a perfect reconciliation of the cash account on the books with the bank statement is a detective control.  Another detective control would be having your congregation’s preventative controls review by another person(s). </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Corrective Controls </a:t>
            </a:r>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As the name suggests, corrective controls are put in place to fix any issues found through detective controls. These controls also include remedying any issues discovered in application of Detective controls in the accounting records after the detective control process has been completed.</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Preventative Controls Example</a:t>
            </a:r>
            <a:r>
              <a:rPr lang="en-US" sz="20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 1. Requisition, 2. Purchase Order, 3. Receiving Report, 4. Accountant - Invoice, Match 1., 2., 3., with the Invoice and math check, 5. Check request, (1. – 5. all require s/off)  6. Signor Reviews Check and all attachments and sign offs, 7.Signed Check – send to vendor.</a:t>
            </a:r>
          </a:p>
        </p:txBody>
      </p:sp>
      <p:sp>
        <p:nvSpPr>
          <p:cNvPr id="4" name="Date Placeholder 3">
            <a:extLst>
              <a:ext uri="{FF2B5EF4-FFF2-40B4-BE49-F238E27FC236}">
                <a16:creationId xmlns:a16="http://schemas.microsoft.com/office/drawing/2014/main" id="{9C6454E5-AABF-4B53-9032-24A60844B401}"/>
              </a:ext>
            </a:extLst>
          </p:cNvPr>
          <p:cNvSpPr>
            <a:spLocks noGrp="1"/>
          </p:cNvSpPr>
          <p:nvPr>
            <p:ph type="dt" sz="half" idx="10"/>
          </p:nvPr>
        </p:nvSpPr>
        <p:spPr>
          <a:xfrm>
            <a:off x="457200" y="6356350"/>
            <a:ext cx="2743200" cy="501650"/>
          </a:xfrm>
        </p:spPr>
        <p:txBody>
          <a:bodyPr/>
          <a:lstStyle/>
          <a:p>
            <a:r>
              <a:rPr lang="en-US" dirty="0"/>
              <a:t>2022</a:t>
            </a:r>
          </a:p>
        </p:txBody>
      </p:sp>
      <p:sp>
        <p:nvSpPr>
          <p:cNvPr id="5" name="Footer Placeholder 4">
            <a:extLst>
              <a:ext uri="{FF2B5EF4-FFF2-40B4-BE49-F238E27FC236}">
                <a16:creationId xmlns:a16="http://schemas.microsoft.com/office/drawing/2014/main" id="{71DA04FB-AE68-400F-9010-EDEBFC6E7CEC}"/>
              </a:ext>
            </a:extLst>
          </p:cNvPr>
          <p:cNvSpPr>
            <a:spLocks noGrp="1"/>
          </p:cNvSpPr>
          <p:nvPr>
            <p:ph type="ftr" sz="quarter" idx="11"/>
          </p:nvPr>
        </p:nvSpPr>
        <p:spPr>
          <a:xfrm>
            <a:off x="4038600" y="6356350"/>
            <a:ext cx="4114800" cy="457808"/>
          </a:xfrm>
        </p:spPr>
        <p:txBody>
          <a:bodyPr/>
          <a:lstStyle/>
          <a:p>
            <a:r>
              <a:rPr lang="en-US" dirty="0"/>
              <a:t>Accounting &amp; Accounting Controls</a:t>
            </a:r>
          </a:p>
        </p:txBody>
      </p:sp>
      <p:sp>
        <p:nvSpPr>
          <p:cNvPr id="6" name="Slide Number Placeholder 5">
            <a:extLst>
              <a:ext uri="{FF2B5EF4-FFF2-40B4-BE49-F238E27FC236}">
                <a16:creationId xmlns:a16="http://schemas.microsoft.com/office/drawing/2014/main" id="{978F975E-2456-4A71-AB52-1A0321EF3D11}"/>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269313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383D-4B3D-43CC-91A7-B6C5851075FD}"/>
              </a:ext>
            </a:extLst>
          </p:cNvPr>
          <p:cNvSpPr>
            <a:spLocks noGrp="1"/>
          </p:cNvSpPr>
          <p:nvPr>
            <p:ph type="title"/>
          </p:nvPr>
        </p:nvSpPr>
        <p:spPr>
          <a:xfrm>
            <a:off x="457200" y="1"/>
            <a:ext cx="11277600" cy="1171184"/>
          </a:xfrm>
        </p:spPr>
        <p:txBody>
          <a:bodyPr/>
          <a:lstStyle/>
          <a:p>
            <a:r>
              <a:rPr lang="en-US" dirty="0">
                <a:solidFill>
                  <a:schemeClr val="tx1"/>
                </a:solidFill>
              </a:rPr>
              <a:t>Missing Controls &amp; Incompatible Duties</a:t>
            </a:r>
          </a:p>
        </p:txBody>
      </p:sp>
      <p:sp>
        <p:nvSpPr>
          <p:cNvPr id="3" name="Content Placeholder 2">
            <a:extLst>
              <a:ext uri="{FF2B5EF4-FFF2-40B4-BE49-F238E27FC236}">
                <a16:creationId xmlns:a16="http://schemas.microsoft.com/office/drawing/2014/main" id="{5DC78365-A719-417A-A6E5-2C905856ABED}"/>
              </a:ext>
            </a:extLst>
          </p:cNvPr>
          <p:cNvSpPr>
            <a:spLocks noGrp="1"/>
          </p:cNvSpPr>
          <p:nvPr>
            <p:ph idx="1"/>
          </p:nvPr>
        </p:nvSpPr>
        <p:spPr>
          <a:xfrm>
            <a:off x="880532" y="889348"/>
            <a:ext cx="10092267" cy="5592871"/>
          </a:xfrm>
        </p:spPr>
        <p:txBody>
          <a:bodyPr>
            <a:noAutofit/>
          </a:bodyPr>
          <a:lstStyle/>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b="1" dirty="0">
                <a:solidFill>
                  <a:schemeClr val="tx1"/>
                </a:solidFill>
                <a:latin typeface="Times New Roman" panose="02020603050405020304" pitchFamily="18" charset="0"/>
                <a:cs typeface="Times New Roman" panose="02020603050405020304" pitchFamily="18" charset="0"/>
              </a:rPr>
              <a:t>Incompatible Duties</a:t>
            </a:r>
          </a:p>
          <a:p>
            <a:pPr marL="0"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b="1" dirty="0">
                <a:solidFill>
                  <a:schemeClr val="tx1"/>
                </a:solidFill>
                <a:latin typeface="Times New Roman" panose="02020603050405020304" pitchFamily="18" charset="0"/>
                <a:cs typeface="Times New Roman" panose="02020603050405020304" pitchFamily="18" charset="0"/>
              </a:rPr>
              <a:t>Incompatible Duties </a:t>
            </a:r>
            <a:r>
              <a:rPr lang="en-US" sz="1800" dirty="0">
                <a:solidFill>
                  <a:schemeClr val="tx1"/>
                </a:solidFill>
                <a:latin typeface="Times New Roman" panose="02020603050405020304" pitchFamily="18" charset="0"/>
                <a:cs typeface="Times New Roman" panose="02020603050405020304" pitchFamily="18" charset="0"/>
              </a:rPr>
              <a:t>arise in internal control systems because preventative controls (documented by a sign off that the control was performed) relies on separation of duties to reduce the chance of errors or fraud. </a:t>
            </a:r>
            <a:r>
              <a:rPr lang="en-US" sz="1800" u="sng" dirty="0">
                <a:solidFill>
                  <a:schemeClr val="tx1"/>
                </a:solidFill>
                <a:latin typeface="Times New Roman" panose="02020603050405020304" pitchFamily="18" charset="0"/>
                <a:cs typeface="Times New Roman" panose="02020603050405020304" pitchFamily="18" charset="0"/>
              </a:rPr>
              <a:t>Duties are </a:t>
            </a:r>
            <a:r>
              <a:rPr lang="en-US" sz="1800" b="1" u="sng" dirty="0">
                <a:solidFill>
                  <a:schemeClr val="tx1"/>
                </a:solidFill>
                <a:latin typeface="Times New Roman" panose="02020603050405020304" pitchFamily="18" charset="0"/>
                <a:cs typeface="Times New Roman" panose="02020603050405020304" pitchFamily="18" charset="0"/>
              </a:rPr>
              <a:t>“incompatible” </a:t>
            </a:r>
            <a:r>
              <a:rPr lang="en-US" sz="1800" u="sng" dirty="0">
                <a:solidFill>
                  <a:schemeClr val="tx1"/>
                </a:solidFill>
                <a:latin typeface="Times New Roman" panose="02020603050405020304" pitchFamily="18" charset="0"/>
                <a:cs typeface="Times New Roman" panose="02020603050405020304" pitchFamily="18" charset="0"/>
              </a:rPr>
              <a:t>if they should be separated for control purposes</a:t>
            </a:r>
            <a:r>
              <a:rPr lang="en-US" sz="18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For example, one person </a:t>
            </a:r>
            <a:r>
              <a:rPr lang="en-US" sz="1800" u="sng" dirty="0">
                <a:solidFill>
                  <a:schemeClr val="tx1"/>
                </a:solidFill>
                <a:latin typeface="Times New Roman" panose="02020603050405020304" pitchFamily="18" charset="0"/>
                <a:cs typeface="Times New Roman" panose="02020603050405020304" pitchFamily="18" charset="0"/>
              </a:rPr>
              <a:t>should not </a:t>
            </a:r>
            <a:r>
              <a:rPr lang="en-US" sz="1800" dirty="0">
                <a:solidFill>
                  <a:schemeClr val="tx1"/>
                </a:solidFill>
                <a:latin typeface="Times New Roman" panose="02020603050405020304" pitchFamily="18" charset="0"/>
                <a:cs typeface="Times New Roman" panose="02020603050405020304" pitchFamily="18" charset="0"/>
              </a:rPr>
              <a:t>have </a:t>
            </a:r>
            <a:r>
              <a:rPr lang="en-US" sz="1800" b="1" dirty="0">
                <a:solidFill>
                  <a:schemeClr val="tx1"/>
                </a:solidFill>
                <a:latin typeface="Times New Roman" panose="02020603050405020304" pitchFamily="18" charset="0"/>
                <a:cs typeface="Times New Roman" panose="02020603050405020304" pitchFamily="18" charset="0"/>
              </a:rPr>
              <a:t>authority to order a product</a:t>
            </a:r>
            <a:r>
              <a:rPr lang="en-US" sz="1800" i="1"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receive the product</a:t>
            </a:r>
            <a:r>
              <a:rPr lang="en-US" sz="1800" i="1" dirty="0">
                <a:solidFill>
                  <a:schemeClr val="tx1"/>
                </a:solidFill>
                <a:latin typeface="Times New Roman" panose="02020603050405020304" pitchFamily="18" charset="0"/>
                <a:cs typeface="Times New Roman" panose="02020603050405020304" pitchFamily="18" charset="0"/>
              </a:rPr>
              <a:t>, receive the invoice, verify product receipt, prepare the check, </a:t>
            </a:r>
            <a:r>
              <a:rPr lang="en-US" sz="1800" b="1" dirty="0">
                <a:solidFill>
                  <a:schemeClr val="tx1"/>
                </a:solidFill>
                <a:latin typeface="Times New Roman" panose="02020603050405020304" pitchFamily="18" charset="0"/>
                <a:cs typeface="Times New Roman" panose="02020603050405020304" pitchFamily="18" charset="0"/>
              </a:rPr>
              <a:t>sign the check</a:t>
            </a:r>
            <a:r>
              <a:rPr lang="en-US" sz="1800" dirty="0">
                <a:solidFill>
                  <a:schemeClr val="tx1"/>
                </a:solidFill>
                <a:latin typeface="Times New Roman" panose="02020603050405020304" pitchFamily="18" charset="0"/>
                <a:cs typeface="Times New Roman" panose="02020603050405020304" pitchFamily="18" charset="0"/>
              </a:rPr>
              <a:t>, </a:t>
            </a:r>
            <a:r>
              <a:rPr lang="en-US" sz="1800" i="1" dirty="0">
                <a:solidFill>
                  <a:schemeClr val="tx1"/>
                </a:solidFill>
                <a:latin typeface="Times New Roman" panose="02020603050405020304" pitchFamily="18" charset="0"/>
                <a:cs typeface="Times New Roman" panose="02020603050405020304" pitchFamily="18" charset="0"/>
              </a:rPr>
              <a:t>and send the check for the product.</a:t>
            </a:r>
            <a:r>
              <a:rPr lang="en-US" sz="1800" dirty="0">
                <a:solidFill>
                  <a:schemeClr val="tx1"/>
                </a:solidFill>
                <a:latin typeface="Times New Roman" panose="02020603050405020304" pitchFamily="18" charset="0"/>
                <a:cs typeface="Times New Roman" panose="02020603050405020304" pitchFamily="18" charset="0"/>
              </a:rPr>
              <a:t>  </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In this case all components of the purchase cycle were controlled by one person.  </a:t>
            </a:r>
            <a:r>
              <a:rPr lang="en-US" sz="1800" b="1" dirty="0">
                <a:solidFill>
                  <a:schemeClr val="tx1"/>
                </a:solidFill>
                <a:latin typeface="Times New Roman" panose="02020603050405020304" pitchFamily="18" charset="0"/>
                <a:cs typeface="Times New Roman" panose="02020603050405020304" pitchFamily="18" charset="0"/>
              </a:rPr>
              <a:t>Incompatible duties!   </a:t>
            </a:r>
            <a:r>
              <a:rPr lang="en-US" sz="1800" dirty="0">
                <a:solidFill>
                  <a:schemeClr val="tx1"/>
                </a:solidFill>
                <a:latin typeface="Times New Roman" panose="02020603050405020304" pitchFamily="18" charset="0"/>
                <a:cs typeface="Times New Roman" panose="02020603050405020304" pitchFamily="18" charset="0"/>
              </a:rPr>
              <a:t>The duties in bold above should be done by someone other than the bookkeeper.</a:t>
            </a: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u="sng" dirty="0">
                <a:solidFill>
                  <a:schemeClr val="tx1"/>
                </a:solidFill>
                <a:latin typeface="Times New Roman" panose="02020603050405020304" pitchFamily="18" charset="0"/>
                <a:cs typeface="Times New Roman" panose="02020603050405020304" pitchFamily="18" charset="0"/>
              </a:rPr>
              <a:t>We usually need a minimum of three different people in this case:</a:t>
            </a:r>
            <a:r>
              <a:rPr lang="en-US" sz="1800" dirty="0">
                <a:solidFill>
                  <a:schemeClr val="tx1"/>
                </a:solidFill>
                <a:latin typeface="Times New Roman" panose="02020603050405020304" pitchFamily="18" charset="0"/>
                <a:cs typeface="Times New Roman" panose="02020603050405020304" pitchFamily="18" charset="0"/>
              </a:rPr>
              <a:t>  1. Someone, other than the accountant, ordered or approved the order, and price, for the product and there is proof the product was received (visually, or other), 2. the accountant compares the invoice amount and the order amount, math checks the invoice and prepares a check for the proper amount. 3. the accountant delivers the check for signature along with the invoice and  order/receipt documentation to the bank authorized check signor who examines the invoice and proof of order receipt and price, accompanying the check, comparing this data to the payee and amount on the check before signing it</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Accountant typically mails the check.)</a:t>
            </a:r>
            <a:endParaRPr lang="en-US" sz="18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b="1" u="sng" dirty="0">
                <a:solidFill>
                  <a:schemeClr val="tx1"/>
                </a:solidFill>
                <a:latin typeface="Times New Roman" panose="02020603050405020304" pitchFamily="18" charset="0"/>
                <a:cs typeface="Times New Roman" panose="02020603050405020304" pitchFamily="18" charset="0"/>
              </a:rPr>
              <a:t>Accountants/</a:t>
            </a:r>
            <a:r>
              <a:rPr lang="en-US" sz="1800" b="1" u="sng" dirty="0" err="1">
                <a:solidFill>
                  <a:schemeClr val="tx1"/>
                </a:solidFill>
                <a:latin typeface="Times New Roman" panose="02020603050405020304" pitchFamily="18" charset="0"/>
                <a:cs typeface="Times New Roman" panose="02020603050405020304" pitchFamily="18" charset="0"/>
              </a:rPr>
              <a:t>Bookeepers</a:t>
            </a:r>
            <a:r>
              <a:rPr lang="en-US" sz="1800" b="1" u="sng" dirty="0">
                <a:solidFill>
                  <a:schemeClr val="tx1"/>
                </a:solidFill>
                <a:latin typeface="Times New Roman" panose="02020603050405020304" pitchFamily="18" charset="0"/>
                <a:cs typeface="Times New Roman" panose="02020603050405020304" pitchFamily="18" charset="0"/>
              </a:rPr>
              <a:t> should </a:t>
            </a:r>
            <a:r>
              <a:rPr lang="en-US" sz="1800" b="1" u="sng" dirty="0">
                <a:solidFill>
                  <a:srgbClr val="FF0000"/>
                </a:solidFill>
                <a:latin typeface="Times New Roman" panose="02020603050405020304" pitchFamily="18" charset="0"/>
                <a:cs typeface="Times New Roman" panose="02020603050405020304" pitchFamily="18" charset="0"/>
              </a:rPr>
              <a:t>never</a:t>
            </a:r>
            <a:r>
              <a:rPr lang="en-US" sz="1800" b="1" u="sng" dirty="0">
                <a:solidFill>
                  <a:schemeClr val="tx1"/>
                </a:solidFill>
                <a:latin typeface="Times New Roman" panose="02020603050405020304" pitchFamily="18" charset="0"/>
                <a:cs typeface="Times New Roman" panose="02020603050405020304" pitchFamily="18" charset="0"/>
              </a:rPr>
              <a:t> be authorized check signers!</a:t>
            </a:r>
          </a:p>
        </p:txBody>
      </p:sp>
      <p:sp>
        <p:nvSpPr>
          <p:cNvPr id="4" name="Date Placeholder 3">
            <a:extLst>
              <a:ext uri="{FF2B5EF4-FFF2-40B4-BE49-F238E27FC236}">
                <a16:creationId xmlns:a16="http://schemas.microsoft.com/office/drawing/2014/main" id="{DF5A37A0-2251-442C-8458-9EBFC4762562}"/>
              </a:ext>
            </a:extLst>
          </p:cNvPr>
          <p:cNvSpPr>
            <a:spLocks noGrp="1"/>
          </p:cNvSpPr>
          <p:nvPr>
            <p:ph type="dt" sz="half" idx="10"/>
          </p:nvPr>
        </p:nvSpPr>
        <p:spPr>
          <a:xfrm>
            <a:off x="457200" y="6526602"/>
            <a:ext cx="2743200" cy="268768"/>
          </a:xfrm>
        </p:spPr>
        <p:txBody>
          <a:bodyPr/>
          <a:lstStyle/>
          <a:p>
            <a:r>
              <a:rPr lang="en-US" dirty="0"/>
              <a:t>2022</a:t>
            </a:r>
          </a:p>
        </p:txBody>
      </p:sp>
      <p:sp>
        <p:nvSpPr>
          <p:cNvPr id="5" name="Footer Placeholder 4">
            <a:extLst>
              <a:ext uri="{FF2B5EF4-FFF2-40B4-BE49-F238E27FC236}">
                <a16:creationId xmlns:a16="http://schemas.microsoft.com/office/drawing/2014/main" id="{C691C183-0CE3-44ED-B650-0A31C6D5F72F}"/>
              </a:ext>
            </a:extLst>
          </p:cNvPr>
          <p:cNvSpPr>
            <a:spLocks noGrp="1"/>
          </p:cNvSpPr>
          <p:nvPr>
            <p:ph type="ftr" sz="quarter" idx="11"/>
          </p:nvPr>
        </p:nvSpPr>
        <p:spPr>
          <a:xfrm>
            <a:off x="4038600" y="6526602"/>
            <a:ext cx="4114800" cy="365125"/>
          </a:xfrm>
        </p:spPr>
        <p:txBody>
          <a:bodyPr/>
          <a:lstStyle/>
          <a:p>
            <a:r>
              <a:rPr lang="en-US" dirty="0"/>
              <a:t>Accounting &amp; Accounting Controls</a:t>
            </a:r>
          </a:p>
        </p:txBody>
      </p:sp>
      <p:sp>
        <p:nvSpPr>
          <p:cNvPr id="6" name="Slide Number Placeholder 5">
            <a:extLst>
              <a:ext uri="{FF2B5EF4-FFF2-40B4-BE49-F238E27FC236}">
                <a16:creationId xmlns:a16="http://schemas.microsoft.com/office/drawing/2014/main" id="{3E823ADD-6FA9-4331-A904-B9F21023BE36}"/>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404098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48D0-E8A4-4001-B209-B9969D3169AA}"/>
              </a:ext>
            </a:extLst>
          </p:cNvPr>
          <p:cNvSpPr>
            <a:spLocks noGrp="1"/>
          </p:cNvSpPr>
          <p:nvPr>
            <p:ph type="title"/>
          </p:nvPr>
        </p:nvSpPr>
        <p:spPr>
          <a:xfrm>
            <a:off x="457200" y="87682"/>
            <a:ext cx="11277600" cy="970767"/>
          </a:xfrm>
        </p:spPr>
        <p:txBody>
          <a:bodyPr/>
          <a:lstStyle/>
          <a:p>
            <a:r>
              <a:rPr lang="en-US" dirty="0">
                <a:solidFill>
                  <a:schemeClr val="tx1"/>
                </a:solidFill>
              </a:rPr>
              <a:t>Cash Receipts Controls</a:t>
            </a:r>
          </a:p>
        </p:txBody>
      </p:sp>
      <p:sp>
        <p:nvSpPr>
          <p:cNvPr id="3" name="Content Placeholder 2">
            <a:extLst>
              <a:ext uri="{FF2B5EF4-FFF2-40B4-BE49-F238E27FC236}">
                <a16:creationId xmlns:a16="http://schemas.microsoft.com/office/drawing/2014/main" id="{655930B3-81A2-48F8-88CC-8F6AA2E4865E}"/>
              </a:ext>
            </a:extLst>
          </p:cNvPr>
          <p:cNvSpPr>
            <a:spLocks noGrp="1"/>
          </p:cNvSpPr>
          <p:nvPr>
            <p:ph idx="1"/>
          </p:nvPr>
        </p:nvSpPr>
        <p:spPr>
          <a:xfrm>
            <a:off x="745836" y="1446756"/>
            <a:ext cx="10515600" cy="5022936"/>
          </a:xfrm>
        </p:spPr>
        <p:txBody>
          <a:bodyPr>
            <a:noAutofit/>
          </a:bodyPr>
          <a:lstStyle/>
          <a:p>
            <a:pPr marL="0" indent="0">
              <a:buNone/>
            </a:pPr>
            <a:r>
              <a:rPr lang="en-US" sz="1800" b="1" dirty="0">
                <a:solidFill>
                  <a:schemeClr val="tx1"/>
                </a:solidFill>
                <a:latin typeface="Times New Roman" panose="02020603050405020304" pitchFamily="18" charset="0"/>
                <a:cs typeface="Times New Roman" panose="02020603050405020304" pitchFamily="18" charset="0"/>
              </a:rPr>
              <a:t>Collection Controls:</a:t>
            </a:r>
          </a:p>
          <a:p>
            <a:r>
              <a:rPr lang="en-US" dirty="0">
                <a:solidFill>
                  <a:schemeClr val="tx1"/>
                </a:solidFill>
                <a:latin typeface="Times New Roman" panose="02020603050405020304" pitchFamily="18" charset="0"/>
                <a:cs typeface="Times New Roman" panose="02020603050405020304" pitchFamily="18" charset="0"/>
              </a:rPr>
              <a:t>Ushers take offering plates from the Alter and place it in a sealed envelope and then place in a safe.</a:t>
            </a:r>
          </a:p>
          <a:p>
            <a:r>
              <a:rPr lang="en-US" dirty="0">
                <a:solidFill>
                  <a:schemeClr val="tx1"/>
                </a:solidFill>
                <a:latin typeface="Times New Roman" panose="02020603050405020304" pitchFamily="18" charset="0"/>
                <a:cs typeface="Times New Roman" panose="02020603050405020304" pitchFamily="18" charset="0"/>
              </a:rPr>
              <a:t>Offering Counters – same day, or shortly after, a team of </a:t>
            </a:r>
            <a:r>
              <a:rPr lang="en-US" b="1" dirty="0">
                <a:solidFill>
                  <a:schemeClr val="tx1"/>
                </a:solidFill>
                <a:latin typeface="Times New Roman" panose="02020603050405020304" pitchFamily="18" charset="0"/>
                <a:cs typeface="Times New Roman" panose="02020603050405020304" pitchFamily="18" charset="0"/>
              </a:rPr>
              <a:t>two unrelated counters </a:t>
            </a:r>
            <a:r>
              <a:rPr lang="en-US" dirty="0">
                <a:solidFill>
                  <a:schemeClr val="tx1"/>
                </a:solidFill>
                <a:latin typeface="Times New Roman" panose="02020603050405020304" pitchFamily="18" charset="0"/>
                <a:cs typeface="Times New Roman" panose="02020603050405020304" pitchFamily="18" charset="0"/>
              </a:rPr>
              <a:t>retrieve the envelope and execute the count (see form)</a:t>
            </a:r>
          </a:p>
          <a:p>
            <a:r>
              <a:rPr lang="en-US" dirty="0">
                <a:solidFill>
                  <a:schemeClr val="tx1"/>
                </a:solidFill>
                <a:latin typeface="Times New Roman" panose="02020603050405020304" pitchFamily="18" charset="0"/>
                <a:cs typeface="Times New Roman" panose="02020603050405020304" pitchFamily="18" charset="0"/>
              </a:rPr>
              <a:t>Counters create the deposit slip and make sure that the deposit slip and the “Collection Worksheet” are in agreement to the penny.</a:t>
            </a:r>
          </a:p>
          <a:p>
            <a:r>
              <a:rPr lang="en-US" dirty="0">
                <a:solidFill>
                  <a:schemeClr val="tx1"/>
                </a:solidFill>
                <a:latin typeface="Times New Roman" panose="02020603050405020304" pitchFamily="18" charset="0"/>
                <a:cs typeface="Times New Roman" panose="02020603050405020304" pitchFamily="18" charset="0"/>
              </a:rPr>
              <a:t>Counters take the deposit to the bank and give the offering envelopes and the Collection Worksheet to the </a:t>
            </a:r>
            <a:r>
              <a:rPr lang="en-US" b="1" dirty="0">
                <a:solidFill>
                  <a:schemeClr val="tx1"/>
                </a:solidFill>
                <a:latin typeface="Times New Roman" panose="02020603050405020304" pitchFamily="18" charset="0"/>
                <a:cs typeface="Times New Roman" panose="02020603050405020304" pitchFamily="18" charset="0"/>
              </a:rPr>
              <a:t>Bookkeeper </a:t>
            </a:r>
            <a:r>
              <a:rPr lang="en-US" dirty="0">
                <a:solidFill>
                  <a:schemeClr val="tx1"/>
                </a:solidFill>
                <a:latin typeface="Times New Roman" panose="02020603050405020304" pitchFamily="18" charset="0"/>
                <a:cs typeface="Times New Roman" panose="02020603050405020304" pitchFamily="18" charset="0"/>
              </a:rPr>
              <a:t>who enters all the amounts into member’s individual contribution records and the deposit amount into the general ledger bank accounts.</a:t>
            </a:r>
          </a:p>
          <a:p>
            <a:r>
              <a:rPr lang="en-US" dirty="0">
                <a:solidFill>
                  <a:schemeClr val="tx1"/>
                </a:solidFill>
                <a:latin typeface="Times New Roman" panose="02020603050405020304" pitchFamily="18" charset="0"/>
                <a:cs typeface="Times New Roman" panose="02020603050405020304" pitchFamily="18" charset="0"/>
              </a:rPr>
              <a:t>Bookkeeper should double check the bank deposit by viewing the Church cash account online and confirm the total amount on the Collection Worksheet matches the actual amount recorded in the Church’s account at the bank.  </a:t>
            </a:r>
          </a:p>
          <a:p>
            <a:r>
              <a:rPr lang="en-US" dirty="0">
                <a:solidFill>
                  <a:schemeClr val="tx1"/>
                </a:solidFill>
                <a:latin typeface="Times New Roman" panose="02020603050405020304" pitchFamily="18" charset="0"/>
                <a:cs typeface="Times New Roman" panose="02020603050405020304" pitchFamily="18" charset="0"/>
              </a:rPr>
              <a:t>Checks from other sources such as refunds for returned materials, rebates, etc., are given to the counters to include in their Collection Worksheet and bank deposit.  </a:t>
            </a:r>
          </a:p>
          <a:p>
            <a:r>
              <a:rPr lang="en-US" dirty="0">
                <a:solidFill>
                  <a:schemeClr val="tx1"/>
                </a:solidFill>
                <a:latin typeface="Times New Roman" panose="02020603050405020304" pitchFamily="18" charset="0"/>
                <a:cs typeface="Times New Roman" panose="02020603050405020304" pitchFamily="18" charset="0"/>
              </a:rPr>
              <a:t>The Bookkeeper </a:t>
            </a:r>
            <a:r>
              <a:rPr lang="en-US" u="sng" dirty="0">
                <a:solidFill>
                  <a:schemeClr val="tx1"/>
                </a:solidFill>
                <a:latin typeface="Times New Roman" panose="02020603050405020304" pitchFamily="18" charset="0"/>
                <a:cs typeface="Times New Roman" panose="02020603050405020304" pitchFamily="18" charset="0"/>
              </a:rPr>
              <a:t>should not </a:t>
            </a:r>
            <a:r>
              <a:rPr lang="en-US" dirty="0">
                <a:solidFill>
                  <a:schemeClr val="tx1"/>
                </a:solidFill>
                <a:latin typeface="Times New Roman" panose="02020603050405020304" pitchFamily="18" charset="0"/>
                <a:cs typeface="Times New Roman" panose="02020603050405020304" pitchFamily="18" charset="0"/>
              </a:rPr>
              <a:t>directly deposit cash into the bank account or handle any “live” offerings – </a:t>
            </a:r>
            <a:r>
              <a:rPr lang="en-US" u="sng" dirty="0">
                <a:solidFill>
                  <a:schemeClr val="tx1"/>
                </a:solidFill>
                <a:latin typeface="Times New Roman" panose="02020603050405020304" pitchFamily="18" charset="0"/>
                <a:cs typeface="Times New Roman" panose="02020603050405020304" pitchFamily="18" charset="0"/>
              </a:rPr>
              <a:t>if at all possible</a:t>
            </a:r>
            <a:r>
              <a:rPr lang="en-US"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Donations deposited should be classified as “unrestricted” (available for immediate use) or "restricted” (restricted as to time or purpose). For example, you may have a member donate money to purchase a bus for the church – this is “purpose” restricted; or another member donates a lump sum of money but asks it be spread evenly over the next five years – this “time” restricted.   Track these gifts separately in your records.</a:t>
            </a:r>
          </a:p>
          <a:p>
            <a:r>
              <a:rPr lang="en-US" dirty="0">
                <a:solidFill>
                  <a:schemeClr val="tx1"/>
                </a:solidFill>
                <a:latin typeface="Times New Roman" panose="02020603050405020304" pitchFamily="18" charset="0"/>
                <a:cs typeface="Times New Roman" panose="02020603050405020304" pitchFamily="18" charset="0"/>
              </a:rPr>
              <a:t>Tuition, activity fees, concessions, etc. are non-deductible sources of income which need to be carefully controlled in a similar manner.  (Churches, Schools, etc. can have credit cards but every purchase must have a receipt supporting the charge amount, which describes the purchase – think of Costco for example.  (No one should ever be allowed to open an account on behalf of the church without authorization.)</a:t>
            </a:r>
          </a:p>
        </p:txBody>
      </p:sp>
      <p:sp>
        <p:nvSpPr>
          <p:cNvPr id="4" name="Date Placeholder 3">
            <a:extLst>
              <a:ext uri="{FF2B5EF4-FFF2-40B4-BE49-F238E27FC236}">
                <a16:creationId xmlns:a16="http://schemas.microsoft.com/office/drawing/2014/main" id="{DAED8A75-5BDE-4644-8C9C-4512C144985C}"/>
              </a:ext>
            </a:extLst>
          </p:cNvPr>
          <p:cNvSpPr>
            <a:spLocks noGrp="1"/>
          </p:cNvSpPr>
          <p:nvPr>
            <p:ph type="dt" sz="half" idx="10"/>
          </p:nvPr>
        </p:nvSpPr>
        <p:spPr>
          <a:xfrm>
            <a:off x="457200" y="6557374"/>
            <a:ext cx="2743200" cy="300625"/>
          </a:xfrm>
        </p:spPr>
        <p:txBody>
          <a:bodyPr/>
          <a:lstStyle/>
          <a:p>
            <a:r>
              <a:rPr lang="en-US" dirty="0"/>
              <a:t>2022</a:t>
            </a:r>
          </a:p>
        </p:txBody>
      </p:sp>
      <p:sp>
        <p:nvSpPr>
          <p:cNvPr id="5" name="Footer Placeholder 4">
            <a:extLst>
              <a:ext uri="{FF2B5EF4-FFF2-40B4-BE49-F238E27FC236}">
                <a16:creationId xmlns:a16="http://schemas.microsoft.com/office/drawing/2014/main" id="{1BF4F00C-ED7A-4A0B-AD9B-25794C0C1F53}"/>
              </a:ext>
            </a:extLst>
          </p:cNvPr>
          <p:cNvSpPr>
            <a:spLocks noGrp="1"/>
          </p:cNvSpPr>
          <p:nvPr>
            <p:ph type="ftr" sz="quarter" idx="11"/>
          </p:nvPr>
        </p:nvSpPr>
        <p:spPr>
          <a:xfrm>
            <a:off x="4038600" y="6557375"/>
            <a:ext cx="4114800" cy="256784"/>
          </a:xfrm>
        </p:spPr>
        <p:txBody>
          <a:bodyPr/>
          <a:lstStyle/>
          <a:p>
            <a:r>
              <a:rPr lang="en-US" dirty="0"/>
              <a:t>Accounting &amp; Accounting Controls</a:t>
            </a:r>
          </a:p>
        </p:txBody>
      </p:sp>
      <p:sp>
        <p:nvSpPr>
          <p:cNvPr id="6" name="Slide Number Placeholder 5">
            <a:extLst>
              <a:ext uri="{FF2B5EF4-FFF2-40B4-BE49-F238E27FC236}">
                <a16:creationId xmlns:a16="http://schemas.microsoft.com/office/drawing/2014/main" id="{3B90FC8D-9D7B-4776-9755-A51E4B08BBCD}"/>
              </a:ext>
            </a:extLst>
          </p:cNvPr>
          <p:cNvSpPr>
            <a:spLocks noGrp="1"/>
          </p:cNvSpPr>
          <p:nvPr>
            <p:ph type="sldNum" sz="quarter" idx="12"/>
          </p:nvPr>
        </p:nvSpPr>
        <p:spPr/>
        <p:txBody>
          <a:bodyPr/>
          <a:lstStyle/>
          <a:p>
            <a:fld id="{294A09A9-5501-47C1-A89A-A340965A2BE2}" type="slidenum">
              <a:rPr lang="en-US" smtClean="0"/>
              <a:t>6</a:t>
            </a:fld>
            <a:endParaRPr lang="en-US" dirty="0"/>
          </a:p>
        </p:txBody>
      </p:sp>
    </p:spTree>
    <p:extLst>
      <p:ext uri="{BB962C8B-B14F-4D97-AF65-F5344CB8AC3E}">
        <p14:creationId xmlns:p14="http://schemas.microsoft.com/office/powerpoint/2010/main" val="258904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DA5E-5D2E-45AF-A221-5B06B79F4C31}"/>
              </a:ext>
            </a:extLst>
          </p:cNvPr>
          <p:cNvSpPr>
            <a:spLocks noGrp="1"/>
          </p:cNvSpPr>
          <p:nvPr>
            <p:ph type="title"/>
          </p:nvPr>
        </p:nvSpPr>
        <p:spPr>
          <a:xfrm>
            <a:off x="558800" y="62630"/>
            <a:ext cx="11277600" cy="1133606"/>
          </a:xfrm>
        </p:spPr>
        <p:txBody>
          <a:bodyPr/>
          <a:lstStyle/>
          <a:p>
            <a:r>
              <a:rPr lang="en-US" dirty="0">
                <a:solidFill>
                  <a:schemeClr val="tx1"/>
                </a:solidFill>
              </a:rPr>
              <a:t>Cash Disbursements Controls </a:t>
            </a:r>
          </a:p>
        </p:txBody>
      </p:sp>
      <p:sp>
        <p:nvSpPr>
          <p:cNvPr id="3" name="Content Placeholder 2">
            <a:extLst>
              <a:ext uri="{FF2B5EF4-FFF2-40B4-BE49-F238E27FC236}">
                <a16:creationId xmlns:a16="http://schemas.microsoft.com/office/drawing/2014/main" id="{EF43E9FA-00B7-4EAA-8245-53DF753731B6}"/>
              </a:ext>
            </a:extLst>
          </p:cNvPr>
          <p:cNvSpPr>
            <a:spLocks noGrp="1"/>
          </p:cNvSpPr>
          <p:nvPr>
            <p:ph idx="1"/>
          </p:nvPr>
        </p:nvSpPr>
        <p:spPr>
          <a:xfrm>
            <a:off x="838200" y="1377863"/>
            <a:ext cx="10515600" cy="5192038"/>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Consider who can approve generating a purchase – for example perhaps only the Council may be able to approve purchases over $1,000.</a:t>
            </a:r>
          </a:p>
          <a:p>
            <a:r>
              <a:rPr lang="en-US" dirty="0">
                <a:solidFill>
                  <a:schemeClr val="tx1"/>
                </a:solidFill>
                <a:latin typeface="Times New Roman" panose="02020603050405020304" pitchFamily="18" charset="0"/>
                <a:cs typeface="Times New Roman" panose="02020603050405020304" pitchFamily="18" charset="0"/>
              </a:rPr>
              <a:t>All purchases and checks produced must be supported by some form of invoice or authorization independent of the bookkeeper.  Exceptions – small congregations – communion wine, paper products, etc. (Use charge card)</a:t>
            </a:r>
          </a:p>
          <a:p>
            <a:r>
              <a:rPr lang="en-US" b="1" dirty="0">
                <a:solidFill>
                  <a:schemeClr val="tx1"/>
                </a:solidFill>
                <a:latin typeface="Times New Roman" panose="02020603050405020304" pitchFamily="18" charset="0"/>
                <a:cs typeface="Times New Roman" panose="02020603050405020304" pitchFamily="18" charset="0"/>
              </a:rPr>
              <a:t>THE BOOKKEEPER SHOULD NEVER HAVE CHECK SIGNING RIGHTS</a:t>
            </a:r>
            <a:r>
              <a:rPr lang="en-US" dirty="0">
                <a:solidFill>
                  <a:schemeClr val="tx1"/>
                </a:solidFill>
                <a:latin typeface="Times New Roman" panose="02020603050405020304" pitchFamily="18" charset="0"/>
                <a:cs typeface="Times New Roman" panose="02020603050405020304" pitchFamily="18" charset="0"/>
              </a:rPr>
              <a:t>.   Check signers should be approved by the church council – Always with signatures on file with the bank.  For checks over $XX,XXX you may want two signatures.  </a:t>
            </a:r>
          </a:p>
          <a:p>
            <a:r>
              <a:rPr lang="en-US" dirty="0">
                <a:solidFill>
                  <a:schemeClr val="tx1"/>
                </a:solidFill>
                <a:latin typeface="Times New Roman" panose="02020603050405020304" pitchFamily="18" charset="0"/>
                <a:cs typeface="Times New Roman" panose="02020603050405020304" pitchFamily="18" charset="0"/>
              </a:rPr>
              <a:t>The Bookkeeper should math check all invoices and compare to purchase order documents.  (Please initial invoices when math checking invoice and agreeing proof of receipt and purchase order when applicable.)</a:t>
            </a:r>
          </a:p>
          <a:p>
            <a:r>
              <a:rPr lang="en-US" dirty="0">
                <a:solidFill>
                  <a:schemeClr val="tx1"/>
                </a:solidFill>
                <a:latin typeface="Times New Roman" panose="02020603050405020304" pitchFamily="18" charset="0"/>
                <a:cs typeface="Times New Roman" panose="02020603050405020304" pitchFamily="18" charset="0"/>
              </a:rPr>
              <a:t>The Bookkeeper should present the invoice, authority for order to the signor, together with the check in the amount of the invoice, and demonstrate the item purchased was received if requested.  For example, a new piano – the signer should see the piano, if a document doesn’t demonstrate its delivery.</a:t>
            </a:r>
          </a:p>
          <a:p>
            <a:r>
              <a:rPr lang="en-US" dirty="0">
                <a:solidFill>
                  <a:schemeClr val="tx1"/>
                </a:solidFill>
                <a:latin typeface="Times New Roman" panose="02020603050405020304" pitchFamily="18" charset="0"/>
                <a:cs typeface="Times New Roman" panose="02020603050405020304" pitchFamily="18" charset="0"/>
              </a:rPr>
              <a:t>The check signer should only sign checks when they are completely satisfied that the check amount, payee and supporting documentation all agree.  Any concerns must be satisfied before signing the check.   Take your time.</a:t>
            </a:r>
          </a:p>
          <a:p>
            <a:r>
              <a:rPr lang="en-US" dirty="0">
                <a:solidFill>
                  <a:schemeClr val="tx1"/>
                </a:solidFill>
                <a:latin typeface="Times New Roman" panose="02020603050405020304" pitchFamily="18" charset="0"/>
                <a:cs typeface="Times New Roman" panose="02020603050405020304" pitchFamily="18" charset="0"/>
              </a:rPr>
              <a:t>The Finance Chairman (Treasurer) should review bank reconciliations periodically comparing ending cash balances to both the bank statements and the general ledger.  Look for any items noted on the reconciliation beyond “deposits in transit” and “outstanding checks.” Sometimes there may be a bank fee or some other item.  Fully understand bank fees and any other items.  Then trace the book balance to the general ledger and to the monthly financial statement.  (CLC’s  computer program performs our bank reconciliations from data inputted.)</a:t>
            </a:r>
          </a:p>
          <a:p>
            <a:r>
              <a:rPr lang="en-US" dirty="0">
                <a:solidFill>
                  <a:schemeClr val="tx1"/>
                </a:solidFill>
                <a:latin typeface="Times New Roman" panose="02020603050405020304" pitchFamily="18" charset="0"/>
                <a:cs typeface="Times New Roman" panose="02020603050405020304" pitchFamily="18" charset="0"/>
              </a:rPr>
              <a:t>At least annually, it would be appropriate to review how the detailed general ledger cash receipts and expenses roll up into the financial statements line-item groupings.</a:t>
            </a:r>
          </a:p>
          <a:p>
            <a:endParaRPr lang="en-US" sz="1600" dirty="0"/>
          </a:p>
        </p:txBody>
      </p:sp>
      <p:sp>
        <p:nvSpPr>
          <p:cNvPr id="4" name="Date Placeholder 3">
            <a:extLst>
              <a:ext uri="{FF2B5EF4-FFF2-40B4-BE49-F238E27FC236}">
                <a16:creationId xmlns:a16="http://schemas.microsoft.com/office/drawing/2014/main" id="{E49FECDD-83F6-48F2-BB82-B417940046FC}"/>
              </a:ext>
            </a:extLst>
          </p:cNvPr>
          <p:cNvSpPr>
            <a:spLocks noGrp="1"/>
          </p:cNvSpPr>
          <p:nvPr>
            <p:ph type="dt" sz="half" idx="10"/>
          </p:nvPr>
        </p:nvSpPr>
        <p:spPr>
          <a:xfrm>
            <a:off x="457200" y="6569900"/>
            <a:ext cx="2743200" cy="375782"/>
          </a:xfrm>
        </p:spPr>
        <p:txBody>
          <a:bodyPr/>
          <a:lstStyle/>
          <a:p>
            <a:r>
              <a:rPr lang="en-US" dirty="0"/>
              <a:t>2022</a:t>
            </a:r>
          </a:p>
        </p:txBody>
      </p:sp>
      <p:sp>
        <p:nvSpPr>
          <p:cNvPr id="5" name="Footer Placeholder 4">
            <a:extLst>
              <a:ext uri="{FF2B5EF4-FFF2-40B4-BE49-F238E27FC236}">
                <a16:creationId xmlns:a16="http://schemas.microsoft.com/office/drawing/2014/main" id="{5ED90640-51C1-4D05-AD07-42CD41D9939D}"/>
              </a:ext>
            </a:extLst>
          </p:cNvPr>
          <p:cNvSpPr>
            <a:spLocks noGrp="1"/>
          </p:cNvSpPr>
          <p:nvPr>
            <p:ph type="ftr" sz="quarter" idx="11"/>
          </p:nvPr>
        </p:nvSpPr>
        <p:spPr>
          <a:xfrm>
            <a:off x="4038600" y="6569900"/>
            <a:ext cx="4114800" cy="288099"/>
          </a:xfrm>
        </p:spPr>
        <p:txBody>
          <a:bodyPr/>
          <a:lstStyle/>
          <a:p>
            <a:r>
              <a:rPr lang="en-US" dirty="0"/>
              <a:t>Accounting &amp; Accounting Controls</a:t>
            </a:r>
          </a:p>
        </p:txBody>
      </p:sp>
      <p:sp>
        <p:nvSpPr>
          <p:cNvPr id="6" name="Slide Number Placeholder 5">
            <a:extLst>
              <a:ext uri="{FF2B5EF4-FFF2-40B4-BE49-F238E27FC236}">
                <a16:creationId xmlns:a16="http://schemas.microsoft.com/office/drawing/2014/main" id="{A9662A5C-B103-4263-ADEE-3EAA160DBC08}"/>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244352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1C83-FD56-48EF-BA89-8D0F31AE8CFC}"/>
              </a:ext>
            </a:extLst>
          </p:cNvPr>
          <p:cNvSpPr>
            <a:spLocks noGrp="1"/>
          </p:cNvSpPr>
          <p:nvPr>
            <p:ph type="title"/>
          </p:nvPr>
        </p:nvSpPr>
        <p:spPr>
          <a:xfrm>
            <a:off x="457200" y="0"/>
            <a:ext cx="11277600" cy="1321495"/>
          </a:xfrm>
        </p:spPr>
        <p:txBody>
          <a:bodyPr/>
          <a:lstStyle/>
          <a:p>
            <a:r>
              <a:rPr lang="en-US" dirty="0">
                <a:solidFill>
                  <a:schemeClr val="tx1"/>
                </a:solidFill>
              </a:rPr>
              <a:t>Financial Statements &amp; Budgeting</a:t>
            </a:r>
          </a:p>
        </p:txBody>
      </p:sp>
      <p:sp>
        <p:nvSpPr>
          <p:cNvPr id="3" name="Content Placeholder 2">
            <a:extLst>
              <a:ext uri="{FF2B5EF4-FFF2-40B4-BE49-F238E27FC236}">
                <a16:creationId xmlns:a16="http://schemas.microsoft.com/office/drawing/2014/main" id="{ECEE78ED-9E79-44E1-89CA-4A8CF722B404}"/>
              </a:ext>
            </a:extLst>
          </p:cNvPr>
          <p:cNvSpPr>
            <a:spLocks noGrp="1"/>
          </p:cNvSpPr>
          <p:nvPr>
            <p:ph idx="1"/>
          </p:nvPr>
        </p:nvSpPr>
        <p:spPr>
          <a:xfrm>
            <a:off x="838200" y="1321496"/>
            <a:ext cx="10515600" cy="5399978"/>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Financial Statements – Best Practices</a:t>
            </a:r>
          </a:p>
          <a:p>
            <a:r>
              <a:rPr lang="en-US" dirty="0">
                <a:latin typeface="Times New Roman" panose="02020603050405020304" pitchFamily="18" charset="0"/>
                <a:cs typeface="Times New Roman" panose="02020603050405020304" pitchFamily="18" charset="0"/>
              </a:rPr>
              <a:t>Accrual vs. Cash Basis – Accrual accounting uses journal entries – most accurate;  Cash Basis reports cash transactions – both acceptable methods   (Accrual Accounting – required for US companies, but many nonprofits use Cash Basis)</a:t>
            </a:r>
          </a:p>
          <a:p>
            <a:r>
              <a:rPr lang="en-US" dirty="0">
                <a:latin typeface="Times New Roman" panose="02020603050405020304" pitchFamily="18" charset="0"/>
                <a:cs typeface="Times New Roman" panose="02020603050405020304" pitchFamily="18" charset="0"/>
              </a:rPr>
              <a:t>Comparative Statements – best practice – present both current and prior comparative periods – month/quarter and Year-to-Date</a:t>
            </a:r>
          </a:p>
          <a:p>
            <a:r>
              <a:rPr lang="en-US" dirty="0">
                <a:latin typeface="Times New Roman" panose="02020603050405020304" pitchFamily="18" charset="0"/>
                <a:cs typeface="Times New Roman" panose="02020603050405020304" pitchFamily="18" charset="0"/>
              </a:rPr>
              <a:t>Summarize to one page for Receipts &amp; Disbursements and one page for Balance Sheet information (footnotes if necessary)</a:t>
            </a:r>
          </a:p>
          <a:p>
            <a:pPr lvl="1"/>
            <a:r>
              <a:rPr lang="en-US" dirty="0">
                <a:latin typeface="Times New Roman" panose="02020603050405020304" pitchFamily="18" charset="0"/>
                <a:cs typeface="Times New Roman" panose="02020603050405020304" pitchFamily="18" charset="0"/>
              </a:rPr>
              <a:t>Balance sheet minimum - List all cash accounts (grouped) their balance and purpose, mortgages and all debts</a:t>
            </a:r>
          </a:p>
          <a:p>
            <a:pPr lvl="1"/>
            <a:r>
              <a:rPr lang="en-US" dirty="0">
                <a:latin typeface="Times New Roman" panose="02020603050405020304" pitchFamily="18" charset="0"/>
                <a:cs typeface="Times New Roman" panose="02020603050405020304" pitchFamily="18" charset="0"/>
              </a:rPr>
              <a:t>Restricted cash - List or footnote restricted/designated gift accounts that have time or purpose restrictions </a:t>
            </a:r>
          </a:p>
          <a:p>
            <a:pPr marL="0" indent="0">
              <a:buNone/>
            </a:pPr>
            <a:r>
              <a:rPr lang="en-US" dirty="0">
                <a:latin typeface="Times New Roman" panose="02020603050405020304" pitchFamily="18" charset="0"/>
                <a:cs typeface="Times New Roman" panose="02020603050405020304" pitchFamily="18" charset="0"/>
              </a:rPr>
              <a:t>Budgeting for Future Periods</a:t>
            </a:r>
          </a:p>
          <a:p>
            <a:r>
              <a:rPr lang="en-US" dirty="0">
                <a:latin typeface="Times New Roman" panose="02020603050405020304" pitchFamily="18" charset="0"/>
                <a:cs typeface="Times New Roman" panose="02020603050405020304" pitchFamily="18" charset="0"/>
              </a:rPr>
              <a:t>Prior to budgeting consider completing staff evaluations to assist in determining compensation adjustments</a:t>
            </a:r>
          </a:p>
          <a:p>
            <a:r>
              <a:rPr lang="en-US" dirty="0">
                <a:latin typeface="Times New Roman" panose="02020603050405020304" pitchFamily="18" charset="0"/>
                <a:cs typeface="Times New Roman" panose="02020603050405020304" pitchFamily="18" charset="0"/>
              </a:rPr>
              <a:t>Best practice is to prepare budgets at the account or line-item level – then group for presentation</a:t>
            </a:r>
          </a:p>
          <a:p>
            <a:r>
              <a:rPr lang="en-US" dirty="0">
                <a:latin typeface="Times New Roman" panose="02020603050405020304" pitchFamily="18" charset="0"/>
                <a:cs typeface="Times New Roman" panose="02020603050405020304" pitchFamily="18" charset="0"/>
              </a:rPr>
              <a:t>Involve leaders from your Congregation’s various operations – Schools, day cares, etc. to determine changes they see occurring next year</a:t>
            </a:r>
          </a:p>
          <a:p>
            <a:r>
              <a:rPr lang="en-US" dirty="0">
                <a:latin typeface="Times New Roman" panose="02020603050405020304" pitchFamily="18" charset="0"/>
                <a:cs typeface="Times New Roman" panose="02020603050405020304" pitchFamily="18" charset="0"/>
              </a:rPr>
              <a:t>Review salaries against Synod Code (which is a suggested minimum compensation only)  You can be above or below – but Synod cannot</a:t>
            </a:r>
          </a:p>
          <a:p>
            <a:r>
              <a:rPr lang="en-US" dirty="0">
                <a:latin typeface="Times New Roman" panose="02020603050405020304" pitchFamily="18" charset="0"/>
                <a:cs typeface="Times New Roman" panose="02020603050405020304" pitchFamily="18" charset="0"/>
              </a:rPr>
              <a:t>Discuss your budget proposal with leaders of all areas of ministry – balance expenditures against expected receipts (consider cash safety net)</a:t>
            </a:r>
          </a:p>
          <a:p>
            <a:r>
              <a:rPr lang="en-US" dirty="0">
                <a:latin typeface="Times New Roman" panose="02020603050405020304" pitchFamily="18" charset="0"/>
                <a:cs typeface="Times New Roman" panose="02020603050405020304" pitchFamily="18" charset="0"/>
              </a:rPr>
              <a:t>Present both actual financial results together with the planned budget to your congregation – gather feedback – modify as necessary</a:t>
            </a:r>
          </a:p>
          <a:p>
            <a:r>
              <a:rPr lang="en-US" dirty="0">
                <a:latin typeface="Times New Roman" panose="02020603050405020304" pitchFamily="18" charset="0"/>
                <a:cs typeface="Times New Roman" panose="02020603050405020304" pitchFamily="18" charset="0"/>
              </a:rPr>
              <a:t>Governing board/congregation adopts the budgeted expenditures for next period – after addressing all feedback</a:t>
            </a:r>
          </a:p>
          <a:p>
            <a:r>
              <a:rPr lang="en-US" dirty="0">
                <a:latin typeface="Times New Roman" panose="02020603050405020304" pitchFamily="18" charset="0"/>
                <a:cs typeface="Times New Roman" panose="02020603050405020304" pitchFamily="18" charset="0"/>
              </a:rPr>
              <a:t>Consider tying strategic planning and budgeting together – implement plans using the VTO (Vision Traction Organizer) which is available from Grace in Action</a:t>
            </a:r>
          </a:p>
        </p:txBody>
      </p:sp>
      <p:sp>
        <p:nvSpPr>
          <p:cNvPr id="4" name="Date Placeholder 3">
            <a:extLst>
              <a:ext uri="{FF2B5EF4-FFF2-40B4-BE49-F238E27FC236}">
                <a16:creationId xmlns:a16="http://schemas.microsoft.com/office/drawing/2014/main" id="{7A87BAA9-D315-4067-81E0-74D0C072FF90}"/>
              </a:ext>
            </a:extLst>
          </p:cNvPr>
          <p:cNvSpPr>
            <a:spLocks noGrp="1"/>
          </p:cNvSpPr>
          <p:nvPr>
            <p:ph type="dt" sz="half" idx="10"/>
          </p:nvPr>
        </p:nvSpPr>
        <p:spPr>
          <a:xfrm>
            <a:off x="457200" y="6551112"/>
            <a:ext cx="2743200" cy="306887"/>
          </a:xfrm>
        </p:spPr>
        <p:txBody>
          <a:bodyPr/>
          <a:lstStyle/>
          <a:p>
            <a:r>
              <a:rPr lang="en-US" dirty="0"/>
              <a:t>2022</a:t>
            </a:r>
          </a:p>
        </p:txBody>
      </p:sp>
      <p:sp>
        <p:nvSpPr>
          <p:cNvPr id="5" name="Footer Placeholder 4">
            <a:extLst>
              <a:ext uri="{FF2B5EF4-FFF2-40B4-BE49-F238E27FC236}">
                <a16:creationId xmlns:a16="http://schemas.microsoft.com/office/drawing/2014/main" id="{E0E40B61-5516-49AB-9908-52F0114E8831}"/>
              </a:ext>
            </a:extLst>
          </p:cNvPr>
          <p:cNvSpPr>
            <a:spLocks noGrp="1"/>
          </p:cNvSpPr>
          <p:nvPr>
            <p:ph type="ftr" sz="quarter" idx="11"/>
          </p:nvPr>
        </p:nvSpPr>
        <p:spPr>
          <a:xfrm>
            <a:off x="4038600" y="6500399"/>
            <a:ext cx="4114800" cy="357600"/>
          </a:xfrm>
        </p:spPr>
        <p:txBody>
          <a:bodyPr/>
          <a:lstStyle/>
          <a:p>
            <a:r>
              <a:rPr lang="en-US" dirty="0"/>
              <a:t>Accounting &amp; Accounting Controls</a:t>
            </a:r>
          </a:p>
        </p:txBody>
      </p:sp>
      <p:sp>
        <p:nvSpPr>
          <p:cNvPr id="6" name="Slide Number Placeholder 5">
            <a:extLst>
              <a:ext uri="{FF2B5EF4-FFF2-40B4-BE49-F238E27FC236}">
                <a16:creationId xmlns:a16="http://schemas.microsoft.com/office/drawing/2014/main" id="{68FB6798-926C-4B31-A841-22478A847745}"/>
              </a:ext>
            </a:extLst>
          </p:cNvPr>
          <p:cNvSpPr>
            <a:spLocks noGrp="1"/>
          </p:cNvSpPr>
          <p:nvPr>
            <p:ph type="sldNum" sz="quarter" idx="12"/>
          </p:nvPr>
        </p:nvSpPr>
        <p:spPr/>
        <p:txBody>
          <a:bodyPr/>
          <a:lstStyle/>
          <a:p>
            <a:fld id="{294A09A9-5501-47C1-A89A-A340965A2BE2}" type="slidenum">
              <a:rPr lang="en-US" smtClean="0"/>
              <a:t>8</a:t>
            </a:fld>
            <a:endParaRPr lang="en-US" dirty="0"/>
          </a:p>
        </p:txBody>
      </p:sp>
    </p:spTree>
    <p:extLst>
      <p:ext uri="{BB962C8B-B14F-4D97-AF65-F5344CB8AC3E}">
        <p14:creationId xmlns:p14="http://schemas.microsoft.com/office/powerpoint/2010/main" val="4069742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F68E-D163-4005-B792-7182B8E417C9}"/>
              </a:ext>
            </a:extLst>
          </p:cNvPr>
          <p:cNvSpPr>
            <a:spLocks noGrp="1"/>
          </p:cNvSpPr>
          <p:nvPr>
            <p:ph type="title"/>
          </p:nvPr>
        </p:nvSpPr>
        <p:spPr>
          <a:xfrm>
            <a:off x="457200" y="136525"/>
            <a:ext cx="11277600" cy="978290"/>
          </a:xfrm>
        </p:spPr>
        <p:txBody>
          <a:bodyPr>
            <a:noAutofit/>
          </a:bodyPr>
          <a:lstStyle/>
          <a:p>
            <a:r>
              <a:rPr lang="en-US" dirty="0">
                <a:solidFill>
                  <a:schemeClr val="tx1"/>
                </a:solidFill>
              </a:rPr>
              <a:t>Software Solutions &amp; Applications</a:t>
            </a:r>
            <a:br>
              <a:rPr lang="en-US" b="1" dirty="0"/>
            </a:br>
            <a:endParaRPr lang="en-US" b="1" dirty="0"/>
          </a:p>
        </p:txBody>
      </p:sp>
      <p:sp>
        <p:nvSpPr>
          <p:cNvPr id="3" name="Content Placeholder 2">
            <a:extLst>
              <a:ext uri="{FF2B5EF4-FFF2-40B4-BE49-F238E27FC236}">
                <a16:creationId xmlns:a16="http://schemas.microsoft.com/office/drawing/2014/main" id="{A53D3F3B-A61F-4FBC-84FE-F66497AC2E93}"/>
              </a:ext>
            </a:extLst>
          </p:cNvPr>
          <p:cNvSpPr>
            <a:spLocks noGrp="1"/>
          </p:cNvSpPr>
          <p:nvPr>
            <p:ph idx="1"/>
          </p:nvPr>
        </p:nvSpPr>
        <p:spPr>
          <a:xfrm>
            <a:off x="838200" y="914400"/>
            <a:ext cx="10515600" cy="5441949"/>
          </a:xfrm>
        </p:spPr>
        <p:txBody>
          <a:bodyPr>
            <a:no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Bloomington Lutheran Living Hope - Churches &amp; Schools  (Budget over $2 million)</a:t>
            </a:r>
          </a:p>
          <a:p>
            <a:r>
              <a:rPr lang="en-US" b="1" dirty="0">
                <a:solidFill>
                  <a:schemeClr val="tx1"/>
                </a:solidFill>
                <a:latin typeface="Times New Roman" panose="02020603050405020304" pitchFamily="18" charset="0"/>
                <a:cs typeface="Times New Roman" panose="02020603050405020304" pitchFamily="18" charset="0"/>
              </a:rPr>
              <a:t>Shelby Next  </a:t>
            </a:r>
            <a:r>
              <a:rPr lang="en-US" dirty="0">
                <a:solidFill>
                  <a:schemeClr val="tx1"/>
                </a:solidFill>
                <a:latin typeface="Times New Roman" panose="02020603050405020304" pitchFamily="18" charset="0"/>
                <a:cs typeface="Times New Roman" panose="02020603050405020304" pitchFamily="18" charset="0"/>
              </a:rPr>
              <a:t>($860/month based on members) – Modules: Membership, Financial, Online Giving  (The Online giving application is easy to use and powerful – each member can access their giving records, etc.)</a:t>
            </a:r>
          </a:p>
          <a:p>
            <a:r>
              <a:rPr lang="en-US" b="1" dirty="0">
                <a:solidFill>
                  <a:schemeClr val="tx1"/>
                </a:solidFill>
                <a:latin typeface="Times New Roman" panose="02020603050405020304" pitchFamily="18" charset="0"/>
                <a:cs typeface="Times New Roman" panose="02020603050405020304" pitchFamily="18" charset="0"/>
              </a:rPr>
              <a:t>ADP</a:t>
            </a:r>
            <a:r>
              <a:rPr lang="en-US" dirty="0">
                <a:solidFill>
                  <a:schemeClr val="tx1"/>
                </a:solidFill>
                <a:latin typeface="Times New Roman" panose="02020603050405020304" pitchFamily="18" charset="0"/>
                <a:cs typeface="Times New Roman" panose="02020603050405020304" pitchFamily="18" charset="0"/>
              </a:rPr>
              <a:t>   ($320/month with 50+ employees)  ADP is major US company - tremendous resources – ADP solves issues - handles IRS filings</a:t>
            </a:r>
          </a:p>
          <a:p>
            <a:r>
              <a:rPr lang="en-US" b="1" dirty="0">
                <a:solidFill>
                  <a:schemeClr val="tx1"/>
                </a:solidFill>
                <a:latin typeface="Times New Roman" panose="02020603050405020304" pitchFamily="18" charset="0"/>
                <a:cs typeface="Times New Roman" panose="02020603050405020304" pitchFamily="18" charset="0"/>
              </a:rPr>
              <a:t>Excel</a:t>
            </a:r>
            <a:r>
              <a:rPr lang="en-US" dirty="0">
                <a:solidFill>
                  <a:schemeClr val="tx1"/>
                </a:solidFill>
                <a:latin typeface="Times New Roman" panose="02020603050405020304" pitchFamily="18" charset="0"/>
                <a:cs typeface="Times New Roman" panose="02020603050405020304" pitchFamily="18" charset="0"/>
              </a:rPr>
              <a:t> used when needed – Budgeting, financial statements, etc.</a:t>
            </a: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Truth in Love Ministry  (Budget under $1 million)</a:t>
            </a:r>
          </a:p>
          <a:p>
            <a:r>
              <a:rPr lang="en-US" b="1" dirty="0">
                <a:solidFill>
                  <a:schemeClr val="tx1"/>
                </a:solidFill>
                <a:latin typeface="Times New Roman" panose="02020603050405020304" pitchFamily="18" charset="0"/>
                <a:cs typeface="Times New Roman" panose="02020603050405020304" pitchFamily="18" charset="0"/>
              </a:rPr>
              <a:t>Quick Books  </a:t>
            </a:r>
            <a:r>
              <a:rPr lang="en-US" dirty="0">
                <a:solidFill>
                  <a:schemeClr val="tx1"/>
                </a:solidFill>
                <a:latin typeface="Times New Roman" panose="02020603050405020304" pitchFamily="18" charset="0"/>
                <a:cs typeface="Times New Roman" panose="02020603050405020304" pitchFamily="18" charset="0"/>
              </a:rPr>
              <a:t>($400 annually)   Best to have bookkeeping background, GL, Journal entries, Chart of Accounts, Bank rec. feature</a:t>
            </a:r>
          </a:p>
          <a:p>
            <a:r>
              <a:rPr lang="en-US" b="1" dirty="0">
                <a:solidFill>
                  <a:schemeClr val="tx1"/>
                </a:solidFill>
                <a:latin typeface="Times New Roman" panose="02020603050405020304" pitchFamily="18" charset="0"/>
                <a:cs typeface="Times New Roman" panose="02020603050405020304" pitchFamily="18" charset="0"/>
              </a:rPr>
              <a:t>EZ Payroll  </a:t>
            </a:r>
            <a:r>
              <a:rPr lang="en-US" dirty="0">
                <a:solidFill>
                  <a:schemeClr val="tx1"/>
                </a:solidFill>
                <a:latin typeface="Times New Roman" panose="02020603050405020304" pitchFamily="18" charset="0"/>
                <a:cs typeface="Times New Roman" panose="02020603050405020304" pitchFamily="18" charset="0"/>
              </a:rPr>
              <a:t>($120)    Relatively easy, develops withholdings, prints checks, prints quarterly reports or can file electronically  - 12 employees</a:t>
            </a:r>
          </a:p>
          <a:p>
            <a:r>
              <a:rPr lang="en-US" b="1" dirty="0">
                <a:solidFill>
                  <a:schemeClr val="tx1"/>
                </a:solidFill>
                <a:latin typeface="Times New Roman" panose="02020603050405020304" pitchFamily="18" charset="0"/>
                <a:cs typeface="Times New Roman" panose="02020603050405020304" pitchFamily="18" charset="0"/>
              </a:rPr>
              <a:t>Donor Perfect </a:t>
            </a:r>
            <a:r>
              <a:rPr lang="en-US" dirty="0">
                <a:solidFill>
                  <a:schemeClr val="tx1"/>
                </a:solidFill>
                <a:latin typeface="Times New Roman" panose="02020603050405020304" pitchFamily="18" charset="0"/>
                <a:cs typeface="Times New Roman" panose="02020603050405020304" pitchFamily="18" charset="0"/>
              </a:rPr>
              <a:t>($4,000+/year)  Online </a:t>
            </a:r>
            <a:r>
              <a:rPr lang="en-US" b="1" dirty="0">
                <a:solidFill>
                  <a:schemeClr val="tx1"/>
                </a:solidFill>
                <a:latin typeface="Times New Roman" panose="02020603050405020304" pitchFamily="18" charset="0"/>
                <a:cs typeface="Times New Roman" panose="02020603050405020304" pitchFamily="18" charset="0"/>
              </a:rPr>
              <a:t>CRM</a:t>
            </a:r>
            <a:r>
              <a:rPr lang="en-US" dirty="0">
                <a:solidFill>
                  <a:schemeClr val="tx1"/>
                </a:solidFill>
                <a:latin typeface="Times New Roman" panose="02020603050405020304" pitchFamily="18" charset="0"/>
                <a:cs typeface="Times New Roman" panose="02020603050405020304" pitchFamily="18" charset="0"/>
              </a:rPr>
              <a:t> data base, great search ability, requires training, volume-based fee – 20,000 + contacts</a:t>
            </a:r>
          </a:p>
          <a:p>
            <a:r>
              <a:rPr lang="en-US" b="1" dirty="0">
                <a:solidFill>
                  <a:schemeClr val="tx1"/>
                </a:solidFill>
                <a:latin typeface="Times New Roman" panose="02020603050405020304" pitchFamily="18" charset="0"/>
                <a:cs typeface="Times New Roman" panose="02020603050405020304" pitchFamily="18" charset="0"/>
              </a:rPr>
              <a:t>Excel </a:t>
            </a:r>
            <a:r>
              <a:rPr lang="en-US" dirty="0">
                <a:solidFill>
                  <a:schemeClr val="tx1"/>
                </a:solidFill>
                <a:latin typeface="Times New Roman" panose="02020603050405020304" pitchFamily="18" charset="0"/>
                <a:cs typeface="Times New Roman" panose="02020603050405020304" pitchFamily="18" charset="0"/>
              </a:rPr>
              <a:t> Used for financial statement preparation, graphing, etc.  Quick books loads general ledger into Excel</a:t>
            </a:r>
          </a:p>
          <a:p>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Christ Lutheran Church  (Budget under $300,000)</a:t>
            </a:r>
          </a:p>
          <a:p>
            <a:r>
              <a:rPr lang="en-US" b="1" dirty="0">
                <a:solidFill>
                  <a:schemeClr val="tx1"/>
                </a:solidFill>
                <a:latin typeface="Times New Roman" panose="02020603050405020304" pitchFamily="18" charset="0"/>
                <a:cs typeface="Times New Roman" panose="02020603050405020304" pitchFamily="18" charset="0"/>
              </a:rPr>
              <a:t>Shepherds Staff </a:t>
            </a:r>
            <a:r>
              <a:rPr lang="en-US" dirty="0">
                <a:solidFill>
                  <a:schemeClr val="tx1"/>
                </a:solidFill>
                <a:latin typeface="Times New Roman" panose="02020603050405020304" pitchFamily="18" charset="0"/>
                <a:cs typeface="Times New Roman" panose="02020603050405020304" pitchFamily="18" charset="0"/>
              </a:rPr>
              <a:t>($499 to $1,000+ based on members)  software on church computer   (</a:t>
            </a:r>
            <a:r>
              <a:rPr lang="en-US" b="1" dirty="0">
                <a:solidFill>
                  <a:schemeClr val="tx1"/>
                </a:solidFill>
                <a:latin typeface="Times New Roman" panose="02020603050405020304" pitchFamily="18" charset="0"/>
                <a:cs typeface="Times New Roman" panose="02020603050405020304" pitchFamily="18" charset="0"/>
              </a:rPr>
              <a:t>Church 360 </a:t>
            </a:r>
            <a:r>
              <a:rPr lang="en-US" dirty="0">
                <a:solidFill>
                  <a:schemeClr val="tx1"/>
                </a:solidFill>
                <a:latin typeface="Times New Roman" panose="02020603050405020304" pitchFamily="18" charset="0"/>
                <a:cs typeface="Times New Roman" panose="02020603050405020304" pitchFamily="18" charset="0"/>
              </a:rPr>
              <a:t>is the online version)  Concordia sponsors the software</a:t>
            </a:r>
          </a:p>
          <a:p>
            <a:pPr lvl="2"/>
            <a:r>
              <a:rPr lang="en-US" dirty="0">
                <a:solidFill>
                  <a:schemeClr val="tx1"/>
                </a:solidFill>
                <a:latin typeface="Times New Roman" panose="02020603050405020304" pitchFamily="18" charset="0"/>
                <a:cs typeface="Times New Roman" panose="02020603050405020304" pitchFamily="18" charset="0"/>
              </a:rPr>
              <a:t>Shepherds Staff modules used: Attendance, Membership, Contributions, Financial – (Applications: Financial: G/Ledger, Check register &amp; writing, Payroll checks, Bank reconciliation, Journal entries, Balance Sheet and Statement of Operations capability)</a:t>
            </a:r>
          </a:p>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Excel</a:t>
            </a:r>
            <a:r>
              <a:rPr lang="en-US" dirty="0">
                <a:solidFill>
                  <a:schemeClr val="tx1"/>
                </a:solidFill>
                <a:latin typeface="Times New Roman" panose="02020603050405020304" pitchFamily="18" charset="0"/>
                <a:cs typeface="Times New Roman" panose="02020603050405020304" pitchFamily="18" charset="0"/>
              </a:rPr>
              <a:t>   Used for Payroll computation, and financial analysis, etc.  Quarterly IRS reports and withholding prepared by hand – 2 employees</a:t>
            </a:r>
          </a:p>
        </p:txBody>
      </p:sp>
      <p:sp>
        <p:nvSpPr>
          <p:cNvPr id="4" name="Date Placeholder 3">
            <a:extLst>
              <a:ext uri="{FF2B5EF4-FFF2-40B4-BE49-F238E27FC236}">
                <a16:creationId xmlns:a16="http://schemas.microsoft.com/office/drawing/2014/main" id="{0C461BFE-9A90-4BE9-B72D-B66E4283172C}"/>
              </a:ext>
            </a:extLst>
          </p:cNvPr>
          <p:cNvSpPr>
            <a:spLocks noGrp="1"/>
          </p:cNvSpPr>
          <p:nvPr>
            <p:ph type="dt" sz="half" idx="10"/>
          </p:nvPr>
        </p:nvSpPr>
        <p:spPr>
          <a:xfrm>
            <a:off x="457200" y="6569900"/>
            <a:ext cx="2743200" cy="288099"/>
          </a:xfrm>
        </p:spPr>
        <p:txBody>
          <a:bodyPr/>
          <a:lstStyle/>
          <a:p>
            <a:r>
              <a:rPr lang="en-US" dirty="0"/>
              <a:t>2022</a:t>
            </a:r>
          </a:p>
        </p:txBody>
      </p:sp>
      <p:sp>
        <p:nvSpPr>
          <p:cNvPr id="5" name="Footer Placeholder 4">
            <a:extLst>
              <a:ext uri="{FF2B5EF4-FFF2-40B4-BE49-F238E27FC236}">
                <a16:creationId xmlns:a16="http://schemas.microsoft.com/office/drawing/2014/main" id="{F52D0C13-8659-4D2C-AB15-3DD0F38631A6}"/>
              </a:ext>
            </a:extLst>
          </p:cNvPr>
          <p:cNvSpPr>
            <a:spLocks noGrp="1"/>
          </p:cNvSpPr>
          <p:nvPr>
            <p:ph type="ftr" sz="quarter" idx="11"/>
          </p:nvPr>
        </p:nvSpPr>
        <p:spPr>
          <a:xfrm>
            <a:off x="4038600" y="6569901"/>
            <a:ext cx="4114800" cy="252390"/>
          </a:xfrm>
        </p:spPr>
        <p:txBody>
          <a:bodyPr/>
          <a:lstStyle/>
          <a:p>
            <a:endParaRPr lang="en-US" dirty="0"/>
          </a:p>
          <a:p>
            <a:r>
              <a:rPr lang="en-US" dirty="0"/>
              <a:t>Accounting &amp; Accounting Controls</a:t>
            </a:r>
          </a:p>
          <a:p>
            <a:endParaRPr lang="en-US" dirty="0"/>
          </a:p>
        </p:txBody>
      </p:sp>
      <p:sp>
        <p:nvSpPr>
          <p:cNvPr id="6" name="Slide Number Placeholder 5">
            <a:extLst>
              <a:ext uri="{FF2B5EF4-FFF2-40B4-BE49-F238E27FC236}">
                <a16:creationId xmlns:a16="http://schemas.microsoft.com/office/drawing/2014/main" id="{97D19EB4-D928-4C37-ADF7-D8644C81B6C3}"/>
              </a:ext>
            </a:extLst>
          </p:cNvPr>
          <p:cNvSpPr>
            <a:spLocks noGrp="1"/>
          </p:cNvSpPr>
          <p:nvPr>
            <p:ph type="sldNum" sz="quarter" idx="12"/>
          </p:nvPr>
        </p:nvSpPr>
        <p:spPr/>
        <p:txBody>
          <a:bodyPr/>
          <a:lstStyle/>
          <a:p>
            <a:fld id="{294A09A9-5501-47C1-A89A-A340965A2BE2}" type="slidenum">
              <a:rPr lang="en-US" smtClean="0"/>
              <a:t>9</a:t>
            </a:fld>
            <a:endParaRPr lang="en-US" dirty="0"/>
          </a:p>
        </p:txBody>
      </p:sp>
    </p:spTree>
    <p:extLst>
      <p:ext uri="{BB962C8B-B14F-4D97-AF65-F5344CB8AC3E}">
        <p14:creationId xmlns:p14="http://schemas.microsoft.com/office/powerpoint/2010/main" val="541687373"/>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0576AF5-45CB-4D7F-8506-5C2B8F7E0CB6}">
  <ds:schemaRefs>
    <ds:schemaRef ds:uri="http://purl.org/dc/terms/"/>
    <ds:schemaRef ds:uri="http://purl.org/dc/dcmityp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230e9df3-be65-4c73-a93b-d1236ebd677e"/>
    <ds:schemaRef ds:uri="http://schemas.microsoft.com/office/2006/metadata/properties"/>
    <ds:schemaRef ds:uri="http://www.w3.org/XML/1998/namespace"/>
    <ds:schemaRef ds:uri="16c05727-aa75-4e4a-9b5f-8a80a1165891"/>
    <ds:schemaRef ds:uri="71af3243-3dd4-4a8d-8c0d-dd76da1f02a5"/>
    <ds:schemaRef ds:uri="http://schemas.microsoft.com/sharepoint/v3"/>
  </ds:schemaRefs>
</ds:datastoreItem>
</file>

<file path=customXml/itemProps2.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73F6E9-2FA5-4F36-A42B-ED7213C4AA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1582</TotalTime>
  <Words>3169</Words>
  <Application>Microsoft Macintosh PowerPoint</Application>
  <PresentationFormat>Widescreen</PresentationFormat>
  <Paragraphs>153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Bodoni MT</vt:lpstr>
      <vt:lpstr>Calibri</vt:lpstr>
      <vt:lpstr>Source Sans Pro Light</vt:lpstr>
      <vt:lpstr>Times New Roman</vt:lpstr>
      <vt:lpstr>Office Theme</vt:lpstr>
      <vt:lpstr>Minnesota District Leadership Workshop </vt:lpstr>
      <vt:lpstr>AGENDA</vt:lpstr>
      <vt:lpstr> Introduction</vt:lpstr>
      <vt:lpstr>Missing Controls &amp; Incompatible Duties</vt:lpstr>
      <vt:lpstr>Missing Controls &amp; Incompatible Duties</vt:lpstr>
      <vt:lpstr>Cash Receipts Controls</vt:lpstr>
      <vt:lpstr>Cash Disbursements Controls </vt:lpstr>
      <vt:lpstr>Financial Statements &amp; Budgeting</vt:lpstr>
      <vt:lpstr>Software Solutions &amp; Applications </vt:lpstr>
      <vt:lpstr>Financial Systems Review </vt:lpstr>
      <vt:lpstr>Financial Systems Review - Continued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Minnesota District Leadership Workshop</dc:title>
  <dc:creator>Tom Walters</dc:creator>
  <cp:lastModifiedBy>Eugene DeVries</cp:lastModifiedBy>
  <cp:revision>2</cp:revision>
  <cp:lastPrinted>2022-03-11T00:07:14Z</cp:lastPrinted>
  <dcterms:created xsi:type="dcterms:W3CDTF">2022-03-01T18:08:13Z</dcterms:created>
  <dcterms:modified xsi:type="dcterms:W3CDTF">2022-03-23T16:42:12Z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