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l-PH" sz="4400" spc="-1" strike="noStrike"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l-PH" sz="32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0b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il-PH" sz="4400" spc="-1" strike="noStrike">
                <a:latin typeface="Calibri"/>
              </a:rPr>
              <a:t>Click to edit the title text format</a:t>
            </a:r>
            <a:endParaRPr b="0" lang="fil-PH" sz="44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3200" spc="-1" strike="noStrike">
                <a:latin typeface="Calibri"/>
              </a:rPr>
              <a:t>Click to edit the outline text format</a:t>
            </a:r>
            <a:endParaRPr b="0" lang="fil-PH" sz="32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il-PH" sz="2800" spc="-1" strike="noStrike">
                <a:latin typeface="Calibri"/>
              </a:rPr>
              <a:t>Second Outline Level</a:t>
            </a:r>
            <a:endParaRPr b="0" lang="fil-PH" sz="2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2400" spc="-1" strike="noStrike">
                <a:latin typeface="Calibri"/>
              </a:rPr>
              <a:t>Third Outline Level</a:t>
            </a:r>
            <a:endParaRPr b="0" lang="fil-PH" sz="24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il-PH" sz="2000" spc="-1" strike="noStrike">
                <a:latin typeface="Calibri"/>
              </a:rPr>
              <a:t>Fourth Outline Level</a:t>
            </a:r>
            <a:endParaRPr b="0" lang="fil-PH" sz="20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2000" spc="-1" strike="noStrike">
                <a:latin typeface="Calibri"/>
              </a:rPr>
              <a:t>Fifth Outline Level</a:t>
            </a:r>
            <a:endParaRPr b="0" lang="fil-PH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2000" spc="-1" strike="noStrike">
                <a:latin typeface="Calibri"/>
              </a:rPr>
              <a:t>Sixth Outline Level</a:t>
            </a:r>
            <a:endParaRPr b="0" lang="fil-PH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2000" spc="-1" strike="noStrike">
                <a:latin typeface="Calibri"/>
              </a:rPr>
              <a:t>Seventh Outline Level</a:t>
            </a:r>
            <a:endParaRPr b="0" lang="fil-PH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0b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il-PH" sz="4400" spc="-1" strike="noStrike">
                <a:latin typeface="Calibri"/>
              </a:rPr>
              <a:t>Click to edit the title text format</a:t>
            </a:r>
            <a:endParaRPr b="0" lang="fil-PH" sz="4400" spc="-1" strike="noStrike"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3200" spc="-1" strike="noStrike">
                <a:latin typeface="Calibri"/>
              </a:rPr>
              <a:t>Click to edit the outline text format</a:t>
            </a:r>
            <a:endParaRPr b="0" lang="fil-PH" sz="32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il-PH" sz="2800" spc="-1" strike="noStrike">
                <a:latin typeface="Calibri"/>
              </a:rPr>
              <a:t>Second Outline Level</a:t>
            </a:r>
            <a:endParaRPr b="0" lang="fil-PH" sz="2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2400" spc="-1" strike="noStrike">
                <a:latin typeface="Calibri"/>
              </a:rPr>
              <a:t>Third Outline Level</a:t>
            </a:r>
            <a:endParaRPr b="0" lang="fil-PH" sz="24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il-PH" sz="2000" spc="-1" strike="noStrike">
                <a:latin typeface="Calibri"/>
              </a:rPr>
              <a:t>Fourth Outline Level</a:t>
            </a:r>
            <a:endParaRPr b="0" lang="fil-PH" sz="20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2000" spc="-1" strike="noStrike">
                <a:latin typeface="Calibri"/>
              </a:rPr>
              <a:t>Fifth Outline Level</a:t>
            </a:r>
            <a:endParaRPr b="0" lang="fil-PH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2000" spc="-1" strike="noStrike">
                <a:latin typeface="Calibri"/>
              </a:rPr>
              <a:t>Sixth Outline Level</a:t>
            </a:r>
            <a:endParaRPr b="0" lang="fil-PH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2000" spc="-1" strike="noStrike">
                <a:latin typeface="Calibri"/>
              </a:rPr>
              <a:t>Seventh Outline Level</a:t>
            </a:r>
            <a:endParaRPr b="0" lang="fil-PH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0b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il-PH" sz="1800" spc="-1" strike="noStrike">
                <a:latin typeface="Calibri"/>
              </a:rPr>
              <a:t>Click to edit the title text format</a:t>
            </a:r>
            <a:endParaRPr b="0" lang="fil-PH" sz="1800" spc="-1" strike="noStrike"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1800" spc="-1" strike="noStrike">
                <a:latin typeface="Calibri"/>
              </a:rPr>
              <a:t>Click to edit the outline text format</a:t>
            </a:r>
            <a:endParaRPr b="0" lang="fil-PH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il-PH" sz="1800" spc="-1" strike="noStrike">
                <a:latin typeface="Calibri"/>
              </a:rPr>
              <a:t>Second Outline Level</a:t>
            </a:r>
            <a:endParaRPr b="0" lang="fil-PH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1800" spc="-1" strike="noStrike">
                <a:latin typeface="Calibri"/>
              </a:rPr>
              <a:t>Third Outline Level</a:t>
            </a:r>
            <a:endParaRPr b="0" lang="fil-PH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il-PH" sz="1800" spc="-1" strike="noStrike">
                <a:latin typeface="Calibri"/>
              </a:rPr>
              <a:t>Fourth Outline Level</a:t>
            </a:r>
            <a:endParaRPr b="0" lang="fil-PH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1800" spc="-1" strike="noStrike">
                <a:latin typeface="Calibri"/>
              </a:rPr>
              <a:t>Fifth Outline Level</a:t>
            </a:r>
            <a:endParaRPr b="0" lang="fil-PH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1800" spc="-1" strike="noStrike">
                <a:latin typeface="Calibri"/>
              </a:rPr>
              <a:t>Sixth Outline Level</a:t>
            </a:r>
            <a:endParaRPr b="0" lang="fil-PH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1800" spc="-1" strike="noStrike">
                <a:latin typeface="Calibri"/>
              </a:rPr>
              <a:t>Seventh Outline Level</a:t>
            </a:r>
            <a:endParaRPr b="0" lang="fil-PH" sz="1800" spc="-1" strike="noStrike"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1800" spc="-1" strike="noStrike">
                <a:latin typeface="Calibri"/>
              </a:rPr>
              <a:t>Click to edit the outline text format</a:t>
            </a:r>
            <a:endParaRPr b="0" lang="fil-PH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il-PH" sz="1800" spc="-1" strike="noStrike">
                <a:latin typeface="Calibri"/>
              </a:rPr>
              <a:t>Second Outline Level</a:t>
            </a:r>
            <a:endParaRPr b="0" lang="fil-PH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1800" spc="-1" strike="noStrike">
                <a:latin typeface="Calibri"/>
              </a:rPr>
              <a:t>Third Outline Level</a:t>
            </a:r>
            <a:endParaRPr b="0" lang="fil-PH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il-PH" sz="1800" spc="-1" strike="noStrike">
                <a:latin typeface="Calibri"/>
              </a:rPr>
              <a:t>Fourth Outline Level</a:t>
            </a:r>
            <a:endParaRPr b="0" lang="fil-PH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1800" spc="-1" strike="noStrike">
                <a:latin typeface="Calibri"/>
              </a:rPr>
              <a:t>Fifth Outline Level</a:t>
            </a:r>
            <a:endParaRPr b="0" lang="fil-PH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1800" spc="-1" strike="noStrike">
                <a:latin typeface="Calibri"/>
              </a:rPr>
              <a:t>Sixth Outline Level</a:t>
            </a:r>
            <a:endParaRPr b="0" lang="fil-PH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il-PH" sz="1800" spc="-1" strike="noStrike">
                <a:latin typeface="Calibri"/>
              </a:rPr>
              <a:t>Seventh Outline Level</a:t>
            </a:r>
            <a:endParaRPr b="0" lang="fil-PH" sz="18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.bloomberg.com/news/articles/2019-01-23/peak-video-game-top-analyst-sees-industry-slumping-in-2019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0b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0"/>
            <a:ext cx="9142560" cy="5142240"/>
            <a:chOff x="0" y="0"/>
            <a:chExt cx="9142560" cy="5142240"/>
          </a:xfrm>
        </p:grpSpPr>
        <p:sp>
          <p:nvSpPr>
            <p:cNvPr id="116" name="CustomShape 2"/>
            <p:cNvSpPr/>
            <p:nvPr/>
          </p:nvSpPr>
          <p:spPr>
            <a:xfrm>
              <a:off x="0" y="0"/>
              <a:ext cx="2404440" cy="5142240"/>
            </a:xfrm>
            <a:prstGeom prst="rect">
              <a:avLst/>
            </a:prstGeom>
            <a:solidFill>
              <a:srgbClr val="030b0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7" name="Google Shape;56;p13_1" descr=""/>
            <p:cNvPicPr/>
            <p:nvPr/>
          </p:nvPicPr>
          <p:blipFill>
            <a:blip r:embed="rId1">
              <a:alphaModFix amt="29000"/>
            </a:blip>
            <a:stretch/>
          </p:blipFill>
          <p:spPr>
            <a:xfrm>
              <a:off x="1313640" y="0"/>
              <a:ext cx="7828920" cy="5141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8" name="CustomShape 3"/>
            <p:cNvSpPr/>
            <p:nvPr/>
          </p:nvSpPr>
          <p:spPr>
            <a:xfrm>
              <a:off x="1282320" y="0"/>
              <a:ext cx="4327200" cy="5142240"/>
            </a:xfrm>
            <a:prstGeom prst="rect">
              <a:avLst/>
            </a:prstGeom>
            <a:gradFill rotWithShape="0">
              <a:gsLst>
                <a:gs pos="0">
                  <a:srgbClr val="030b0d"/>
                </a:gs>
                <a:gs pos="100000">
                  <a:srgbClr val="030b0d">
                    <a:alpha val="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CustomShape 4"/>
          <p:cNvSpPr/>
          <p:nvPr/>
        </p:nvSpPr>
        <p:spPr>
          <a:xfrm>
            <a:off x="660960" y="2018520"/>
            <a:ext cx="567684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Poppins"/>
                <a:ea typeface="Poppins"/>
              </a:rPr>
              <a:t>XSplit Mobile Strategy </a:t>
            </a:r>
            <a:endParaRPr b="0" lang="fil-PH" sz="3600" spc="-1" strike="noStrike"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Poppins"/>
                <a:ea typeface="Poppins"/>
              </a:rPr>
              <a:t>2020 Onwards</a:t>
            </a:r>
            <a:endParaRPr b="0" lang="fil-PH" sz="2400" spc="-1" strike="noStrike">
              <a:latin typeface="Calibri"/>
            </a:endParaRPr>
          </a:p>
        </p:txBody>
      </p:sp>
      <p:pic>
        <p:nvPicPr>
          <p:cNvPr id="120" name="Google Shape;59;p13_1" descr=""/>
          <p:cNvPicPr/>
          <p:nvPr/>
        </p:nvPicPr>
        <p:blipFill>
          <a:blip r:embed="rId2"/>
          <a:srcRect l="0" t="0" r="65065" b="0"/>
          <a:stretch/>
        </p:blipFill>
        <p:spPr>
          <a:xfrm>
            <a:off x="761760" y="1759680"/>
            <a:ext cx="425520" cy="3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11760" y="3690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Poppins"/>
                <a:ea typeface="Poppins"/>
              </a:rPr>
              <a:t>Proposed Roadmap</a:t>
            </a:r>
            <a:endParaRPr b="0" lang="fil-PH" sz="2800" spc="-1" strike="noStrike">
              <a:latin typeface="Calibri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864000"/>
            <a:ext cx="85190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a9b2be"/>
                </a:solidFill>
                <a:latin typeface="Hind"/>
                <a:ea typeface="Hind"/>
              </a:rPr>
              <a:t>Market Research</a:t>
            </a:r>
            <a:br/>
            <a:r>
              <a:rPr b="1" lang="en" sz="2800" spc="-1" strike="noStrike">
                <a:solidFill>
                  <a:srgbClr val="ffffff"/>
                </a:solidFill>
                <a:latin typeface="Poppins"/>
                <a:ea typeface="Poppins"/>
              </a:rPr>
              <a:t>Video Games</a:t>
            </a:r>
            <a:endParaRPr b="0" lang="fil-PH" sz="2800" spc="-1" strike="noStrike">
              <a:latin typeface="Calibri"/>
            </a:endParaRPr>
          </a:p>
        </p:txBody>
      </p:sp>
      <p:pic>
        <p:nvPicPr>
          <p:cNvPr id="122" name="Google Shape;65;p14_0" descr=""/>
          <p:cNvPicPr/>
          <p:nvPr/>
        </p:nvPicPr>
        <p:blipFill>
          <a:blip r:embed="rId1"/>
          <a:stretch/>
        </p:blipFill>
        <p:spPr>
          <a:xfrm>
            <a:off x="311760" y="2701440"/>
            <a:ext cx="8519040" cy="192672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284280" y="4701600"/>
            <a:ext cx="257364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a9b2be"/>
                </a:solidFill>
                <a:latin typeface="Hind"/>
                <a:ea typeface="Hind"/>
              </a:rPr>
              <a:t>Source: </a:t>
            </a:r>
            <a:r>
              <a:rPr b="0" lang="en" sz="800" spc="-1" strike="noStrike" u="sng">
                <a:solidFill>
                  <a:srgbClr val="0097a7"/>
                </a:solidFill>
                <a:uFillTx/>
                <a:latin typeface="Hind"/>
                <a:ea typeface="Hind"/>
                <a:hlinkClick r:id="rId2"/>
              </a:rPr>
              <a:t>Bloomberg</a:t>
            </a:r>
            <a:endParaRPr b="0" lang="fil-PH" sz="800" spc="-1" strike="noStrike">
              <a:latin typeface="Calibri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07440" y="1928160"/>
            <a:ext cx="66207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Hind"/>
                <a:ea typeface="Hind"/>
              </a:rPr>
              <a:t>Global revenues of the video game industry from 1971 to 2018</a:t>
            </a:r>
            <a:endParaRPr b="0" lang="fil-PH" sz="1400" spc="-1" strike="noStrike"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a9b2be"/>
                </a:solidFill>
                <a:latin typeface="Hind"/>
                <a:ea typeface="Hind"/>
              </a:rPr>
              <a:t>Not adjusted for inflation</a:t>
            </a:r>
            <a:endParaRPr b="0" lang="fil-PH" sz="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292680"/>
            <a:ext cx="851904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a9b2be"/>
                </a:solidFill>
                <a:latin typeface="Hind"/>
                <a:ea typeface="Hind"/>
              </a:rPr>
              <a:t>Competitor Analysis</a:t>
            </a:r>
            <a:br/>
            <a:r>
              <a:rPr b="1" lang="en" sz="2800" spc="-1" strike="noStrike">
                <a:solidFill>
                  <a:srgbClr val="ffffff"/>
                </a:solidFill>
                <a:latin typeface="Poppins"/>
                <a:ea typeface="Poppins"/>
              </a:rPr>
              <a:t>Streamlabs: Stream Live</a:t>
            </a:r>
            <a:endParaRPr b="0" lang="fil-PH" sz="2800" spc="-1" strike="noStrike"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1760" y="2157120"/>
            <a:ext cx="399852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Strengths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Private streaming server for drop protection</a:t>
            </a:r>
            <a:endParaRPr b="0" lang="fil-PH" sz="10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Simple overlay editor provides widget layout customization</a:t>
            </a:r>
            <a:endParaRPr b="0" lang="fil-PH" sz="10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Support for multiple streaming platforms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832280" y="2157120"/>
            <a:ext cx="399852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Weaknesses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Removing stream watermarks requires a subscription</a:t>
            </a:r>
            <a:endParaRPr b="0" lang="fil-PH" sz="10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No advanced overlays / ability to load external websites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11760" y="3286080"/>
            <a:ext cx="39985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Opportunities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Public opinion is split over the OBS vs SLOBS debate and XSplit can capitalize on being the “true” premium software since we are not just a copy.</a:t>
            </a:r>
            <a:endParaRPr b="0" lang="fil-PH" sz="10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Streamlabs is currently under pressure to monetize and may not have enough focus on the mobile segment since Logitech is mainly a desktop-oriented company.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4832280" y="3286080"/>
            <a:ext cx="39985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Threats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Logitech-funded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11760" y="1125000"/>
            <a:ext cx="864612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a9b2be"/>
                </a:solidFill>
                <a:latin typeface="Hind"/>
                <a:ea typeface="Hind"/>
              </a:rPr>
              <a:t>Insert info here</a:t>
            </a:r>
            <a:endParaRPr b="0" lang="fil-PH" sz="1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292680"/>
            <a:ext cx="851904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a9b2be"/>
                </a:solidFill>
                <a:latin typeface="Hind"/>
                <a:ea typeface="Hind"/>
              </a:rPr>
              <a:t>Competitor Analysis</a:t>
            </a:r>
            <a:br/>
            <a:r>
              <a:rPr b="1" lang="en" sz="2800" spc="-1" strike="noStrike">
                <a:solidFill>
                  <a:srgbClr val="ffffff"/>
                </a:solidFill>
                <a:latin typeface="Poppins"/>
                <a:ea typeface="Poppins"/>
              </a:rPr>
              <a:t>Omlet Arcade</a:t>
            </a:r>
            <a:endParaRPr b="0" lang="fil-PH" sz="2800" spc="-1" strike="noStrike"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2157120"/>
            <a:ext cx="399852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Strengths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Support for multiple streaming platforms</a:t>
            </a:r>
            <a:endParaRPr b="0" lang="fil-PH" sz="10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Has their own social streaming platform</a:t>
            </a:r>
            <a:endParaRPr b="0" lang="fil-PH" sz="10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Excellent onboarding experience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832280" y="2157120"/>
            <a:ext cx="399852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Weaknesses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Certain features require a subscription such as streaming to multiple platforms, streaming to an unsupported RTMP server, and removing the watermark at 1080p.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11760" y="3286080"/>
            <a:ext cx="39985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Opportunities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Omlet Arcade can be added as supported streaming platform on our products if it becomes successful.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832280" y="3286080"/>
            <a:ext cx="39985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Threats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Arguably the best mobile streaming experience available right now.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311760" y="1125000"/>
            <a:ext cx="864612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a9b2be"/>
                </a:solidFill>
                <a:latin typeface="Hind"/>
                <a:ea typeface="Hind"/>
              </a:rPr>
              <a:t>Insert info here</a:t>
            </a:r>
            <a:endParaRPr b="0" lang="fil-PH" sz="1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292680"/>
            <a:ext cx="851904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a9b2be"/>
                </a:solidFill>
                <a:latin typeface="Hind"/>
                <a:ea typeface="Hind"/>
              </a:rPr>
              <a:t>Competitor Analysis</a:t>
            </a:r>
            <a:br/>
            <a:r>
              <a:rPr b="1" lang="en" sz="2800" spc="-1" strike="noStrike">
                <a:solidFill>
                  <a:srgbClr val="ffffff"/>
                </a:solidFill>
                <a:latin typeface="Poppins"/>
                <a:ea typeface="Poppins"/>
              </a:rPr>
              <a:t>Mobcrush</a:t>
            </a:r>
            <a:endParaRPr b="0" lang="fil-PH" sz="2800" spc="-1" strike="noStrike">
              <a:latin typeface="Calibri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2157120"/>
            <a:ext cx="399852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Strengths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Support for multiple streaming platforms</a:t>
            </a:r>
            <a:endParaRPr b="0" lang="fil-PH" sz="10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Has their own social streaming platform</a:t>
            </a:r>
            <a:endParaRPr b="0" lang="fil-PH" sz="10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Simulcast to multiple platforms for free</a:t>
            </a:r>
            <a:endParaRPr b="0" lang="fil-PH" sz="10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Action Replays feature for supported games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832280" y="2157120"/>
            <a:ext cx="399852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Weaknesses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Not much market adaptation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311760" y="3286080"/>
            <a:ext cx="39985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Opportunities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Learn from MobCrush’s mistakes of pushing their own platform without a viable monetization plan.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4832280" y="3286080"/>
            <a:ext cx="39985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oppins"/>
                <a:ea typeface="Poppins"/>
              </a:rPr>
              <a:t>Threats</a:t>
            </a:r>
            <a:endParaRPr b="0" lang="fil-PH" sz="1400" spc="-1" strike="noStrike">
              <a:latin typeface="Calibri"/>
            </a:endParaRPr>
          </a:p>
          <a:p>
            <a:pPr marL="457200" indent="-290520">
              <a:lnSpc>
                <a:spcPct val="115000"/>
              </a:lnSpc>
              <a:spcBef>
                <a:spcPts val="799"/>
              </a:spcBef>
              <a:buClr>
                <a:srgbClr val="efefef"/>
              </a:buClr>
              <a:buFont typeface="Hind"/>
              <a:buChar char="●"/>
              <a:tabLst>
                <a:tab algn="l" pos="0"/>
              </a:tabLst>
            </a:pPr>
            <a:r>
              <a:rPr b="0" lang="en" sz="1000" spc="-1" strike="noStrike">
                <a:solidFill>
                  <a:srgbClr val="efefef"/>
                </a:solidFill>
                <a:latin typeface="Hind"/>
                <a:ea typeface="Hind"/>
              </a:rPr>
              <a:t>None at the moment</a:t>
            </a:r>
            <a:endParaRPr b="0" lang="fil-PH" sz="1000" spc="-1" strike="noStrike">
              <a:latin typeface="Calibri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311760" y="1125000"/>
            <a:ext cx="864612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a9b2be"/>
                </a:solidFill>
                <a:latin typeface="Hind"/>
                <a:ea typeface="Hind"/>
              </a:rPr>
              <a:t>Insert info here</a:t>
            </a:r>
            <a:endParaRPr b="0" lang="fil-PH" sz="1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3690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Poppins"/>
                <a:ea typeface="Poppins"/>
              </a:rPr>
              <a:t>Feature Comparison</a:t>
            </a:r>
            <a:endParaRPr b="0" lang="fil-PH" sz="2800" spc="-1" strike="noStrike">
              <a:latin typeface="Calibri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311760" y="1020960"/>
          <a:ext cx="8520120" cy="3810600"/>
        </p:xfrm>
        <a:graphic>
          <a:graphicData uri="http://schemas.openxmlformats.org/drawingml/2006/table">
            <a:tbl>
              <a:tblPr/>
              <a:tblGrid>
                <a:gridCol w="2130120"/>
                <a:gridCol w="2130120"/>
                <a:gridCol w="2130120"/>
                <a:gridCol w="2130120"/>
              </a:tblGrid>
              <a:tr h="32436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Streamlabs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Omlet Arcade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Mobcrush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Community website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62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Multistreaming through one endpoint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Unlocked with subscription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Custom RTMP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Unlocked with subscription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Social logins for multiple platforms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62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Privacy Mode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Manually triggered, custom image unlocked with subscription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Automatic settings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80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Manually set &gt;720p, &gt;30 fps, bitrate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1080p has a watermark with no subscription, no &gt;30 fps, bitrate can be manually set during stream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Built-in Overlays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Widgets only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Some overlays are bought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Customizable Overlays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Movable widgets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Can only change profile photo</a:t>
                      </a:r>
                      <a:endParaRPr b="0" lang="fil-PH" sz="1000" spc="-1" strike="noStrike">
                        <a:latin typeface="Calibri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3690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Poppins"/>
                <a:ea typeface="Poppins"/>
              </a:rPr>
              <a:t>Why Now?</a:t>
            </a:r>
            <a:endParaRPr b="0" lang="fil-PH" sz="2800" spc="-1" strike="noStrike">
              <a:latin typeface="Calibri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1760" y="1152360"/>
            <a:ext cx="8519040" cy="38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8680">
              <a:lnSpc>
                <a:spcPct val="115000"/>
              </a:lnSpc>
              <a:buClr>
                <a:srgbClr val="efefef"/>
              </a:buClr>
              <a:buFont typeface="Hind"/>
              <a:buChar char="-"/>
            </a:pPr>
            <a:r>
              <a:rPr b="0" lang="en" sz="1600" spc="-1" strike="noStrike">
                <a:solidFill>
                  <a:srgbClr val="efefef"/>
                </a:solidFill>
                <a:latin typeface="Hind"/>
                <a:ea typeface="Hind"/>
              </a:rPr>
              <a:t>Mobile game streaming is not new, but it hasn’t been aggressively adopted yet. Why?</a:t>
            </a:r>
            <a:endParaRPr b="0" lang="fil-PH" sz="1600" spc="-1" strike="noStrike">
              <a:latin typeface="Calibri"/>
            </a:endParaRPr>
          </a:p>
          <a:p>
            <a:pPr lvl="1" marL="914400" indent="-303480">
              <a:lnSpc>
                <a:spcPct val="115000"/>
              </a:lnSpc>
              <a:buClr>
                <a:srgbClr val="efefef"/>
              </a:buClr>
              <a:buFont typeface="Hind"/>
              <a:buChar char="-"/>
            </a:pPr>
            <a:r>
              <a:rPr b="0" lang="en" sz="1200" spc="-1" strike="noStrike">
                <a:solidFill>
                  <a:srgbClr val="efefef"/>
                </a:solidFill>
                <a:latin typeface="Hind"/>
                <a:ea typeface="Hind"/>
              </a:rPr>
              <a:t>Various hardware and software limitations</a:t>
            </a:r>
            <a:endParaRPr b="0" lang="fil-PH" sz="1200" spc="-1" strike="noStrike">
              <a:latin typeface="Calibri"/>
            </a:endParaRPr>
          </a:p>
          <a:p>
            <a:pPr lvl="2" marL="1371600" indent="-303480">
              <a:lnSpc>
                <a:spcPct val="115000"/>
              </a:lnSpc>
              <a:buClr>
                <a:srgbClr val="efefef"/>
              </a:buClr>
              <a:buFont typeface="Hind"/>
              <a:buChar char="-"/>
            </a:pPr>
            <a:r>
              <a:rPr b="0" lang="en" sz="1200" spc="-1" strike="noStrike">
                <a:solidFill>
                  <a:srgbClr val="efefef"/>
                </a:solidFill>
                <a:latin typeface="Hind"/>
                <a:ea typeface="Hind"/>
              </a:rPr>
              <a:t>Front-facing camera can easily be blocked by a gamer’s hands</a:t>
            </a:r>
            <a:endParaRPr b="0" lang="fil-PH" sz="1200" spc="-1" strike="noStrike">
              <a:latin typeface="Calibri"/>
            </a:endParaRPr>
          </a:p>
          <a:p>
            <a:pPr lvl="2" marL="1371600" indent="-303480">
              <a:lnSpc>
                <a:spcPct val="115000"/>
              </a:lnSpc>
              <a:buClr>
                <a:srgbClr val="efefef"/>
              </a:buClr>
              <a:buFont typeface="Hind"/>
              <a:buChar char="-"/>
            </a:pPr>
            <a:r>
              <a:rPr b="0" lang="en" sz="1200" spc="-1" strike="noStrike">
                <a:solidFill>
                  <a:srgbClr val="efefef"/>
                </a:solidFill>
                <a:latin typeface="Hind"/>
                <a:ea typeface="Hind"/>
              </a:rPr>
              <a:t>Sound quality is hampered by restricted system audio capture combined with the built-in microphone</a:t>
            </a:r>
            <a:endParaRPr b="0" lang="fil-PH" sz="1200" spc="-1" strike="noStrike">
              <a:latin typeface="Calibri"/>
            </a:endParaRPr>
          </a:p>
          <a:p>
            <a:pPr lvl="2" marL="1371600" indent="-303480">
              <a:lnSpc>
                <a:spcPct val="115000"/>
              </a:lnSpc>
              <a:buClr>
                <a:srgbClr val="efefef"/>
              </a:buClr>
              <a:buFont typeface="Hind"/>
              <a:buChar char="-"/>
            </a:pPr>
            <a:r>
              <a:rPr b="0" lang="en" sz="1200" spc="-1" strike="noStrike">
                <a:solidFill>
                  <a:srgbClr val="efefef"/>
                </a:solidFill>
                <a:latin typeface="Hind"/>
                <a:ea typeface="Hind"/>
              </a:rPr>
              <a:t>The battery drain when combining gaming and streaming is massive.</a:t>
            </a:r>
            <a:endParaRPr b="0" lang="fil-PH" sz="1200" spc="-1" strike="noStrike">
              <a:latin typeface="Calibri"/>
            </a:endParaRPr>
          </a:p>
          <a:p>
            <a:pPr lvl="1" marL="914400" indent="-303480">
              <a:lnSpc>
                <a:spcPct val="115000"/>
              </a:lnSpc>
              <a:buClr>
                <a:srgbClr val="efefef"/>
              </a:buClr>
              <a:buFont typeface="Hind"/>
              <a:buChar char="-"/>
            </a:pPr>
            <a:r>
              <a:rPr b="0" lang="en" sz="1200" spc="-1" strike="noStrike">
                <a:solidFill>
                  <a:srgbClr val="efefef"/>
                </a:solidFill>
                <a:latin typeface="Hind"/>
                <a:ea typeface="Hind"/>
              </a:rPr>
              <a:t>Mobile broadband barriers such as coverage, data caps, and speed. </a:t>
            </a:r>
            <a:endParaRPr b="0" lang="fil-PH" sz="1200" spc="-1" strike="noStrike">
              <a:latin typeface="Calibri"/>
            </a:endParaRPr>
          </a:p>
          <a:p>
            <a:pPr marL="457200" indent="-328680">
              <a:lnSpc>
                <a:spcPct val="115000"/>
              </a:lnSpc>
              <a:buClr>
                <a:srgbClr val="efefef"/>
              </a:buClr>
              <a:buFont typeface="Hind"/>
              <a:buChar char="-"/>
            </a:pPr>
            <a:r>
              <a:rPr b="0" lang="en" sz="1600" spc="-1" strike="noStrike">
                <a:solidFill>
                  <a:srgbClr val="efefef"/>
                </a:solidFill>
                <a:latin typeface="Hind"/>
                <a:ea typeface="Hind"/>
              </a:rPr>
              <a:t>Why start now?</a:t>
            </a:r>
            <a:endParaRPr b="0" lang="fil-PH" sz="1600" spc="-1" strike="noStrike">
              <a:latin typeface="Calibri"/>
            </a:endParaRPr>
          </a:p>
          <a:p>
            <a:pPr lvl="1" marL="914400" indent="-303480">
              <a:lnSpc>
                <a:spcPct val="115000"/>
              </a:lnSpc>
              <a:buClr>
                <a:srgbClr val="efefef"/>
              </a:buClr>
              <a:buFont typeface="Hind"/>
              <a:buChar char="-"/>
            </a:pPr>
            <a:r>
              <a:rPr b="0" lang="en" sz="1200" spc="-1" strike="noStrike">
                <a:solidFill>
                  <a:srgbClr val="efefef"/>
                </a:solidFill>
                <a:latin typeface="Hind"/>
                <a:ea typeface="Hind"/>
              </a:rPr>
              <a:t>Mobile games have come a long way in the last number of years with more hardcore mobile games hitting the market and getting adoption.</a:t>
            </a:r>
            <a:endParaRPr b="0" lang="fil-PH" sz="1200" spc="-1" strike="noStrike">
              <a:latin typeface="Calibri"/>
            </a:endParaRPr>
          </a:p>
          <a:p>
            <a:pPr lvl="1" marL="914400" indent="-303480">
              <a:lnSpc>
                <a:spcPct val="115000"/>
              </a:lnSpc>
              <a:buClr>
                <a:srgbClr val="efefef"/>
              </a:buClr>
              <a:buFont typeface="Hind"/>
              <a:buChar char="-"/>
            </a:pPr>
            <a:r>
              <a:rPr b="0" lang="en" sz="1200" spc="-1" strike="noStrike">
                <a:solidFill>
                  <a:srgbClr val="efefef"/>
                </a:solidFill>
                <a:latin typeface="Hind"/>
                <a:ea typeface="Hind"/>
              </a:rPr>
              <a:t>There has been little to no innovation on how mobile gamers can make their streams look good and sound good.</a:t>
            </a:r>
            <a:endParaRPr b="0" lang="fil-PH" sz="1200" spc="-1" strike="noStrike">
              <a:latin typeface="Calibri"/>
            </a:endParaRPr>
          </a:p>
          <a:p>
            <a:pPr lvl="1" marL="914400" indent="-303480">
              <a:lnSpc>
                <a:spcPct val="115000"/>
              </a:lnSpc>
              <a:buClr>
                <a:srgbClr val="efefef"/>
              </a:buClr>
              <a:buFont typeface="Hind"/>
              <a:buChar char="-"/>
            </a:pPr>
            <a:r>
              <a:rPr b="0" lang="en" sz="1200" spc="-1" strike="noStrike">
                <a:solidFill>
                  <a:srgbClr val="efefef"/>
                </a:solidFill>
                <a:latin typeface="Hind"/>
                <a:ea typeface="Hind"/>
              </a:rPr>
              <a:t>The limitations of mobile broadband will be overcome with the introduction of 5G connectivity and more unlimited data plans.</a:t>
            </a:r>
            <a:endParaRPr b="0" lang="fil-PH" sz="12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11760" y="3690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Poppins"/>
                <a:ea typeface="Poppins"/>
              </a:rPr>
              <a:t>Software Concepts</a:t>
            </a:r>
            <a:endParaRPr b="0" lang="fil-PH" sz="2800" spc="-1" strike="noStrike">
              <a:latin typeface="Calibri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1760" y="3690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Poppins"/>
                <a:ea typeface="Poppins"/>
              </a:rPr>
              <a:t>Hardware Concepts</a:t>
            </a:r>
            <a:endParaRPr b="0" lang="fil-PH" sz="2800" spc="-1" strike="noStrike">
              <a:latin typeface="Calibri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Collabora_Office/6.4.10.17$Linux_X86_64 LibreOffice_project/8fb6a86b5a16a2d59f88ffe5b04ab94aaf58d64d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fil-PH</dc:language>
  <cp:lastModifiedBy/>
  <dcterms:modified xsi:type="dcterms:W3CDTF">2020-12-29T16:47:15Z</dcterms:modified>
  <cp:revision>4</cp:revision>
  <dc:subject/>
  <dc:title/>
</cp:coreProperties>
</file>