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03D-65A7-9947-8E55-F1DC9551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2EEBC-BED1-A6D6-3F77-F1C935C74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7B9-5F2F-F8D1-511C-5B9DE467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BF56-A211-462B-2163-8D2D118F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2A4F-5C64-FA82-8B51-B68308AB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95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83F4-AE4D-C33D-0617-6758ABF2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DE9DA-88A2-C23D-B9ED-D0AD5821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976F-343A-BF29-D707-672B77A9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D0EF-BB6F-6EEF-EF39-70B76550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EEB6-68DF-C7FD-49B6-7DC9EF49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0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EC894-6B01-C9E8-0EF8-923919F1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89E6D-59BC-B338-CAE6-97011281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377D-F83D-BAC6-DA56-6C7E977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69F1-C80C-41B8-DAB3-9378B235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1405-56A8-C65D-0531-2B7BA2FA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6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755F-C5BF-1C9E-47D8-9946678A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000-15F7-1BF6-EB65-648AB619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52E1-894C-479A-4A1B-64DF394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7BDE-54A2-E5DF-C64F-ABB3B4C9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34AF-2BB8-18E0-BAB2-4BDF5620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5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2009-4D13-4D43-2929-06A33DF1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AC-05F2-B099-9340-44D53960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01E4-F913-E83E-4D48-51260A1E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AA66-E162-56AC-6022-C6093AA0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0D44-2A20-C6F5-78B3-0EE6835C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4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F11A-3045-A8B6-285E-D57C9108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2DC-CB1A-9C97-423A-009D36A8E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AFA1-2E45-65EF-65FC-9C802B3B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2C34-35C6-A6B4-5F5E-D3332E1E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36583-0E50-5EB6-3311-EA66228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815E-EACD-CADC-8AAD-4F4C0873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6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0377-A65E-38A9-DCDB-2BD2E42D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161D-E16B-A8F6-CC84-A9C04A28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5907F-A900-98D7-EBBE-B58DFC69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6584-4F8B-000D-FB5E-E91F02B1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0DD42-0268-7E66-D853-CC9770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DA61-4A49-C5D3-E2F7-BD03167A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947E8-5826-6F5B-21E9-EFD2EA9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85FB-59CE-9A88-5903-7DEDA9E6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6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D285-0BED-0881-205C-CB79A418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6FA30-CF69-F074-DF78-3AEAE44C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ABE43-0CA9-A1AB-8DCA-AF8571A6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F436C-BC9E-9461-9453-421A4F1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0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3CB7F-8430-70ED-B330-74BB6660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2BC2A-8A73-4193-D0F6-DEB727BD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2BA2A-D345-8B04-4AB9-C34928B9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BED3-F98F-03C0-3CBC-68F0E8C8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62EF-EE9F-8A0E-D1B7-B8EBB3EA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282A6-C85F-B52C-4E0A-D3915D7C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E8DE-56F0-3D23-8D9D-385A19D4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1E0A-2A3D-F00A-7144-AD1B3D6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F7D4-3B8B-5CF4-D874-45A7B09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1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253-8D24-8114-8981-3FF706CA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B85F2-6B92-C859-31C2-5A56A487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9686B-CEC7-1DC9-135B-34601C3D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9035F-1E57-A553-63D0-AEA0881E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0921-341D-59B2-B470-A0A9F1C1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133A-D738-234C-78FF-99DAF10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9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DDC6E-03A0-BD4F-51B3-D8DF8D8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A3A9-5450-66AC-6683-70D389DB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6275-6E8D-8BC9-55FA-20B9F927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E34D9-B73E-4B47-958C-1E139C93E6DD}" type="datetimeFigureOut">
              <a:rPr lang="en-SG" smtClean="0"/>
              <a:t>19/10/2024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F97-2D50-CA59-CADF-75D9AD78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1CB7-CEEE-055F-765C-F6EFE43F6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0F485-026D-47E1-8732-B0235BDB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3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2AE060-F8A5-DCE9-FBF5-AFF35D8A7D7F}"/>
              </a:ext>
            </a:extLst>
          </p:cNvPr>
          <p:cNvSpPr/>
          <p:nvPr/>
        </p:nvSpPr>
        <p:spPr>
          <a:xfrm>
            <a:off x="26625" y="2164355"/>
            <a:ext cx="1657857" cy="68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Loading of Documents into Pandas DF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E189-7738-DCF7-DBC4-F5386ED8832D}"/>
              </a:ext>
            </a:extLst>
          </p:cNvPr>
          <p:cNvSpPr txBox="1"/>
          <p:nvPr/>
        </p:nvSpPr>
        <p:spPr>
          <a:xfrm>
            <a:off x="70090" y="2924879"/>
            <a:ext cx="1625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Python script loads database into Pandas Data Frame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6D54C4-55A3-C130-F963-FF07C5486890}"/>
              </a:ext>
            </a:extLst>
          </p:cNvPr>
          <p:cNvCxnSpPr>
            <a:cxnSpLocks/>
          </p:cNvCxnSpPr>
          <p:nvPr/>
        </p:nvCxnSpPr>
        <p:spPr>
          <a:xfrm>
            <a:off x="1745432" y="2471367"/>
            <a:ext cx="813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9C76F4-36CC-8A1A-F4B4-C8C3877B267B}"/>
              </a:ext>
            </a:extLst>
          </p:cNvPr>
          <p:cNvSpPr txBox="1"/>
          <p:nvPr/>
        </p:nvSpPr>
        <p:spPr>
          <a:xfrm>
            <a:off x="2729161" y="932102"/>
            <a:ext cx="14023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enters question to ask chatbot</a:t>
            </a:r>
            <a:endParaRPr lang="en-SG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080DE-DDF3-2286-7518-BF6D704608E1}"/>
              </a:ext>
            </a:extLst>
          </p:cNvPr>
          <p:cNvSpPr/>
          <p:nvPr/>
        </p:nvSpPr>
        <p:spPr>
          <a:xfrm>
            <a:off x="2729161" y="594872"/>
            <a:ext cx="1402302" cy="345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Input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ADC707-7AB7-91E1-5572-79A59539F27B}"/>
              </a:ext>
            </a:extLst>
          </p:cNvPr>
          <p:cNvCxnSpPr>
            <a:cxnSpLocks/>
          </p:cNvCxnSpPr>
          <p:nvPr/>
        </p:nvCxnSpPr>
        <p:spPr>
          <a:xfrm>
            <a:off x="4256331" y="767617"/>
            <a:ext cx="3438314" cy="1279660"/>
          </a:xfrm>
          <a:prstGeom prst="bentConnector3">
            <a:avLst>
              <a:gd name="adj1" fmla="val 1001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87CF3B-C92E-045B-B5A8-964C17DC48AD}"/>
              </a:ext>
            </a:extLst>
          </p:cNvPr>
          <p:cNvSpPr txBox="1"/>
          <p:nvPr/>
        </p:nvSpPr>
        <p:spPr>
          <a:xfrm>
            <a:off x="2729161" y="2852865"/>
            <a:ext cx="16097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Frame is filtered via following pre-defined filters by the user:</a:t>
            </a:r>
          </a:p>
          <a:p>
            <a:pPr algn="ctr"/>
            <a:endParaRPr lang="en-US" sz="1100" dirty="0"/>
          </a:p>
          <a:p>
            <a:pPr marL="228600" indent="-228600">
              <a:buAutoNum type="arabicPeriod"/>
            </a:pPr>
            <a:r>
              <a:rPr lang="en-SG" sz="1100" dirty="0"/>
              <a:t>Job Role</a:t>
            </a:r>
          </a:p>
          <a:p>
            <a:pPr marL="228600" indent="-228600">
              <a:buAutoNum type="arabicPeriod"/>
            </a:pPr>
            <a:r>
              <a:rPr lang="en-SG" sz="1100" dirty="0"/>
              <a:t>Sector</a:t>
            </a:r>
          </a:p>
          <a:p>
            <a:pPr marL="228600" indent="-228600">
              <a:buAutoNum type="arabicPeriod"/>
            </a:pPr>
            <a:r>
              <a:rPr lang="en-SG" sz="1100" dirty="0"/>
              <a:t>Dimension/Learning Area</a:t>
            </a:r>
          </a:p>
          <a:p>
            <a:pPr marL="228600" indent="-228600">
              <a:buAutoNum type="arabicPeriod"/>
            </a:pPr>
            <a:r>
              <a:rPr lang="en-SG" sz="1100" dirty="0"/>
              <a:t>Type of Course</a:t>
            </a:r>
          </a:p>
          <a:p>
            <a:pPr marL="228600" indent="-228600">
              <a:buAutoNum type="arabicPeriod"/>
            </a:pPr>
            <a:r>
              <a:rPr lang="en-SG" sz="1100" dirty="0"/>
              <a:t>Month Range for Programmes</a:t>
            </a:r>
          </a:p>
          <a:p>
            <a:pPr marL="228600" indent="-228600" algn="ctr">
              <a:buAutoNum type="arabicPeriod"/>
            </a:pPr>
            <a:endParaRPr lang="en-US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2BA2DC-24FA-6152-8446-ABCF10529153}"/>
              </a:ext>
            </a:extLst>
          </p:cNvPr>
          <p:cNvCxnSpPr>
            <a:cxnSpLocks/>
          </p:cNvCxnSpPr>
          <p:nvPr/>
        </p:nvCxnSpPr>
        <p:spPr>
          <a:xfrm>
            <a:off x="4457134" y="2438799"/>
            <a:ext cx="1571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CFA545A-6BE7-061A-C95D-EB917C4D99F9}"/>
              </a:ext>
            </a:extLst>
          </p:cNvPr>
          <p:cNvSpPr/>
          <p:nvPr/>
        </p:nvSpPr>
        <p:spPr>
          <a:xfrm>
            <a:off x="9570737" y="2180269"/>
            <a:ext cx="2383709" cy="672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Token Counter &amp; Estimated Cost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C3F2F0-C3D5-604C-8514-63FB820F9FEE}"/>
              </a:ext>
            </a:extLst>
          </p:cNvPr>
          <p:cNvSpPr txBox="1"/>
          <p:nvPr/>
        </p:nvSpPr>
        <p:spPr>
          <a:xfrm>
            <a:off x="9570736" y="2924879"/>
            <a:ext cx="2383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Prompt, chat history, JSON and response are tokenised for debugging and cost evaluation purposes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869B1-8C60-F10C-219F-6932DBDEB92C}"/>
              </a:ext>
            </a:extLst>
          </p:cNvPr>
          <p:cNvSpPr/>
          <p:nvPr/>
        </p:nvSpPr>
        <p:spPr>
          <a:xfrm>
            <a:off x="6694357" y="2144979"/>
            <a:ext cx="181358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processes enhanced user input + JSON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45132-F02A-20D4-BEDA-65C85A9745E1}"/>
              </a:ext>
            </a:extLst>
          </p:cNvPr>
          <p:cNvSpPr/>
          <p:nvPr/>
        </p:nvSpPr>
        <p:spPr>
          <a:xfrm>
            <a:off x="8199802" y="4448715"/>
            <a:ext cx="3926592" cy="22495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F89C83-453E-6FE4-5D08-2D962FF4CF03}"/>
              </a:ext>
            </a:extLst>
          </p:cNvPr>
          <p:cNvSpPr/>
          <p:nvPr/>
        </p:nvSpPr>
        <p:spPr>
          <a:xfrm>
            <a:off x="2699478" y="2171710"/>
            <a:ext cx="1657857" cy="647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Pre-filtering of DF by user</a:t>
            </a:r>
            <a:endParaRPr lang="en-SG" sz="1200" dirty="0">
              <a:solidFill>
                <a:schemeClr val="tx1"/>
              </a:solidFill>
            </a:endParaRPr>
          </a:p>
        </p:txBody>
      </p:sp>
      <p:pic>
        <p:nvPicPr>
          <p:cNvPr id="1025" name="Picture 12" descr="Artificial Intelligence | Das Infomedia">
            <a:extLst>
              <a:ext uri="{FF2B5EF4-FFF2-40B4-BE49-F238E27FC236}">
                <a16:creationId xmlns:a16="http://schemas.microsoft.com/office/drawing/2014/main" id="{F07983BA-63F3-B7D6-5A9C-4486F8A3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92" y="2298866"/>
            <a:ext cx="353709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436FA0E3-B98C-2BAF-0257-1D878E511E86}"/>
              </a:ext>
            </a:extLst>
          </p:cNvPr>
          <p:cNvSpPr txBox="1"/>
          <p:nvPr/>
        </p:nvSpPr>
        <p:spPr>
          <a:xfrm>
            <a:off x="6711292" y="2924879"/>
            <a:ext cx="17966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LLM checks if query is malicious in nature and processes the non-malicious queries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User receives a course recommendation and chat history is saved as additional context</a:t>
            </a:r>
          </a:p>
          <a:p>
            <a:pPr algn="ctr"/>
            <a:endParaRPr lang="en-US" sz="11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94094CD-57BC-BDE3-B2CB-83D83679F0BD}"/>
              </a:ext>
            </a:extLst>
          </p:cNvPr>
          <p:cNvCxnSpPr>
            <a:cxnSpLocks/>
          </p:cNvCxnSpPr>
          <p:nvPr/>
        </p:nvCxnSpPr>
        <p:spPr>
          <a:xfrm>
            <a:off x="8644901" y="2471367"/>
            <a:ext cx="674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5B0BDA-3FA8-C7C0-D32C-7ADDC14B2FB2}"/>
              </a:ext>
            </a:extLst>
          </p:cNvPr>
          <p:cNvSpPr/>
          <p:nvPr/>
        </p:nvSpPr>
        <p:spPr>
          <a:xfrm>
            <a:off x="8280796" y="4545968"/>
            <a:ext cx="1957130" cy="369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Non-chatbot functions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9747BF-D775-04CC-1590-54087FCFCA91}"/>
              </a:ext>
            </a:extLst>
          </p:cNvPr>
          <p:cNvSpPr txBox="1"/>
          <p:nvPr/>
        </p:nvSpPr>
        <p:spPr>
          <a:xfrm>
            <a:off x="8426724" y="4915966"/>
            <a:ext cx="3594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per the project team’s request, the Behavioral Indicators for each job role are also included in the </a:t>
            </a:r>
            <a:r>
              <a:rPr lang="en-US" sz="1100" dirty="0" err="1"/>
              <a:t>streamlit</a:t>
            </a:r>
            <a:r>
              <a:rPr lang="en-US" sz="1100" dirty="0"/>
              <a:t> app and can be accessed via the filters.</a:t>
            </a:r>
          </a:p>
          <a:p>
            <a:endParaRPr lang="en-US" sz="1100" dirty="0"/>
          </a:p>
          <a:p>
            <a:r>
              <a:rPr lang="en-US" sz="1100" dirty="0"/>
              <a:t>Possible future enhancements may include the addition of this information as additional context for the LLM.</a:t>
            </a:r>
            <a:endParaRPr lang="en-SG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C9E30D-8058-D2D2-73EC-49B22C3D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54" y="2484440"/>
            <a:ext cx="768009" cy="2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5C447-938A-E038-6F98-EFDC6A16D870}"/>
              </a:ext>
            </a:extLst>
          </p:cNvPr>
          <p:cNvSpPr txBox="1"/>
          <p:nvPr/>
        </p:nvSpPr>
        <p:spPr>
          <a:xfrm>
            <a:off x="4444132" y="2812083"/>
            <a:ext cx="1625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Filtered </a:t>
            </a:r>
            <a:r>
              <a:rPr lang="en-US" sz="1100" dirty="0" err="1"/>
              <a:t>df</a:t>
            </a:r>
            <a:r>
              <a:rPr lang="en-US" sz="1100" dirty="0"/>
              <a:t> is converted to </a:t>
            </a:r>
            <a:r>
              <a:rPr lang="en-US" sz="1100" dirty="0" err="1"/>
              <a:t>json</a:t>
            </a:r>
            <a:r>
              <a:rPr lang="en-US" sz="1100" dirty="0"/>
              <a:t> as context for LLM</a:t>
            </a:r>
            <a:endParaRPr lang="en-SG" sz="11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AD4856-1110-3521-B7E7-AC3FB3F15F18}"/>
              </a:ext>
            </a:extLst>
          </p:cNvPr>
          <p:cNvCxnSpPr/>
          <p:nvPr/>
        </p:nvCxnSpPr>
        <p:spPr>
          <a:xfrm rot="10800000">
            <a:off x="4227123" y="643184"/>
            <a:ext cx="3603832" cy="137492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1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Eugene FANG (MOE)</dc:creator>
  <cp:lastModifiedBy>eugene fang</cp:lastModifiedBy>
  <cp:revision>6</cp:revision>
  <dcterms:created xsi:type="dcterms:W3CDTF">2024-10-01T07:03:30Z</dcterms:created>
  <dcterms:modified xsi:type="dcterms:W3CDTF">2024-10-19T08:28:06Z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aa7e78-45b1-4890-b8a3-003d1d728a3e_Enabled">
    <vt:lpwstr>true</vt:lpwstr>
  </property>
  <property fmtid="{D5CDD505-2E9C-101B-9397-08002B2CF9AE}" pid="3" name="MSIP_Label_4aaa7e78-45b1-4890-b8a3-003d1d728a3e_SetDate">
    <vt:lpwstr>2024-10-01T07:40:26Z</vt:lpwstr>
  </property>
  <property fmtid="{D5CDD505-2E9C-101B-9397-08002B2CF9AE}" pid="4" name="MSIP_Label_4aaa7e78-45b1-4890-b8a3-003d1d728a3e_Method">
    <vt:lpwstr>Privileged</vt:lpwstr>
  </property>
  <property fmtid="{D5CDD505-2E9C-101B-9397-08002B2CF9AE}" pid="5" name="MSIP_Label_4aaa7e78-45b1-4890-b8a3-003d1d728a3e_Name">
    <vt:lpwstr>Non Sensitive</vt:lpwstr>
  </property>
  <property fmtid="{D5CDD505-2E9C-101B-9397-08002B2CF9AE}" pid="6" name="MSIP_Label_4aaa7e78-45b1-4890-b8a3-003d1d728a3e_SiteId">
    <vt:lpwstr>0b11c524-9a1c-4e1b-84cb-6336aefc2243</vt:lpwstr>
  </property>
  <property fmtid="{D5CDD505-2E9C-101B-9397-08002B2CF9AE}" pid="7" name="MSIP_Label_4aaa7e78-45b1-4890-b8a3-003d1d728a3e_ActionId">
    <vt:lpwstr>d4e84719-b486-4c31-b19f-b40109b072c9</vt:lpwstr>
  </property>
  <property fmtid="{D5CDD505-2E9C-101B-9397-08002B2CF9AE}" pid="8" name="MSIP_Label_4aaa7e78-45b1-4890-b8a3-003d1d728a3e_ContentBits">
    <vt:lpwstr>0</vt:lpwstr>
  </property>
</Properties>
</file>