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842" r:id="rId4"/>
    <p:sldMasterId id="2147484883" r:id="rId5"/>
    <p:sldMasterId id="2147484894" r:id="rId6"/>
    <p:sldMasterId id="2147484905" r:id="rId7"/>
  </p:sldMasterIdLst>
  <p:notesMasterIdLst>
    <p:notesMasterId r:id="rId15"/>
  </p:notesMasterIdLst>
  <p:sldIdLst>
    <p:sldId id="1272" r:id="rId8"/>
    <p:sldId id="1275" r:id="rId9"/>
    <p:sldId id="1279" r:id="rId10"/>
    <p:sldId id="1280" r:id="rId11"/>
    <p:sldId id="1282" r:id="rId12"/>
    <p:sldId id="1281" r:id="rId13"/>
    <p:sldId id="1283" r:id="rId14"/>
  </p:sldIdLst>
  <p:sldSz cx="12192000" cy="6858000"/>
  <p:notesSz cx="6858000" cy="9144000"/>
  <p:embeddedFontLst>
    <p:embeddedFont>
      <p:font typeface="Open Sans" panose="020B0604020202020204" charset="0"/>
      <p:regular r:id="rId16"/>
      <p:bold r:id="rId17"/>
      <p:italic r:id="rId18"/>
      <p:boldItalic r:id="rId19"/>
    </p:embeddedFont>
    <p:embeddedFont>
      <p:font typeface="Proxima Nova Black" panose="020B0604020202020204" charset="0"/>
      <p:bold r:id="rId20"/>
    </p:embeddedFont>
  </p:embeddedFontLst>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Blue Fiolet Gradient" id="{27247AF9-3EC8-4EB9-B6D1-05D351DB1F6E}">
          <p14:sldIdLst/>
        </p14:section>
        <p14:section name="Light Blue Gradient" id="{5D64B49A-D05D-439D-8B04-420F517280F4}">
          <p14:sldIdLst>
            <p14:sldId id="1272"/>
            <p14:sldId id="1275"/>
            <p14:sldId id="1279"/>
            <p14:sldId id="1280"/>
            <p14:sldId id="1282"/>
            <p14:sldId id="1281"/>
            <p14:sldId id="1283"/>
          </p14:sldIdLst>
        </p14:section>
        <p14:section name="Fiolet Gradient" id="{5993470C-4786-4D38-90BE-AF14FB3A0120}">
          <p14:sldIdLst/>
        </p14:section>
        <p14:section name="Green Gradient" id="{DD48EA17-CF6B-DA42-BAA2-709A23706254}">
          <p14:sldIdLst/>
        </p14:section>
        <p14:section name="Final Slide" id="{A5FB7F02-4042-D743-844C-2F37796C5BC9}">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CE"/>
    <a:srgbClr val="00AA48"/>
    <a:srgbClr val="285F9B"/>
    <a:srgbClr val="7A7FEA"/>
    <a:srgbClr val="8F2585"/>
    <a:srgbClr val="42D109"/>
    <a:srgbClr val="F26D26"/>
    <a:srgbClr val="BA124A"/>
    <a:srgbClr val="E93BDD"/>
    <a:srgbClr val="F49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5" autoAdjust="0"/>
    <p:restoredTop sz="96405" autoAdjust="0"/>
  </p:normalViewPr>
  <p:slideViewPr>
    <p:cSldViewPr snapToGrid="0">
      <p:cViewPr varScale="1">
        <p:scale>
          <a:sx n="121" d="100"/>
          <a:sy n="121" d="100"/>
        </p:scale>
        <p:origin x="174" y="96"/>
      </p:cViewPr>
      <p:guideLst>
        <p:guide orient="horz" pos="1979"/>
        <p:guide pos="688"/>
        <p:guide orient="horz" pos="1729"/>
        <p:guide pos="7242"/>
        <p:guide orient="horz" pos="1298"/>
      </p:guideLst>
    </p:cSldViewPr>
  </p:slideViewPr>
  <p:notesTextViewPr>
    <p:cViewPr>
      <p:scale>
        <a:sx n="1" d="1"/>
        <a:sy n="1" d="1"/>
      </p:scale>
      <p:origin x="0" y="0"/>
    </p:cViewPr>
  </p:notesTextViewPr>
  <p:sorterViewPr>
    <p:cViewPr>
      <p:scale>
        <a:sx n="100" d="100"/>
        <a:sy n="100" d="100"/>
      </p:scale>
      <p:origin x="0" y="-112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latin typeface="Open Sans" panose="020B0606030504020204" pitchFamily="34" charset="0"/>
              </a:defRPr>
            </a:lvl1pPr>
          </a:lstStyle>
          <a:p>
            <a:pPr>
              <a:defRPr/>
            </a:pPr>
            <a:fld id="{E746818D-8EB4-40E0-B412-1AB8722040CC}" type="datetimeFigureOut">
              <a:rPr lang="en-GB" smtClean="0"/>
              <a:pPr>
                <a:defRPr/>
              </a:pPr>
              <a:t>16/06/2022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latin typeface="Open Sans" panose="020B0606030504020204" pitchFamily="34" charset="0"/>
              </a:defRPr>
            </a:lvl1pPr>
          </a:lstStyle>
          <a:p>
            <a:pPr>
              <a:defRPr/>
            </a:pPr>
            <a:fld id="{A7524555-7A4A-402C-AA8C-9E148724DB57}" type="slidenum">
              <a:rPr lang="en-GB" smtClean="0"/>
              <a:pPr>
                <a:defRPr/>
              </a:pPr>
              <a:t>‹#›</a:t>
            </a:fld>
            <a:endParaRPr lang="en-GB" dirty="0"/>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55038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8997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771720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3018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9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9523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3672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96482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7346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69154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54143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74475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1698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81910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702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02139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4074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6734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563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32914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5262079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78980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24075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userDrawn="1"/>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793002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1430990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46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1734179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262193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808999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8838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53630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7711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7112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86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2088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885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e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77" r:id="rId3"/>
    <p:sldLayoutId id="2147484849" r:id="rId4"/>
    <p:sldLayoutId id="2147484854" r:id="rId5"/>
    <p:sldLayoutId id="2147484855" r:id="rId6"/>
    <p:sldLayoutId id="2147484856" r:id="rId7"/>
    <p:sldLayoutId id="2147484857" r:id="rId8"/>
    <p:sldLayoutId id="2147484858" r:id="rId9"/>
    <p:sldLayoutId id="214748485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94942052"/>
      </p:ext>
    </p:extLst>
  </p:cSld>
  <p:clrMap bg1="dk1" tx1="lt1" bg2="dk2" tx2="lt2" accent1="accent1" accent2="accent2" accent3="accent3" accent4="accent4" accent5="accent5" accent6="accent6" hlink="hlink" folHlink="folHlink"/>
  <p:sldLayoutIdLst>
    <p:sldLayoutId id="2147484884" r:id="rId1"/>
    <p:sldLayoutId id="2147484885" r:id="rId2"/>
    <p:sldLayoutId id="2147484886" r:id="rId3"/>
    <p:sldLayoutId id="2147484887" r:id="rId4"/>
    <p:sldLayoutId id="2147484888" r:id="rId5"/>
    <p:sldLayoutId id="2147484889" r:id="rId6"/>
    <p:sldLayoutId id="2147484890" r:id="rId7"/>
    <p:sldLayoutId id="2147484891" r:id="rId8"/>
    <p:sldLayoutId id="2147484892" r:id="rId9"/>
    <p:sldLayoutId id="2147484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6112549"/>
      </p:ext>
    </p:extLst>
  </p:cSld>
  <p:clrMap bg1="dk1" tx1="lt1" bg2="dk2" tx2="lt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88520951"/>
      </p:ext>
    </p:extLst>
  </p:cSld>
  <p:clrMap bg1="dk1" tx1="lt1" bg2="dk2" tx2="lt2" accent1="accent1" accent2="accent2" accent3="accent3" accent4="accent4" accent5="accent5" accent6="accent6" hlink="hlink" folHlink="folHlink"/>
  <p:sldLayoutIdLst>
    <p:sldLayoutId id="2147484906"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685800" y="1229710"/>
            <a:ext cx="2582917" cy="1240221"/>
          </a:xfrm>
        </p:spPr>
        <p:txBody>
          <a:bodyPr/>
          <a:lstStyle/>
          <a:p>
            <a:r>
              <a:rPr lang="en-US" b="1" dirty="0" err="1" smtClean="0"/>
              <a:t>nUNIT</a:t>
            </a:r>
            <a:endParaRPr lang="en-US" b="1" dirty="0" smtClean="0"/>
          </a:p>
          <a:p>
            <a:r>
              <a:rPr lang="en-US" sz="1600" dirty="0"/>
              <a:t>Role: </a:t>
            </a:r>
            <a:r>
              <a:rPr lang="en-US" sz="1600" b="1" dirty="0"/>
              <a:t>Test Runner</a:t>
            </a:r>
          </a:p>
          <a:p>
            <a:endParaRPr lang="en-US" b="1" dirty="0"/>
          </a:p>
          <a:p>
            <a:endParaRPr lang="en-UA" dirty="0"/>
          </a:p>
        </p:txBody>
      </p:sp>
      <p:sp>
        <p:nvSpPr>
          <p:cNvPr id="8" name="Text Placeholder 7">
            <a:extLst>
              <a:ext uri="{FF2B5EF4-FFF2-40B4-BE49-F238E27FC236}">
                <a16:creationId xmlns:a16="http://schemas.microsoft.com/office/drawing/2014/main" id="{F2F601D0-763B-674B-9A83-B6E533782A3C}"/>
              </a:ext>
            </a:extLst>
          </p:cNvPr>
          <p:cNvSpPr>
            <a:spLocks noGrp="1"/>
          </p:cNvSpPr>
          <p:nvPr>
            <p:ph type="body" sz="quarter" idx="12"/>
          </p:nvPr>
        </p:nvSpPr>
        <p:spPr>
          <a:xfrm>
            <a:off x="685800" y="2469931"/>
            <a:ext cx="2982310" cy="1284891"/>
          </a:xfrm>
        </p:spPr>
        <p:txBody>
          <a:bodyPr/>
          <a:lstStyle/>
          <a:p>
            <a:r>
              <a:rPr lang="en-US" b="1" dirty="0"/>
              <a:t>Selenium</a:t>
            </a:r>
          </a:p>
          <a:p>
            <a:r>
              <a:rPr lang="en-US" sz="1600" dirty="0"/>
              <a:t>Role: </a:t>
            </a:r>
            <a:r>
              <a:rPr lang="en-US" sz="1600" b="1" dirty="0"/>
              <a:t>WebDriver</a:t>
            </a:r>
            <a:endParaRPr lang="en-US" sz="1600" dirty="0"/>
          </a:p>
          <a:p>
            <a:endParaRPr lang="en-UA" dirty="0"/>
          </a:p>
        </p:txBody>
      </p:sp>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685798" y="420415"/>
            <a:ext cx="10820402" cy="620110"/>
          </a:xfrm>
        </p:spPr>
        <p:txBody>
          <a:bodyPr/>
          <a:lstStyle/>
          <a:p>
            <a:r>
              <a:rPr lang="en-US" dirty="0" smtClean="0"/>
              <a:t>Toolset version 1.0</a:t>
            </a:r>
            <a:endParaRPr lang="en-UA" dirty="0"/>
          </a:p>
        </p:txBody>
      </p:sp>
      <p:sp>
        <p:nvSpPr>
          <p:cNvPr id="9" name="Text Placeholder 7">
            <a:extLst>
              <a:ext uri="{FF2B5EF4-FFF2-40B4-BE49-F238E27FC236}">
                <a16:creationId xmlns:a16="http://schemas.microsoft.com/office/drawing/2014/main" id="{F2F601D0-763B-674B-9A83-B6E533782A3C}"/>
              </a:ext>
            </a:extLst>
          </p:cNvPr>
          <p:cNvSpPr>
            <a:spLocks noGrp="1"/>
          </p:cNvSpPr>
          <p:nvPr>
            <p:ph type="body" sz="quarter" idx="12"/>
          </p:nvPr>
        </p:nvSpPr>
        <p:spPr>
          <a:xfrm>
            <a:off x="685799" y="3754822"/>
            <a:ext cx="2614448" cy="2057399"/>
          </a:xfrm>
        </p:spPr>
        <p:txBody>
          <a:bodyPr/>
          <a:lstStyle/>
          <a:p>
            <a:r>
              <a:rPr lang="en-US" b="1" dirty="0" err="1"/>
              <a:t>Npgsql</a:t>
            </a:r>
            <a:endParaRPr lang="en-US" b="1" dirty="0"/>
          </a:p>
          <a:p>
            <a:r>
              <a:rPr lang="en-US" sz="1600" dirty="0"/>
              <a:t>Role</a:t>
            </a:r>
            <a:r>
              <a:rPr lang="en-US" sz="1600" b="1" dirty="0"/>
              <a:t>: Database Provider</a:t>
            </a:r>
          </a:p>
          <a:p>
            <a:endParaRPr lang="en-UA" dirty="0"/>
          </a:p>
        </p:txBody>
      </p:sp>
      <p:sp>
        <p:nvSpPr>
          <p:cNvPr id="10"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439806" y="1040525"/>
            <a:ext cx="2701159" cy="1026400"/>
          </a:xfrm>
        </p:spPr>
        <p:txBody>
          <a:bodyPr/>
          <a:lstStyle/>
          <a:p>
            <a:r>
              <a:rPr lang="en-US" b="1" dirty="0"/>
              <a:t>Extent report</a:t>
            </a:r>
            <a:r>
              <a:rPr lang="en-US" dirty="0"/>
              <a:t> </a:t>
            </a:r>
            <a:endParaRPr lang="en-US" b="1" dirty="0"/>
          </a:p>
          <a:p>
            <a:r>
              <a:rPr lang="en-US" sz="1600" dirty="0"/>
              <a:t>Role: Reporter</a:t>
            </a:r>
            <a:endParaRPr lang="en-US" sz="1600" b="1" dirty="0"/>
          </a:p>
          <a:p>
            <a:endParaRPr lang="en-US" b="1" dirty="0"/>
          </a:p>
          <a:p>
            <a:endParaRPr lang="en-UA"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439806" y="2769476"/>
            <a:ext cx="2942898" cy="3163613"/>
          </a:xfrm>
        </p:spPr>
        <p:txBody>
          <a:bodyPr/>
          <a:lstStyle/>
          <a:p>
            <a:r>
              <a:rPr lang="en-US" b="1" dirty="0"/>
              <a:t>Page Object Model</a:t>
            </a:r>
          </a:p>
          <a:p>
            <a:r>
              <a:rPr lang="en-US" sz="1600" dirty="0"/>
              <a:t>Homepage,</a:t>
            </a:r>
          </a:p>
          <a:p>
            <a:r>
              <a:rPr lang="en-US" sz="1600" dirty="0"/>
              <a:t>Sign Up page, Sign In Page</a:t>
            </a:r>
            <a:r>
              <a:rPr lang="en-US" sz="1600" dirty="0" smtClean="0"/>
              <a:t>,</a:t>
            </a:r>
            <a:endParaRPr lang="en-US" sz="1600" dirty="0"/>
          </a:p>
          <a:p>
            <a:r>
              <a:rPr lang="en-US" sz="1600" dirty="0" smtClean="0"/>
              <a:t>Restaurant </a:t>
            </a:r>
            <a:r>
              <a:rPr lang="en-US" sz="1600" dirty="0"/>
              <a:t>page</a:t>
            </a:r>
          </a:p>
          <a:p>
            <a:r>
              <a:rPr lang="en-US" sz="1600" dirty="0"/>
              <a:t>Personal Info page</a:t>
            </a:r>
          </a:p>
          <a:p>
            <a:r>
              <a:rPr lang="uk-UA" b="1" dirty="0" smtClean="0"/>
              <a:t>…</a:t>
            </a:r>
            <a:endParaRPr lang="en-US" b="1" dirty="0"/>
          </a:p>
          <a:p>
            <a:endParaRPr lang="en-UA" dirty="0"/>
          </a:p>
        </p:txBody>
      </p:sp>
      <p:sp>
        <p:nvSpPr>
          <p:cNvPr id="12"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685798" y="5260429"/>
            <a:ext cx="3226679" cy="1584434"/>
          </a:xfrm>
        </p:spPr>
        <p:txBody>
          <a:bodyPr/>
          <a:lstStyle/>
          <a:p>
            <a:endParaRPr lang="en-US" sz="1200" b="1" dirty="0"/>
          </a:p>
          <a:p>
            <a:endParaRPr lang="en-UA" sz="1200" dirty="0"/>
          </a:p>
        </p:txBody>
      </p:sp>
      <p:pic>
        <p:nvPicPr>
          <p:cNvPr id="13" name="Рисунок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9298" y="1331787"/>
            <a:ext cx="4108278" cy="4041627"/>
          </a:xfrm>
          <a:prstGeom prst="rect">
            <a:avLst/>
          </a:prstGeom>
        </p:spPr>
      </p:pic>
    </p:spTree>
    <p:extLst>
      <p:ext uri="{BB962C8B-B14F-4D97-AF65-F5344CB8AC3E}">
        <p14:creationId xmlns:p14="http://schemas.microsoft.com/office/powerpoint/2010/main" val="2982240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685798" y="420415"/>
            <a:ext cx="10820402" cy="620110"/>
          </a:xfrm>
        </p:spPr>
        <p:txBody>
          <a:bodyPr/>
          <a:lstStyle/>
          <a:p>
            <a:r>
              <a:rPr lang="en-US" dirty="0" smtClean="0"/>
              <a:t>Page Object model</a:t>
            </a:r>
            <a:endParaRPr lang="en-UA"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96005" y="1040525"/>
            <a:ext cx="9972020" cy="5036425"/>
          </a:xfrm>
        </p:spPr>
        <p:txBody>
          <a:bodyPr/>
          <a:lstStyle/>
          <a:p>
            <a:pPr marL="342900" indent="-342900">
              <a:buFont typeface="Arial" panose="020B0604020202020204" pitchFamily="34" charset="0"/>
              <a:buChar char="•"/>
            </a:pPr>
            <a:r>
              <a:rPr lang="en-US" sz="1600" b="1" dirty="0" smtClean="0"/>
              <a:t>Helps </a:t>
            </a:r>
            <a:r>
              <a:rPr lang="en-US" sz="1600" b="1" dirty="0"/>
              <a:t>with easy maintenance</a:t>
            </a:r>
            <a:r>
              <a:rPr lang="en-US" sz="1600" dirty="0"/>
              <a:t>: POM is useful when there is a change in a UI element or there is a change in an action</a:t>
            </a:r>
            <a:r>
              <a:rPr lang="en-US" sz="1600" dirty="0" smtClean="0"/>
              <a:t>.</a:t>
            </a:r>
            <a:endParaRPr lang="en-US" sz="1600" b="1" dirty="0" smtClean="0"/>
          </a:p>
          <a:p>
            <a:pPr marL="285750" indent="-285750">
              <a:buFont typeface="Arial" panose="020B0604020202020204" pitchFamily="34" charset="0"/>
              <a:buChar char="•"/>
            </a:pPr>
            <a:r>
              <a:rPr lang="en-US" sz="1600" b="1" dirty="0"/>
              <a:t>Helps with reusing code</a:t>
            </a:r>
            <a:r>
              <a:rPr lang="en-US" sz="1600" dirty="0"/>
              <a:t>: All pages are independent. By using POM, one can use the test code for one page, and reuse it in another test    case. There is no need to rewrite code, thus saving time and effort</a:t>
            </a:r>
            <a:r>
              <a:rPr lang="en-US" sz="1600" dirty="0" smtClean="0"/>
              <a:t>.</a:t>
            </a:r>
          </a:p>
          <a:p>
            <a:pPr marL="285750" indent="-285750">
              <a:buFont typeface="Arial" panose="020B0604020202020204" pitchFamily="34" charset="0"/>
              <a:buChar char="•"/>
            </a:pPr>
            <a:r>
              <a:rPr lang="en-US" sz="1600" b="1" dirty="0"/>
              <a:t>Readability and Reliability of scripts</a:t>
            </a:r>
            <a:r>
              <a:rPr lang="en-US" sz="1600" dirty="0"/>
              <a:t>: When all pages have independent files, one can easily identify actions that will be performed on a particular page by navigating through the file. If a change must be made to a certain section of code, it can be efficiently done without affecting other files</a:t>
            </a:r>
            <a:r>
              <a:rPr lang="en-US" sz="1600" dirty="0" smtClean="0"/>
              <a:t>.</a:t>
            </a:r>
            <a:r>
              <a:rPr lang="en-US" sz="1600" dirty="0"/>
              <a:t/>
            </a:r>
            <a:br>
              <a:rPr lang="en-US" sz="1600" dirty="0"/>
            </a:br>
            <a:endParaRPr lang="en-UA" sz="1600" dirty="0"/>
          </a:p>
        </p:txBody>
      </p:sp>
      <p:sp>
        <p:nvSpPr>
          <p:cNvPr id="12"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685798" y="5260429"/>
            <a:ext cx="3226679" cy="1584434"/>
          </a:xfrm>
        </p:spPr>
        <p:txBody>
          <a:bodyPr/>
          <a:lstStyle/>
          <a:p>
            <a:endParaRPr lang="en-US" sz="1200" b="1" dirty="0"/>
          </a:p>
          <a:p>
            <a:endParaRPr lang="en-UA" sz="1200" dirty="0"/>
          </a:p>
        </p:txBody>
      </p:sp>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442" y="3465219"/>
            <a:ext cx="4902633" cy="3231841"/>
          </a:xfrm>
          <a:prstGeom prst="rect">
            <a:avLst/>
          </a:prstGeom>
        </p:spPr>
      </p:pic>
    </p:spTree>
    <p:extLst>
      <p:ext uri="{BB962C8B-B14F-4D97-AF65-F5344CB8AC3E}">
        <p14:creationId xmlns:p14="http://schemas.microsoft.com/office/powerpoint/2010/main" val="948502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752474" y="420415"/>
            <a:ext cx="10753725" cy="620110"/>
          </a:xfrm>
        </p:spPr>
        <p:txBody>
          <a:bodyPr/>
          <a:lstStyle/>
          <a:p>
            <a:r>
              <a:rPr lang="en-US" sz="4800" dirty="0"/>
              <a:t>Selenium</a:t>
            </a:r>
            <a:endParaRPr lang="en-UA" sz="4800"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96004" y="1040525"/>
            <a:ext cx="10876895" cy="5036425"/>
          </a:xfrm>
        </p:spPr>
        <p:txBody>
          <a:bodyPr/>
          <a:lstStyle/>
          <a:p>
            <a:r>
              <a:rPr lang="en-US" b="1" dirty="0"/>
              <a:t>Selenium</a:t>
            </a:r>
            <a:r>
              <a:rPr lang="en-US" dirty="0"/>
              <a:t> is a free automated testing framework used to validate web applications across different browsers and platforms.</a:t>
            </a:r>
            <a:endParaRPr lang="uk-UA" sz="1600" b="1" dirty="0" smtClean="0"/>
          </a:p>
          <a:p>
            <a:r>
              <a:rPr lang="en-US" dirty="0"/>
              <a:t>Advantages</a:t>
            </a:r>
            <a:r>
              <a:rPr lang="en-US" dirty="0" smtClean="0"/>
              <a:t>:</a:t>
            </a:r>
            <a:endParaRPr lang="uk-UA" dirty="0" smtClean="0"/>
          </a:p>
          <a:p>
            <a:pPr marL="342900" indent="-342900">
              <a:buFont typeface="Arial" panose="020B0604020202020204" pitchFamily="34" charset="0"/>
              <a:buChar char="•"/>
            </a:pPr>
            <a:r>
              <a:rPr lang="en-US" dirty="0"/>
              <a:t>Open Source Software</a:t>
            </a:r>
          </a:p>
          <a:p>
            <a:pPr marL="342900" indent="-342900">
              <a:buFont typeface="Arial" panose="020B0604020202020204" pitchFamily="34" charset="0"/>
              <a:buChar char="•"/>
            </a:pPr>
            <a:r>
              <a:rPr lang="en-US" dirty="0"/>
              <a:t>Supports various operating systems</a:t>
            </a:r>
          </a:p>
          <a:p>
            <a:pPr marL="342900" indent="-342900">
              <a:buFont typeface="Arial" panose="020B0604020202020204" pitchFamily="34" charset="0"/>
              <a:buChar char="•"/>
            </a:pPr>
            <a:r>
              <a:rPr lang="en-US" dirty="0"/>
              <a:t>Supports parallel test execution</a:t>
            </a:r>
          </a:p>
          <a:p>
            <a:pPr marL="342900" indent="-342900">
              <a:buFont typeface="Arial" panose="020B0604020202020204" pitchFamily="34" charset="0"/>
              <a:buChar char="•"/>
            </a:pPr>
            <a:r>
              <a:rPr lang="en-US" dirty="0"/>
              <a:t>Uses fewer hardware resources</a:t>
            </a:r>
          </a:p>
          <a:p>
            <a:pPr marL="342900" indent="-342900">
              <a:buFont typeface="Arial" panose="020B0604020202020204" pitchFamily="34" charset="0"/>
              <a:buChar char="•"/>
            </a:pPr>
            <a:r>
              <a:rPr lang="en-US" dirty="0"/>
              <a:t>Can be integrated with other open source tools for supporting other features</a:t>
            </a:r>
          </a:p>
          <a:p>
            <a:pPr marL="342900" indent="-342900">
              <a:buFont typeface="Arial" panose="020B0604020202020204" pitchFamily="34" charset="0"/>
              <a:buChar char="•"/>
            </a:pPr>
            <a:r>
              <a:rPr lang="en-US" dirty="0"/>
              <a:t>Community support</a:t>
            </a:r>
          </a:p>
          <a:p>
            <a:pPr marL="342900" indent="-342900">
              <a:buFont typeface="Arial" panose="020B0604020202020204" pitchFamily="34" charset="0"/>
              <a:buChar char="•"/>
            </a:pPr>
            <a:r>
              <a:rPr lang="en-US" dirty="0"/>
              <a:t>Easy to implement</a:t>
            </a:r>
          </a:p>
          <a:p>
            <a:pPr marL="342900" indent="-342900">
              <a:buFont typeface="Arial" panose="020B0604020202020204" pitchFamily="34" charset="0"/>
              <a:buChar char="•"/>
            </a:pPr>
            <a:r>
              <a:rPr lang="en-US" dirty="0"/>
              <a:t>Reusability</a:t>
            </a:r>
          </a:p>
          <a:p>
            <a:endParaRPr lang="uk-UA" sz="1600" b="1" dirty="0"/>
          </a:p>
        </p:txBody>
      </p:sp>
    </p:spTree>
    <p:extLst>
      <p:ext uri="{BB962C8B-B14F-4D97-AF65-F5344CB8AC3E}">
        <p14:creationId xmlns:p14="http://schemas.microsoft.com/office/powerpoint/2010/main" val="390211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752474" y="420415"/>
            <a:ext cx="10753725" cy="620110"/>
          </a:xfrm>
        </p:spPr>
        <p:txBody>
          <a:bodyPr/>
          <a:lstStyle/>
          <a:p>
            <a:r>
              <a:rPr lang="en-US" sz="4800" dirty="0" err="1"/>
              <a:t>N</a:t>
            </a:r>
            <a:r>
              <a:rPr lang="en-US" sz="4800" dirty="0" err="1" smtClean="0"/>
              <a:t>Unit</a:t>
            </a:r>
            <a:endParaRPr lang="en-UA" sz="4800"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96005" y="1040526"/>
            <a:ext cx="10848320" cy="4893550"/>
          </a:xfrm>
        </p:spPr>
        <p:txBody>
          <a:bodyPr/>
          <a:lstStyle/>
          <a:p>
            <a:r>
              <a:rPr lang="en-US" b="1" dirty="0" err="1"/>
              <a:t>NUnit</a:t>
            </a:r>
            <a:r>
              <a:rPr lang="en-US" b="1" dirty="0"/>
              <a:t> </a:t>
            </a:r>
            <a:r>
              <a:rPr lang="en-US" dirty="0"/>
              <a:t>is preferred over other test frameworks as it is compatible with Selenium </a:t>
            </a:r>
            <a:r>
              <a:rPr lang="en-US" dirty="0" err="1"/>
              <a:t>testsuite</a:t>
            </a:r>
            <a:r>
              <a:rPr lang="en-US" dirty="0" smtClean="0"/>
              <a:t>.     </a:t>
            </a:r>
          </a:p>
          <a:p>
            <a:r>
              <a:rPr lang="en-US" dirty="0"/>
              <a:t> </a:t>
            </a:r>
            <a:r>
              <a:rPr lang="en-US" dirty="0" smtClean="0"/>
              <a:t>      Advantages:</a:t>
            </a:r>
            <a:endParaRPr lang="uk-UA" dirty="0" smtClean="0"/>
          </a:p>
          <a:p>
            <a:pPr marL="342900" indent="-342900">
              <a:buFont typeface="Arial" panose="020B0604020202020204" pitchFamily="34" charset="0"/>
              <a:buChar char="•"/>
            </a:pPr>
            <a:r>
              <a:rPr lang="en-US" dirty="0"/>
              <a:t> Annotations used in </a:t>
            </a:r>
            <a:r>
              <a:rPr lang="en-US" dirty="0" err="1"/>
              <a:t>NUnit</a:t>
            </a:r>
            <a:r>
              <a:rPr lang="en-US" dirty="0"/>
              <a:t> help in speeding up test development &amp; execution as tests can be executed with numerous input values</a:t>
            </a:r>
            <a:r>
              <a:rPr lang="en-US" dirty="0" smtClean="0"/>
              <a:t>. Supports </a:t>
            </a:r>
            <a:r>
              <a:rPr lang="en-US" dirty="0"/>
              <a:t>various operating systems</a:t>
            </a:r>
          </a:p>
          <a:p>
            <a:pPr marL="342900" indent="-342900">
              <a:buFont typeface="Arial" panose="020B0604020202020204" pitchFamily="34" charset="0"/>
              <a:buChar char="•"/>
            </a:pPr>
            <a:r>
              <a:rPr lang="en-US" dirty="0" err="1"/>
              <a:t>NUnit</a:t>
            </a:r>
            <a:r>
              <a:rPr lang="en-US" dirty="0"/>
              <a:t> test framework can be used with Selenium if you plan to use TDD. TDD is primarily useful as unit tests are instrumental in finding issues/bugs during the early stages of product development</a:t>
            </a:r>
            <a:r>
              <a:rPr lang="en-US" dirty="0" smtClean="0"/>
              <a:t>. Uses </a:t>
            </a:r>
            <a:r>
              <a:rPr lang="en-US" dirty="0"/>
              <a:t>fewer hardware resources</a:t>
            </a:r>
          </a:p>
          <a:p>
            <a:pPr marL="342900" indent="-342900">
              <a:buFont typeface="Arial" panose="020B0604020202020204" pitchFamily="34" charset="0"/>
              <a:buChar char="•"/>
            </a:pPr>
            <a:r>
              <a:rPr lang="en-US" dirty="0"/>
              <a:t>Provides you the ability to run your test cases in parallel</a:t>
            </a:r>
            <a:r>
              <a:rPr lang="en-US" dirty="0" smtClean="0"/>
              <a:t>.</a:t>
            </a:r>
          </a:p>
          <a:p>
            <a:pPr marL="342900" indent="-342900">
              <a:buFont typeface="Arial" panose="020B0604020202020204" pitchFamily="34" charset="0"/>
              <a:buChar char="•"/>
            </a:pPr>
            <a:r>
              <a:rPr lang="en-US" dirty="0"/>
              <a:t> Using </a:t>
            </a:r>
            <a:r>
              <a:rPr lang="en-US" dirty="0" err="1"/>
              <a:t>NUnit</a:t>
            </a:r>
            <a:r>
              <a:rPr lang="en-US" dirty="0"/>
              <a:t>, you can execute test cases from console runner by either a third-party automation testing tool or by the </a:t>
            </a:r>
            <a:r>
              <a:rPr lang="en-US" dirty="0" err="1"/>
              <a:t>NUnit</a:t>
            </a:r>
            <a:r>
              <a:rPr lang="en-US" dirty="0"/>
              <a:t> Test Adapter inside the Visual Studio.</a:t>
            </a:r>
          </a:p>
          <a:p>
            <a:pPr marL="342900" indent="-342900">
              <a:buFont typeface="Arial" panose="020B0604020202020204" pitchFamily="34" charset="0"/>
              <a:buChar char="•"/>
            </a:pPr>
            <a:r>
              <a:rPr lang="en-US" dirty="0" smtClean="0"/>
              <a:t>Community </a:t>
            </a:r>
            <a:r>
              <a:rPr lang="en-US" dirty="0"/>
              <a:t>support</a:t>
            </a:r>
          </a:p>
          <a:p>
            <a:endParaRPr lang="uk-UA" sz="1600" b="1" dirty="0"/>
          </a:p>
        </p:txBody>
      </p:sp>
    </p:spTree>
    <p:extLst>
      <p:ext uri="{BB962C8B-B14F-4D97-AF65-F5344CB8AC3E}">
        <p14:creationId xmlns:p14="http://schemas.microsoft.com/office/powerpoint/2010/main" val="14502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752474" y="420415"/>
            <a:ext cx="10753725" cy="620110"/>
          </a:xfrm>
        </p:spPr>
        <p:txBody>
          <a:bodyPr/>
          <a:lstStyle/>
          <a:p>
            <a:r>
              <a:rPr lang="en-US" sz="4800" dirty="0"/>
              <a:t>Extent </a:t>
            </a:r>
            <a:r>
              <a:rPr lang="en-US" sz="4800" dirty="0" smtClean="0"/>
              <a:t>reports </a:t>
            </a:r>
            <a:endParaRPr lang="en-UA" sz="4800"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96005" y="1040526"/>
            <a:ext cx="9829145" cy="3979149"/>
          </a:xfrm>
        </p:spPr>
        <p:txBody>
          <a:bodyPr/>
          <a:lstStyle/>
          <a:p>
            <a:r>
              <a:rPr lang="en-US" dirty="0" smtClean="0"/>
              <a:t>Advantages:</a:t>
            </a:r>
            <a:endParaRPr lang="uk-UA" dirty="0" smtClean="0"/>
          </a:p>
          <a:p>
            <a:pPr marL="342900" indent="-342900">
              <a:buFont typeface="Arial" panose="020B0604020202020204" pitchFamily="34" charset="0"/>
              <a:buChar char="•"/>
            </a:pPr>
            <a:r>
              <a:rPr lang="en-US" dirty="0"/>
              <a:t> </a:t>
            </a:r>
            <a:r>
              <a:rPr lang="en-US" dirty="0" smtClean="0"/>
              <a:t>Customizable </a:t>
            </a:r>
            <a:r>
              <a:rPr lang="en-US" dirty="0"/>
              <a:t>HTML report with stepwise and pie chart </a:t>
            </a:r>
            <a:r>
              <a:rPr lang="en-US" dirty="0" smtClean="0"/>
              <a:t>representation.</a:t>
            </a:r>
          </a:p>
          <a:p>
            <a:pPr marL="342900" indent="-342900">
              <a:buFont typeface="Arial" panose="020B0604020202020204" pitchFamily="34" charset="0"/>
              <a:buChar char="•"/>
            </a:pPr>
            <a:r>
              <a:rPr lang="en-US" dirty="0"/>
              <a:t>Displays the time taken for test case execution within the report.</a:t>
            </a:r>
          </a:p>
          <a:p>
            <a:pPr marL="342900" indent="-342900">
              <a:buFont typeface="Arial" panose="020B0604020202020204" pitchFamily="34" charset="0"/>
              <a:buChar char="•"/>
            </a:pPr>
            <a:r>
              <a:rPr lang="en-US" dirty="0"/>
              <a:t>Each test step can be associated with a screenshot.</a:t>
            </a:r>
          </a:p>
          <a:p>
            <a:pPr marL="342900" indent="-342900">
              <a:buFont typeface="Arial" panose="020B0604020202020204" pitchFamily="34" charset="0"/>
              <a:buChar char="•"/>
            </a:pPr>
            <a:r>
              <a:rPr lang="en-US" dirty="0"/>
              <a:t>Can be easily integrated with </a:t>
            </a:r>
            <a:r>
              <a:rPr lang="en-US" dirty="0" err="1"/>
              <a:t>nUnit</a:t>
            </a:r>
            <a:r>
              <a:rPr lang="en-US" dirty="0"/>
              <a:t> frameworks.</a:t>
            </a:r>
          </a:p>
          <a:p>
            <a:endParaRPr lang="uk-UA" sz="1600" b="1"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4713" y="3514724"/>
            <a:ext cx="5457825" cy="3248027"/>
          </a:xfrm>
          <a:prstGeom prst="rect">
            <a:avLst/>
          </a:prstGeom>
        </p:spPr>
      </p:pic>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9825" y="3257551"/>
            <a:ext cx="6562725" cy="3505200"/>
          </a:xfrm>
          <a:prstGeom prst="rect">
            <a:avLst/>
          </a:prstGeom>
        </p:spPr>
      </p:pic>
    </p:spTree>
    <p:extLst>
      <p:ext uri="{BB962C8B-B14F-4D97-AF65-F5344CB8AC3E}">
        <p14:creationId xmlns:p14="http://schemas.microsoft.com/office/powerpoint/2010/main" val="41549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8A6B3D-0685-0F47-92DC-635AD88F05CF}"/>
              </a:ext>
            </a:extLst>
          </p:cNvPr>
          <p:cNvSpPr>
            <a:spLocks noGrp="1"/>
          </p:cNvSpPr>
          <p:nvPr>
            <p:ph type="title"/>
          </p:nvPr>
        </p:nvSpPr>
        <p:spPr>
          <a:xfrm>
            <a:off x="752474" y="420415"/>
            <a:ext cx="10753725" cy="620110"/>
          </a:xfrm>
        </p:spPr>
        <p:txBody>
          <a:bodyPr/>
          <a:lstStyle/>
          <a:p>
            <a:r>
              <a:rPr lang="en-US" dirty="0" err="1"/>
              <a:t>Npgsql</a:t>
            </a:r>
            <a:r>
              <a:rPr lang="en-US" dirty="0"/>
              <a:t> </a:t>
            </a:r>
            <a:endParaRPr lang="en-UA" sz="4800" dirty="0"/>
          </a:p>
        </p:txBody>
      </p:sp>
      <p:sp>
        <p:nvSpPr>
          <p:cNvPr id="11" name="Text Placeholder 6">
            <a:extLst>
              <a:ext uri="{FF2B5EF4-FFF2-40B4-BE49-F238E27FC236}">
                <a16:creationId xmlns:a16="http://schemas.microsoft.com/office/drawing/2014/main" id="{2D1592B5-1295-1F46-829F-0ADEDA7D4FDF}"/>
              </a:ext>
            </a:extLst>
          </p:cNvPr>
          <p:cNvSpPr>
            <a:spLocks noGrp="1"/>
          </p:cNvSpPr>
          <p:nvPr>
            <p:ph type="body" sz="quarter" idx="11"/>
          </p:nvPr>
        </p:nvSpPr>
        <p:spPr>
          <a:xfrm>
            <a:off x="896005" y="1040526"/>
            <a:ext cx="10848320" cy="4893550"/>
          </a:xfrm>
        </p:spPr>
        <p:txBody>
          <a:bodyPr/>
          <a:lstStyle/>
          <a:p>
            <a:r>
              <a:rPr lang="en-US" b="1" dirty="0" err="1" smtClean="0"/>
              <a:t>Npgsql</a:t>
            </a:r>
            <a:r>
              <a:rPr lang="en-US" b="1" dirty="0" smtClean="0"/>
              <a:t> </a:t>
            </a:r>
            <a:r>
              <a:rPr lang="en-US" dirty="0" smtClean="0"/>
              <a:t>is </a:t>
            </a:r>
            <a:r>
              <a:rPr lang="en-US" dirty="0"/>
              <a:t>an open source .NET Data Provider for PostgreSQL, it allows to access the PostgreSQL database server. It is free and is open source. </a:t>
            </a:r>
            <a:endParaRPr lang="en-US" dirty="0" smtClean="0"/>
          </a:p>
          <a:p>
            <a:r>
              <a:rPr lang="en-US" dirty="0" smtClean="0"/>
              <a:t> </a:t>
            </a:r>
            <a:r>
              <a:rPr lang="en-US" sz="1600" dirty="0"/>
              <a:t>Advantages</a:t>
            </a:r>
            <a:r>
              <a:rPr lang="en-US" sz="1600" dirty="0" smtClean="0"/>
              <a:t>:</a:t>
            </a:r>
          </a:p>
          <a:p>
            <a:pPr marL="342900" indent="-342900">
              <a:buFont typeface="Arial" panose="020B0604020202020204" pitchFamily="34" charset="0"/>
              <a:buChar char="•"/>
            </a:pPr>
            <a:r>
              <a:rPr lang="en-US" sz="1600"/>
              <a:t>Easy to implement</a:t>
            </a:r>
          </a:p>
          <a:p>
            <a:pPr marL="285750" indent="-285750">
              <a:buFont typeface="Arial" panose="020B0604020202020204" pitchFamily="34" charset="0"/>
              <a:buChar char="•"/>
            </a:pPr>
            <a:r>
              <a:rPr lang="en-US" sz="1600" smtClean="0"/>
              <a:t>Community </a:t>
            </a:r>
            <a:r>
              <a:rPr lang="en-US" sz="1600" dirty="0"/>
              <a:t>support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uk-UA" sz="1600" dirty="0"/>
          </a:p>
          <a:p>
            <a:endParaRPr lang="uk-UA" sz="1600" b="1" dirty="0"/>
          </a:p>
        </p:txBody>
      </p:sp>
    </p:spTree>
    <p:extLst>
      <p:ext uri="{BB962C8B-B14F-4D97-AF65-F5344CB8AC3E}">
        <p14:creationId xmlns:p14="http://schemas.microsoft.com/office/powerpoint/2010/main" val="280807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Test </a:t>
            </a:r>
            <a:r>
              <a:rPr lang="en-US" dirty="0"/>
              <a:t>automation architecture</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245475"/>
            <a:ext cx="10342016" cy="5273565"/>
          </a:xfrm>
          <a:prstGeom prst="rect">
            <a:avLst/>
          </a:prstGeom>
        </p:spPr>
      </p:pic>
    </p:spTree>
    <p:extLst>
      <p:ext uri="{BB962C8B-B14F-4D97-AF65-F5344CB8AC3E}">
        <p14:creationId xmlns:p14="http://schemas.microsoft.com/office/powerpoint/2010/main" val="337921842"/>
      </p:ext>
    </p:extLst>
  </p:cSld>
  <p:clrMapOvr>
    <a:masterClrMapping/>
  </p:clrMapOvr>
</p:sld>
</file>

<file path=ppt/theme/theme1.xml><?xml version="1.0" encoding="utf-8"?>
<a:theme xmlns:a="http://schemas.openxmlformats.org/drawingml/2006/main" name="Blu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th font.pptx" id="{F45E6D93-4AE1-45AD-B5CA-61D6EC7D7D4D}" vid="{2230E687-5327-4BD3-9768-D886AE33A582}"/>
    </a:ext>
  </a:extLst>
</a:theme>
</file>

<file path=ppt/theme/theme2.xml><?xml version="1.0" encoding="utf-8"?>
<a:theme xmlns:a="http://schemas.openxmlformats.org/drawingml/2006/main" name="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th font.pptx" id="{F45E6D93-4AE1-45AD-B5CA-61D6EC7D7D4D}" vid="{2B75F51B-D6D8-484E-9322-578F85723F1A}"/>
    </a:ext>
  </a:extLst>
</a:theme>
</file>

<file path=ppt/theme/theme3.xml><?xml version="1.0" encoding="utf-8"?>
<a:theme xmlns:a="http://schemas.openxmlformats.org/drawingml/2006/main" nam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th font.pptx" id="{F45E6D93-4AE1-45AD-B5CA-61D6EC7D7D4D}" vid="{2B25D857-C7E3-4EBD-AEEA-59C9C5997CCE}"/>
    </a:ext>
  </a:extLst>
</a:theme>
</file>

<file path=ppt/theme/theme4.xml><?xml version="1.0" encoding="utf-8"?>
<a:theme xmlns:a="http://schemas.openxmlformats.org/drawingml/2006/main" name="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th font.pptx" id="{F45E6D93-4AE1-45AD-B5CA-61D6EC7D7D4D}" vid="{5C993117-2E64-471C-8F6C-A0A12297B8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6BB5AC810C04ABB7C31C0E2525289" ma:contentTypeVersion="13" ma:contentTypeDescription="Create a new document." ma:contentTypeScope="" ma:versionID="5687b07c8a1c17825758a4ed128a2547">
  <xsd:schema xmlns:xsd="http://www.w3.org/2001/XMLSchema" xmlns:xs="http://www.w3.org/2001/XMLSchema" xmlns:p="http://schemas.microsoft.com/office/2006/metadata/properties" xmlns:ns2="dfa7b23d-adb9-4bc5-aae5-db021abbf061" xmlns:ns3="1c3175ec-d69f-48e2-9d67-322bf254c85b" targetNamespace="http://schemas.microsoft.com/office/2006/metadata/properties" ma:root="true" ma:fieldsID="090f1c3901f396ed67601f5f29b75877" ns2:_="" ns3:_="">
    <xsd:import namespace="dfa7b23d-adb9-4bc5-aae5-db021abbf061"/>
    <xsd:import namespace="1c3175ec-d69f-48e2-9d67-322bf254c8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a7b23d-adb9-4bc5-aae5-db021abbf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c3175ec-d69f-48e2-9d67-322bf254c85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c3175ec-d69f-48e2-9d67-322bf254c85b">
      <UserInfo>
        <DisplayName/>
        <AccountId xsi:nil="true"/>
        <AccountType/>
      </UserInfo>
    </SharedWithUsers>
    <MediaLengthInSeconds xmlns="dfa7b23d-adb9-4bc5-aae5-db021abbf061"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A6D9D72D-88CA-4268-B387-FADA2C9ED4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a7b23d-adb9-4bc5-aae5-db021abbf061"/>
    <ds:schemaRef ds:uri="1c3175ec-d69f-48e2-9d67-322bf254c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033E08-7FE9-4F6D-B155-A8777B4A5A57}">
  <ds:schemaRef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1c3175ec-d69f-48e2-9d67-322bf254c85b"/>
    <ds:schemaRef ds:uri="dfa7b23d-adb9-4bc5-aae5-db021abbf061"/>
    <ds:schemaRef ds:uri="http://purl.org/dc/terms/"/>
  </ds:schemaRefs>
</ds:datastoreItem>
</file>

<file path=docProps/app.xml><?xml version="1.0" encoding="utf-8"?>
<Properties xmlns="http://schemas.openxmlformats.org/officeDocument/2006/extended-properties" xmlns:vt="http://schemas.openxmlformats.org/officeDocument/2006/docPropsVTypes">
  <Template>SoftServePPT_MasterSlides2021</Template>
  <TotalTime>430</TotalTime>
  <Words>358</Words>
  <Application>Microsoft Office PowerPoint</Application>
  <PresentationFormat>Широкоэкранный</PresentationFormat>
  <Paragraphs>51</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4</vt:i4>
      </vt:variant>
      <vt:variant>
        <vt:lpstr>Заголовки слайдов</vt:lpstr>
      </vt:variant>
      <vt:variant>
        <vt:i4>7</vt:i4>
      </vt:variant>
    </vt:vector>
  </HeadingPairs>
  <TitlesOfParts>
    <vt:vector size="14" baseType="lpstr">
      <vt:lpstr>Open Sans</vt:lpstr>
      <vt:lpstr>Arial</vt:lpstr>
      <vt:lpstr>Proxima Nova Black</vt:lpstr>
      <vt:lpstr>Blue-Fiolet Template</vt:lpstr>
      <vt:lpstr>Light-Blue Template</vt:lpstr>
      <vt:lpstr>Fiolet Template</vt:lpstr>
      <vt:lpstr>Green Template</vt:lpstr>
      <vt:lpstr>Toolset version 1.0</vt:lpstr>
      <vt:lpstr>Page Object model</vt:lpstr>
      <vt:lpstr>Selenium</vt:lpstr>
      <vt:lpstr>NUnit</vt:lpstr>
      <vt:lpstr>Extent reports </vt:lpstr>
      <vt:lpstr>Npgsql </vt:lpstr>
      <vt:lpstr>Test automation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Nataliia Povrozniak</dc:creator>
  <cp:lastModifiedBy>slmmm</cp:lastModifiedBy>
  <cp:revision>13</cp:revision>
  <dcterms:created xsi:type="dcterms:W3CDTF">2021-06-29T09:08:40Z</dcterms:created>
  <dcterms:modified xsi:type="dcterms:W3CDTF">2022-06-16T16:48:08Z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0x010100C536BB5AC810C04ABB7C31C0E2525289</vt:lpwstr>
  </property>
  <property fmtid="{D5CDD505-2E9C-101B-9397-08002B2CF9AE}" pid="3" name="Order">
    <vt:r8>41897300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