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42" d="100"/>
          <a:sy n="42" d="100"/>
        </p:scale>
        <p:origin x="1818"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124507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149890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835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2870912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2305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4116438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1508491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56789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30953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D4D78-14AB-4DC1-9A1D-959705E24303}"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300307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D4D78-14AB-4DC1-9A1D-959705E24303}"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108632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4D4D78-14AB-4DC1-9A1D-959705E24303}"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306574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4D4D78-14AB-4DC1-9A1D-959705E24303}"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168626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D4D78-14AB-4DC1-9A1D-959705E24303}"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350704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4D4D78-14AB-4DC1-9A1D-959705E24303}"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127689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4D4D78-14AB-4DC1-9A1D-959705E24303}"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BA3D2-C65A-4D22-A56F-26D234F52559}" type="slidenum">
              <a:rPr lang="en-US" smtClean="0"/>
              <a:t>‹#›</a:t>
            </a:fld>
            <a:endParaRPr lang="en-US"/>
          </a:p>
        </p:txBody>
      </p:sp>
    </p:spTree>
    <p:extLst>
      <p:ext uri="{BB962C8B-B14F-4D97-AF65-F5344CB8AC3E}">
        <p14:creationId xmlns:p14="http://schemas.microsoft.com/office/powerpoint/2010/main" val="237819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4D4D78-14AB-4DC1-9A1D-959705E24303}" type="datetimeFigureOut">
              <a:rPr lang="en-US" smtClean="0"/>
              <a:t>2/10/2023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4BA3D2-C65A-4D22-A56F-26D234F52559}" type="slidenum">
              <a:rPr lang="en-US" smtClean="0"/>
              <a:t>‹#›</a:t>
            </a:fld>
            <a:endParaRPr lang="en-US"/>
          </a:p>
        </p:txBody>
      </p:sp>
    </p:spTree>
    <p:extLst>
      <p:ext uri="{BB962C8B-B14F-4D97-AF65-F5344CB8AC3E}">
        <p14:creationId xmlns:p14="http://schemas.microsoft.com/office/powerpoint/2010/main" val="67709128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CEE9-C011-6EA9-FB26-BABDB4D56CE3}"/>
              </a:ext>
            </a:extLst>
          </p:cNvPr>
          <p:cNvSpPr>
            <a:spLocks noGrp="1"/>
          </p:cNvSpPr>
          <p:nvPr>
            <p:ph type="ctrTitle"/>
          </p:nvPr>
        </p:nvSpPr>
        <p:spPr/>
        <p:txBody>
          <a:bodyPr/>
          <a:lstStyle/>
          <a:p>
            <a:r>
              <a:rPr lang="en-US" dirty="0"/>
              <a:t>CREDIT CARD FRAUD DETECTION</a:t>
            </a:r>
          </a:p>
        </p:txBody>
      </p:sp>
    </p:spTree>
    <p:extLst>
      <p:ext uri="{BB962C8B-B14F-4D97-AF65-F5344CB8AC3E}">
        <p14:creationId xmlns:p14="http://schemas.microsoft.com/office/powerpoint/2010/main" val="74358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1C35-E5C5-04C7-06E3-5CD097B5B926}"/>
              </a:ext>
            </a:extLst>
          </p:cNvPr>
          <p:cNvSpPr>
            <a:spLocks noGrp="1"/>
          </p:cNvSpPr>
          <p:nvPr>
            <p:ph type="title"/>
          </p:nvPr>
        </p:nvSpPr>
        <p:spPr>
          <a:xfrm>
            <a:off x="838200" y="365125"/>
            <a:ext cx="10157460" cy="777875"/>
          </a:xfrm>
        </p:spPr>
        <p:txBody>
          <a:bodyPr/>
          <a:lstStyle/>
          <a:p>
            <a:r>
              <a:rPr lang="en-US" b="1" u="sng" dirty="0">
                <a:solidFill>
                  <a:srgbClr val="FF0000"/>
                </a:solidFill>
              </a:rPr>
              <a:t>SVC Model</a:t>
            </a:r>
          </a:p>
        </p:txBody>
      </p:sp>
      <p:sp>
        <p:nvSpPr>
          <p:cNvPr id="3" name="Content Placeholder 2">
            <a:extLst>
              <a:ext uri="{FF2B5EF4-FFF2-40B4-BE49-F238E27FC236}">
                <a16:creationId xmlns:a16="http://schemas.microsoft.com/office/drawing/2014/main" id="{4A336E1E-9290-3CB4-2AEB-F63A66570067}"/>
              </a:ext>
            </a:extLst>
          </p:cNvPr>
          <p:cNvSpPr>
            <a:spLocks noGrp="1"/>
          </p:cNvSpPr>
          <p:nvPr>
            <p:ph idx="1"/>
          </p:nvPr>
        </p:nvSpPr>
        <p:spPr>
          <a:xfrm>
            <a:off x="838200" y="1143000"/>
            <a:ext cx="10515600" cy="5033963"/>
          </a:xfrm>
        </p:spPr>
        <p:txBody>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Precision: 1.0 - Precision is the ratio of the number of true positive predictions to the total number of positive predictions made by the model. A high precision value of 1.0 indicates that the model is making no false positive predictions, i.e., all cases of fraud are being accurately classified as fraud.</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Recall: 0.852 - Recall is the ratio of the number of true positive predictions to the total number of actual positive cases (fraud). A recall value of 0.852 indicates that the model is able to identify approximately 85.2% of the fraud cases.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F1 score: 0.919 - The F1 score is the harmonic mean of precision and recall. A high F1 score indicates that the model has a good balance between precision and recall.</a:t>
            </a:r>
          </a:p>
          <a:p>
            <a:pPr marL="0" indent="0">
              <a:buNone/>
            </a:pPr>
            <a:endParaRPr lang="en-US" dirty="0"/>
          </a:p>
        </p:txBody>
      </p:sp>
    </p:spTree>
    <p:extLst>
      <p:ext uri="{BB962C8B-B14F-4D97-AF65-F5344CB8AC3E}">
        <p14:creationId xmlns:p14="http://schemas.microsoft.com/office/powerpoint/2010/main" val="391510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ABED-C252-9FC6-80E1-C0E17A81766A}"/>
              </a:ext>
            </a:extLst>
          </p:cNvPr>
          <p:cNvSpPr>
            <a:spLocks noGrp="1"/>
          </p:cNvSpPr>
          <p:nvPr>
            <p:ph type="title"/>
          </p:nvPr>
        </p:nvSpPr>
        <p:spPr>
          <a:xfrm>
            <a:off x="838200" y="365125"/>
            <a:ext cx="10515600" cy="846455"/>
          </a:xfrm>
        </p:spPr>
        <p:txBody>
          <a:bodyPr>
            <a:normAutofit/>
          </a:bodyPr>
          <a:lstStyle/>
          <a:p>
            <a:r>
              <a:rPr lang="en-US" sz="2800" b="1" u="sng" dirty="0">
                <a:solidFill>
                  <a:srgbClr val="FF0000"/>
                </a:solidFill>
              </a:rPr>
              <a:t>Random Forest with tuned Hyperparameters</a:t>
            </a:r>
          </a:p>
        </p:txBody>
      </p:sp>
      <p:sp>
        <p:nvSpPr>
          <p:cNvPr id="3" name="Content Placeholder 2">
            <a:extLst>
              <a:ext uri="{FF2B5EF4-FFF2-40B4-BE49-F238E27FC236}">
                <a16:creationId xmlns:a16="http://schemas.microsoft.com/office/drawing/2014/main" id="{79362F4C-98D5-AFA9-A81A-468C423B88CE}"/>
              </a:ext>
            </a:extLst>
          </p:cNvPr>
          <p:cNvSpPr>
            <a:spLocks noGrp="1"/>
          </p:cNvSpPr>
          <p:nvPr>
            <p:ph idx="1"/>
          </p:nvPr>
        </p:nvSpPr>
        <p:spPr>
          <a:xfrm>
            <a:off x="838200" y="1005841"/>
            <a:ext cx="10706100" cy="5029200"/>
          </a:xfrm>
        </p:spPr>
        <p:txBody>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Best parameters found: {'max_depth': 20, 'min_samples_leaf': 1, 'min_samples_split': 5, '</a:t>
            </a:r>
            <a:r>
              <a:rPr lang="en-US" b="1" i="0" dirty="0" err="1">
                <a:effectLst/>
                <a:latin typeface="Times New Roman" panose="02020603050405020304" pitchFamily="18" charset="0"/>
                <a:cs typeface="Times New Roman" panose="02020603050405020304" pitchFamily="18" charset="0"/>
              </a:rPr>
              <a:t>n_estimators</a:t>
            </a:r>
            <a:r>
              <a:rPr lang="en-US" b="1" i="0" dirty="0">
                <a:effectLst/>
                <a:latin typeface="Times New Roman" panose="02020603050405020304" pitchFamily="18" charset="0"/>
                <a:cs typeface="Times New Roman" panose="02020603050405020304" pitchFamily="18" charset="0"/>
              </a:rPr>
              <a:t>': 50} - This is the set of hyperparameters that result in the best performance for the Random Forest model, as determined by the grid search or other hyperparameter tuning method used.</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Best score found: 0.93698850098415 - This is the highest accuracy, F1-score, or other performance metric that was obtained during the hyperparameter tuning process. In this case, the score is 0.9369, which is a good score and suggests that the Random Forest model is performing well for the credit card fraud detection task.</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40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5EB7-2B7A-E5A7-87DA-8B2C2D767B7C}"/>
              </a:ext>
            </a:extLst>
          </p:cNvPr>
          <p:cNvSpPr>
            <a:spLocks noGrp="1"/>
          </p:cNvSpPr>
          <p:nvPr>
            <p:ph type="title"/>
          </p:nvPr>
        </p:nvSpPr>
        <p:spPr/>
        <p:txBody>
          <a:bodyPr/>
          <a:lstStyle/>
          <a:p>
            <a:r>
              <a:rPr lang="en-US" b="1" dirty="0">
                <a:solidFill>
                  <a:srgbClr val="FF0000"/>
                </a:solidFill>
              </a:rPr>
              <a:t>Recommendations</a:t>
            </a:r>
          </a:p>
        </p:txBody>
      </p:sp>
      <p:sp>
        <p:nvSpPr>
          <p:cNvPr id="3" name="Content Placeholder 2">
            <a:extLst>
              <a:ext uri="{FF2B5EF4-FFF2-40B4-BE49-F238E27FC236}">
                <a16:creationId xmlns:a16="http://schemas.microsoft.com/office/drawing/2014/main" id="{A37EB524-5F11-A5B3-464B-3B4146588930}"/>
              </a:ext>
            </a:extLst>
          </p:cNvPr>
          <p:cNvSpPr>
            <a:spLocks noGrp="1"/>
          </p:cNvSpPr>
          <p:nvPr>
            <p:ph idx="1"/>
          </p:nvPr>
        </p:nvSpPr>
        <p:spPr/>
        <p:txBody>
          <a:bodyPr/>
          <a:lstStyle/>
          <a:p>
            <a:r>
              <a:rPr lang="en-US" dirty="0"/>
              <a:t>The Random Forest proved to be the best model and I highly recommend it for use in the use of credit card fraud detection.</a:t>
            </a:r>
          </a:p>
          <a:p>
            <a:r>
              <a:rPr lang="en-US" dirty="0"/>
              <a:t>Also Linear Regression Model proved to be a good model for this project.</a:t>
            </a:r>
          </a:p>
        </p:txBody>
      </p:sp>
    </p:spTree>
    <p:extLst>
      <p:ext uri="{BB962C8B-B14F-4D97-AF65-F5344CB8AC3E}">
        <p14:creationId xmlns:p14="http://schemas.microsoft.com/office/powerpoint/2010/main" val="394282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8149-A154-F002-5DD5-0D6FCF3E5276}"/>
              </a:ext>
            </a:extLst>
          </p:cNvPr>
          <p:cNvSpPr>
            <a:spLocks noGrp="1"/>
          </p:cNvSpPr>
          <p:nvPr>
            <p:ph type="title"/>
          </p:nvPr>
        </p:nvSpPr>
        <p:spPr>
          <a:xfrm>
            <a:off x="838200" y="365125"/>
            <a:ext cx="10397836" cy="1214293"/>
          </a:xfrm>
        </p:spPr>
        <p:txBody>
          <a:bodyPr/>
          <a:lstStyle/>
          <a:p>
            <a:r>
              <a:rPr lang="en-US" dirty="0">
                <a:solidFill>
                  <a:srgbClr val="FF000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0FB984FC-95F7-FDCD-380F-591D698EEDA4}"/>
              </a:ext>
            </a:extLst>
          </p:cNvPr>
          <p:cNvSpPr>
            <a:spLocks noGrp="1"/>
          </p:cNvSpPr>
          <p:nvPr>
            <p:ph idx="1"/>
          </p:nvPr>
        </p:nvSpPr>
        <p:spPr/>
        <p:txBody>
          <a:bodyPr>
            <a:normAutofit fontScale="92500" lnSpcReduction="20000"/>
          </a:bodyPr>
          <a:lstStyle/>
          <a:p>
            <a:pPr marL="0" indent="0">
              <a:buNone/>
            </a:pPr>
            <a:r>
              <a:rPr lang="en-US" sz="2000" b="1" i="0" dirty="0">
                <a:effectLst/>
                <a:latin typeface="Times New Roman" panose="02020603050405020304" pitchFamily="18" charset="0"/>
                <a:cs typeface="Times New Roman" panose="02020603050405020304" pitchFamily="18" charset="0"/>
              </a:rPr>
              <a:t>Credit card fraud is a growing problem in the financial industry. It refers to the unauthorized use of someone else's credit card information to make purchases or withdraw cash. Fraudulent activities can cause financial losses for both the cardholder and the bank, and can also damage the cardholder's credit score.</a:t>
            </a:r>
          </a:p>
          <a:p>
            <a:pPr marL="0" indent="0">
              <a:buNone/>
            </a:pPr>
            <a:r>
              <a:rPr lang="en-US" sz="2000" b="1" i="0" dirty="0">
                <a:effectLst/>
                <a:latin typeface="Times New Roman" panose="02020603050405020304" pitchFamily="18" charset="0"/>
                <a:cs typeface="Times New Roman" panose="02020603050405020304" pitchFamily="18" charset="0"/>
              </a:rPr>
              <a:t>The scope of this project is to build a machine learning model for credit card fraud detection. The main objective is to develop a model that accurately detects fraudulent transactions, so that financial institutions can take appropriate measures to prevent losses. The model will be trained on a large dataset of credit card transactions, and will use this information to identify patterns and anomalies that may indicate fraud.</a:t>
            </a:r>
          </a:p>
          <a:p>
            <a:pPr marL="0" indent="0">
              <a:buNone/>
            </a:pPr>
            <a:r>
              <a:rPr lang="en-US" sz="2000" b="1" i="0" dirty="0">
                <a:effectLst/>
                <a:latin typeface="Times New Roman" panose="02020603050405020304" pitchFamily="18" charset="0"/>
                <a:cs typeface="Times New Roman" panose="02020603050405020304" pitchFamily="18" charset="0"/>
              </a:rPr>
              <a:t>The end goal of this project is to create a system that can effectively detect and prevent credit card fraud, helping to reduce financial losses for both cardholders and financial institutions. The model developed in this project will also serve as a demonstration of the capabilities of machine learning in detecting fraud, and may inspire further development in this area.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4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782C-46AD-518D-3DD5-8D7AC7FFCD95}"/>
              </a:ext>
            </a:extLst>
          </p:cNvPr>
          <p:cNvSpPr>
            <a:spLocks noGrp="1"/>
          </p:cNvSpPr>
          <p:nvPr>
            <p:ph type="title"/>
          </p:nvPr>
        </p:nvSpPr>
        <p:spPr/>
        <p:txBody>
          <a:bodyPr/>
          <a:lstStyle/>
          <a:p>
            <a:r>
              <a:rPr lang="en-US" dirty="0">
                <a:solidFill>
                  <a:srgbClr val="FF0000"/>
                </a:solidFill>
                <a:latin typeface="Algerian" panose="04020705040A02060702" pitchFamily="82" charset="0"/>
              </a:rPr>
              <a:t>BACKGROUND</a:t>
            </a:r>
          </a:p>
        </p:txBody>
      </p:sp>
      <p:sp>
        <p:nvSpPr>
          <p:cNvPr id="3" name="Content Placeholder 2">
            <a:extLst>
              <a:ext uri="{FF2B5EF4-FFF2-40B4-BE49-F238E27FC236}">
                <a16:creationId xmlns:a16="http://schemas.microsoft.com/office/drawing/2014/main" id="{41723394-C05A-5976-6F52-013DFB69F44F}"/>
              </a:ext>
            </a:extLst>
          </p:cNvPr>
          <p:cNvSpPr>
            <a:spLocks noGrp="1"/>
          </p:cNvSpPr>
          <p:nvPr>
            <p:ph idx="1"/>
          </p:nvPr>
        </p:nvSpPr>
        <p:spPr/>
        <p:txBody>
          <a:bodyPr>
            <a:normAutofit/>
          </a:bodyPr>
          <a:lstStyle/>
          <a:p>
            <a:pPr marL="0" indent="0">
              <a:buNone/>
            </a:pPr>
            <a:r>
              <a:rPr lang="en-US" b="1" i="0" dirty="0">
                <a:effectLst/>
                <a:latin typeface="Times New Roman" panose="02020603050405020304" pitchFamily="18" charset="0"/>
                <a:cs typeface="Times New Roman" panose="02020603050405020304" pitchFamily="18" charset="0"/>
              </a:rPr>
              <a:t>Traditionally, credit card fraud detection has been performed using rule-based systems, which are designed to flag transactions that fall outside of predetermined rules and patterns. However, these systems can be limited in their effectiveness, as they rely on a priori knowledge of the patterns and behaviors that indicate fraud.</a:t>
            </a:r>
          </a:p>
          <a:p>
            <a:pPr marL="0" indent="0">
              <a:buNone/>
            </a:pPr>
            <a:r>
              <a:rPr lang="en-US" b="1" i="0" dirty="0">
                <a:effectLst/>
                <a:latin typeface="Times New Roman" panose="02020603050405020304" pitchFamily="18" charset="0"/>
                <a:cs typeface="Times New Roman" panose="02020603050405020304" pitchFamily="18" charset="0"/>
              </a:rPr>
              <a:t>Machine learning, on the other hand, provides a more flexible and adaptive approach to credit card fraud detection. Instead of relying on predefined rules, machine learning algorithms can learn to identify patterns and anomalies in the data, making them well-suited for detecting complex and evolving forms of fraud.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46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A6940-7845-557A-BF9F-A98A1854B790}"/>
              </a:ext>
            </a:extLst>
          </p:cNvPr>
          <p:cNvSpPr>
            <a:spLocks noGrp="1"/>
          </p:cNvSpPr>
          <p:nvPr>
            <p:ph idx="1"/>
          </p:nvPr>
        </p:nvSpPr>
        <p:spPr>
          <a:xfrm>
            <a:off x="300990" y="262890"/>
            <a:ext cx="11590020" cy="6332220"/>
          </a:xfrm>
        </p:spPr>
        <p:txBody>
          <a:bodyPr>
            <a:normAutofit/>
          </a:bodyPr>
          <a:lstStyle/>
          <a:p>
            <a:pPr algn="l"/>
            <a:r>
              <a:rPr lang="en-US" b="1" i="0" dirty="0">
                <a:effectLst/>
                <a:latin typeface="Times New Roman" panose="02020603050405020304" pitchFamily="18" charset="0"/>
                <a:cs typeface="Times New Roman" panose="02020603050405020304" pitchFamily="18" charset="0"/>
              </a:rPr>
              <a:t>There are several types of machine learning algorithms that can be used for credit card fraud detection, including:</a:t>
            </a:r>
          </a:p>
          <a:p>
            <a:pPr algn="l">
              <a:buFont typeface="+mj-lt"/>
              <a:buAutoNum type="arabicPeriod"/>
            </a:pPr>
            <a:r>
              <a:rPr lang="en-US" b="1" i="0" dirty="0">
                <a:solidFill>
                  <a:srgbClr val="FF0000"/>
                </a:solidFill>
                <a:effectLst/>
                <a:latin typeface="Times New Roman" panose="02020603050405020304" pitchFamily="18" charset="0"/>
                <a:cs typeface="Times New Roman" panose="02020603050405020304" pitchFamily="18" charset="0"/>
              </a:rPr>
              <a:t>Supervised Learning Algorithms</a:t>
            </a:r>
            <a:r>
              <a:rPr lang="en-US" b="1" i="0" dirty="0">
                <a:effectLst/>
                <a:latin typeface="Times New Roman" panose="02020603050405020304" pitchFamily="18" charset="0"/>
                <a:cs typeface="Times New Roman" panose="02020603050405020304" pitchFamily="18" charset="0"/>
              </a:rPr>
              <a:t>: These algorithms use labeled training data to learn the relationship between the features of the data and the target label (in this case, whether a transaction is fraudulent or not). Examples of supervised learning algorithms include logistic regression, decision trees, and random forests.</a:t>
            </a:r>
          </a:p>
          <a:p>
            <a:pPr algn="l">
              <a:buFont typeface="+mj-lt"/>
              <a:buAutoNum type="arabicPeriod"/>
            </a:pPr>
            <a:r>
              <a:rPr lang="en-US" b="1" i="0" dirty="0">
                <a:solidFill>
                  <a:srgbClr val="FF0000"/>
                </a:solidFill>
                <a:effectLst/>
                <a:latin typeface="Times New Roman" panose="02020603050405020304" pitchFamily="18" charset="0"/>
                <a:cs typeface="Times New Roman" panose="02020603050405020304" pitchFamily="18" charset="0"/>
              </a:rPr>
              <a:t>Unsupervised Learning Algorithms</a:t>
            </a:r>
            <a:r>
              <a:rPr lang="en-US" b="1" i="0" dirty="0">
                <a:effectLst/>
                <a:latin typeface="Times New Roman" panose="02020603050405020304" pitchFamily="18" charset="0"/>
                <a:cs typeface="Times New Roman" panose="02020603050405020304" pitchFamily="18" charset="0"/>
              </a:rPr>
              <a:t>: These algorithms use unlabeled data to identify patterns and anomalies in the data. Examples of unsupervised learning algorithms include clustering and anomaly detection.</a:t>
            </a:r>
          </a:p>
          <a:p>
            <a:pPr algn="l">
              <a:buFont typeface="+mj-lt"/>
              <a:buAutoNum type="arabicPeriod"/>
            </a:pPr>
            <a:r>
              <a:rPr lang="en-US" b="1" i="0" dirty="0">
                <a:solidFill>
                  <a:srgbClr val="FF0000"/>
                </a:solidFill>
                <a:effectLst/>
                <a:latin typeface="Times New Roman" panose="02020603050405020304" pitchFamily="18" charset="0"/>
                <a:cs typeface="Times New Roman" panose="02020603050405020304" pitchFamily="18" charset="0"/>
              </a:rPr>
              <a:t>Deep Learning Algorithms</a:t>
            </a:r>
            <a:r>
              <a:rPr lang="en-US" b="1" i="0" dirty="0">
                <a:effectLst/>
                <a:latin typeface="Times New Roman" panose="02020603050405020304" pitchFamily="18" charset="0"/>
                <a:cs typeface="Times New Roman" panose="02020603050405020304" pitchFamily="18" charset="0"/>
              </a:rPr>
              <a:t>: These algorithms use neural networks to learn patterns in the data. They have been used in various applications, including image and speech recognition, and have shown great promise for credit card fraud detection as well.</a:t>
            </a:r>
          </a:p>
          <a:p>
            <a:pPr algn="l"/>
            <a:r>
              <a:rPr lang="en-US" b="1" i="0" dirty="0">
                <a:effectLst/>
                <a:latin typeface="Times New Roman" panose="02020603050405020304" pitchFamily="18" charset="0"/>
                <a:cs typeface="Times New Roman" panose="02020603050405020304" pitchFamily="18" charset="0"/>
              </a:rPr>
              <a:t>In summary, machine learning provides a more flexible and effective approach to credit card fraud detection, allowing the algorithms to learn from the data and adapt to changes in the patterns and behaviors of fraud. This makes them well-suited to the complex and evolving problem of credit card fraud.</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92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7E12-F2C5-BB59-E585-33EDC49A144E}"/>
              </a:ext>
            </a:extLst>
          </p:cNvPr>
          <p:cNvSpPr>
            <a:spLocks noGrp="1"/>
          </p:cNvSpPr>
          <p:nvPr>
            <p:ph type="title"/>
          </p:nvPr>
        </p:nvSpPr>
        <p:spPr/>
        <p:txBody>
          <a:bodyPr/>
          <a:lstStyle/>
          <a:p>
            <a:r>
              <a:rPr lang="en-US" dirty="0">
                <a:solidFill>
                  <a:srgbClr val="FF0000"/>
                </a:solidFill>
                <a:latin typeface="Algerian" panose="04020705040A02060702" pitchFamily="82" charset="0"/>
              </a:rPr>
              <a:t>DATA</a:t>
            </a:r>
          </a:p>
        </p:txBody>
      </p:sp>
      <p:sp>
        <p:nvSpPr>
          <p:cNvPr id="3" name="Content Placeholder 2">
            <a:extLst>
              <a:ext uri="{FF2B5EF4-FFF2-40B4-BE49-F238E27FC236}">
                <a16:creationId xmlns:a16="http://schemas.microsoft.com/office/drawing/2014/main" id="{15C45212-6452-7CC6-0910-8A2E0ABA9FCA}"/>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Data used was collected from:</a:t>
            </a:r>
          </a:p>
          <a:p>
            <a:pPr marL="0" indent="0">
              <a:buNone/>
            </a:pPr>
            <a:r>
              <a:rPr lang="en-US" b="1" dirty="0">
                <a:latin typeface="Times New Roman" panose="02020603050405020304" pitchFamily="18" charset="0"/>
                <a:cs typeface="Times New Roman" panose="02020603050405020304" pitchFamily="18" charset="0"/>
                <a:hlinkClick r:id="rId2"/>
              </a:rPr>
              <a:t>https://www.kaggle.com/datasets/mlg-ulb/creditcardfraud</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Data contained 284807 rows and 31 columns.</a:t>
            </a:r>
          </a:p>
          <a:p>
            <a:pPr marL="0" indent="0">
              <a:buNone/>
            </a:pPr>
            <a:r>
              <a:rPr lang="en-US" b="1" dirty="0">
                <a:latin typeface="Times New Roman" panose="02020603050405020304" pitchFamily="18" charset="0"/>
                <a:cs typeface="Times New Roman" panose="02020603050405020304" pitchFamily="18" charset="0"/>
              </a:rPr>
              <a:t>Dataset had no missing values but was highly unbalanced between the fraudulent and non-fraudulent dataset.</a:t>
            </a:r>
          </a:p>
          <a:p>
            <a:pPr marL="0" indent="0">
              <a:buNone/>
            </a:pPr>
            <a:r>
              <a:rPr lang="en-US" b="1" dirty="0">
                <a:latin typeface="Times New Roman" panose="02020603050405020304" pitchFamily="18" charset="0"/>
                <a:cs typeface="Times New Roman" panose="02020603050405020304" pitchFamily="18" charset="0"/>
              </a:rPr>
              <a:t>I separated the fraudulent and non-fraudulent data then later sampled from the non-fraudulent dataset.</a:t>
            </a:r>
          </a:p>
          <a:p>
            <a:pPr marL="0" indent="0">
              <a:buNone/>
            </a:pPr>
            <a:r>
              <a:rPr lang="en-US" b="1" dirty="0">
                <a:latin typeface="Times New Roman" panose="02020603050405020304" pitchFamily="18" charset="0"/>
                <a:cs typeface="Times New Roman" panose="02020603050405020304" pitchFamily="18" charset="0"/>
              </a:rPr>
              <a:t>I split the data into features and targets then  later used 25% of the data as the test size.</a:t>
            </a:r>
          </a:p>
        </p:txBody>
      </p:sp>
    </p:spTree>
    <p:extLst>
      <p:ext uri="{BB962C8B-B14F-4D97-AF65-F5344CB8AC3E}">
        <p14:creationId xmlns:p14="http://schemas.microsoft.com/office/powerpoint/2010/main" val="102639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7944-4455-947B-BF0B-635CC8E33E6B}"/>
              </a:ext>
            </a:extLst>
          </p:cNvPr>
          <p:cNvSpPr>
            <a:spLocks noGrp="1"/>
          </p:cNvSpPr>
          <p:nvPr>
            <p:ph type="title"/>
          </p:nvPr>
        </p:nvSpPr>
        <p:spPr/>
        <p:txBody>
          <a:bodyPr/>
          <a:lstStyle/>
          <a:p>
            <a:r>
              <a:rPr lang="en-US" dirty="0">
                <a:solidFill>
                  <a:srgbClr val="FF0000"/>
                </a:solidFill>
                <a:latin typeface="Algerian" panose="04020705040A02060702" pitchFamily="82" charset="0"/>
              </a:rPr>
              <a:t>Modelling</a:t>
            </a:r>
          </a:p>
        </p:txBody>
      </p:sp>
      <p:sp>
        <p:nvSpPr>
          <p:cNvPr id="3" name="Content Placeholder 2">
            <a:extLst>
              <a:ext uri="{FF2B5EF4-FFF2-40B4-BE49-F238E27FC236}">
                <a16:creationId xmlns:a16="http://schemas.microsoft.com/office/drawing/2014/main" id="{933D6E37-D404-E498-6C95-5478975D53E6}"/>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Modelled using:</a:t>
            </a:r>
          </a:p>
          <a:p>
            <a:pPr marL="514350" indent="-514350">
              <a:buAutoNum type="arabicParenR"/>
            </a:pPr>
            <a:r>
              <a:rPr lang="en-US" b="1" dirty="0">
                <a:latin typeface="Times New Roman" panose="02020603050405020304" pitchFamily="18" charset="0"/>
                <a:cs typeface="Times New Roman" panose="02020603050405020304" pitchFamily="18" charset="0"/>
              </a:rPr>
              <a:t>Logistic Regression</a:t>
            </a:r>
          </a:p>
          <a:p>
            <a:pPr marL="514350" indent="-514350">
              <a:buAutoNum type="arabicParenR"/>
            </a:pPr>
            <a:r>
              <a:rPr lang="en-US" b="1" dirty="0">
                <a:latin typeface="Times New Roman" panose="02020603050405020304" pitchFamily="18" charset="0"/>
                <a:cs typeface="Times New Roman" panose="02020603050405020304" pitchFamily="18" charset="0"/>
              </a:rPr>
              <a:t>KNN Classifier</a:t>
            </a:r>
          </a:p>
          <a:p>
            <a:pPr marL="514350" indent="-514350">
              <a:buAutoNum type="arabicParenR"/>
            </a:pPr>
            <a:r>
              <a:rPr lang="en-US" b="1" dirty="0">
                <a:latin typeface="Times New Roman" panose="02020603050405020304" pitchFamily="18" charset="0"/>
                <a:cs typeface="Times New Roman" panose="02020603050405020304" pitchFamily="18" charset="0"/>
              </a:rPr>
              <a:t>Random Forest</a:t>
            </a:r>
          </a:p>
          <a:p>
            <a:pPr marL="514350" indent="-514350">
              <a:buAutoNum type="arabicParenR"/>
            </a:pPr>
            <a:r>
              <a:rPr lang="en-US" b="1" dirty="0">
                <a:latin typeface="Times New Roman" panose="02020603050405020304" pitchFamily="18" charset="0"/>
                <a:cs typeface="Times New Roman" panose="02020603050405020304" pitchFamily="18" charset="0"/>
              </a:rPr>
              <a:t>SVC Model</a:t>
            </a:r>
          </a:p>
          <a:p>
            <a:pPr marL="514350" indent="-514350">
              <a:buAutoNum type="arabicParenR"/>
            </a:pPr>
            <a:r>
              <a:rPr lang="en-US" b="1" dirty="0">
                <a:latin typeface="Times New Roman" panose="02020603050405020304" pitchFamily="18" charset="0"/>
                <a:cs typeface="Times New Roman" panose="02020603050405020304" pitchFamily="18" charset="0"/>
              </a:rPr>
              <a:t>Random Forest with tuned hyperparameters</a:t>
            </a:r>
          </a:p>
        </p:txBody>
      </p:sp>
    </p:spTree>
    <p:extLst>
      <p:ext uri="{BB962C8B-B14F-4D97-AF65-F5344CB8AC3E}">
        <p14:creationId xmlns:p14="http://schemas.microsoft.com/office/powerpoint/2010/main" val="411895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0F41-EFA7-6BA7-60DB-7354F9B1204B}"/>
              </a:ext>
            </a:extLst>
          </p:cNvPr>
          <p:cNvSpPr>
            <a:spLocks noGrp="1"/>
          </p:cNvSpPr>
          <p:nvPr>
            <p:ph type="title"/>
          </p:nvPr>
        </p:nvSpPr>
        <p:spPr/>
        <p:txBody>
          <a:bodyPr/>
          <a:lstStyle/>
          <a:p>
            <a:r>
              <a:rPr lang="en-US" dirty="0">
                <a:solidFill>
                  <a:srgbClr val="FF0000"/>
                </a:solidFill>
                <a:latin typeface="Algerian" panose="04020705040A02060702" pitchFamily="82" charset="0"/>
              </a:rPr>
              <a:t>Evaluation</a:t>
            </a:r>
          </a:p>
        </p:txBody>
      </p:sp>
      <p:sp>
        <p:nvSpPr>
          <p:cNvPr id="3" name="Content Placeholder 2">
            <a:extLst>
              <a:ext uri="{FF2B5EF4-FFF2-40B4-BE49-F238E27FC236}">
                <a16:creationId xmlns:a16="http://schemas.microsoft.com/office/drawing/2014/main" id="{C5BEFED3-7112-368C-7A36-CB1073DAD6E4}"/>
              </a:ext>
            </a:extLst>
          </p:cNvPr>
          <p:cNvSpPr>
            <a:spLocks noGrp="1"/>
          </p:cNvSpPr>
          <p:nvPr>
            <p:ph idx="1"/>
          </p:nvPr>
        </p:nvSpPr>
        <p:spPr/>
        <p:txBody>
          <a:bodyPr>
            <a:normAutofit/>
          </a:bodyPr>
          <a:lstStyle/>
          <a:p>
            <a:pPr marL="0" indent="0">
              <a:buNone/>
            </a:pPr>
            <a:r>
              <a:rPr lang="en-US" b="1" u="sng" dirty="0">
                <a:solidFill>
                  <a:srgbClr val="FF0000"/>
                </a:solidFill>
              </a:rPr>
              <a:t>1) Logistic Regression</a:t>
            </a:r>
          </a:p>
          <a:p>
            <a:pPr marL="0" indent="0">
              <a:buNone/>
            </a:pPr>
            <a:r>
              <a:rPr lang="en-US" b="1" dirty="0">
                <a:latin typeface="Times New Roman" panose="02020603050405020304" pitchFamily="18" charset="0"/>
                <a:cs typeface="Times New Roman" panose="02020603050405020304" pitchFamily="18" charset="0"/>
              </a:rPr>
              <a:t>The model had an accuracy of 93.77% on the training data and 93.50% on the test data.</a:t>
            </a:r>
          </a:p>
          <a:p>
            <a:pPr marL="0" indent="0">
              <a:buNone/>
            </a:pPr>
            <a:r>
              <a:rPr lang="en-US" b="1" dirty="0">
                <a:latin typeface="Times New Roman" panose="02020603050405020304" pitchFamily="18" charset="0"/>
                <a:cs typeface="Times New Roman" panose="02020603050405020304" pitchFamily="18" charset="0"/>
              </a:rPr>
              <a:t>Precision of 0.983. This indicates that the model is making fewer false positive predictions i.e. fewer cases of fraud are being classified as non-fraud.</a:t>
            </a:r>
          </a:p>
          <a:p>
            <a:pPr marL="0" indent="0">
              <a:buNone/>
            </a:pPr>
            <a:r>
              <a:rPr lang="en-US" b="1" dirty="0">
                <a:latin typeface="Times New Roman" panose="02020603050405020304" pitchFamily="18" charset="0"/>
                <a:cs typeface="Times New Roman" panose="02020603050405020304" pitchFamily="18" charset="0"/>
              </a:rPr>
              <a:t>Recall: 0.906. This indicates that the model identified most of the fraud cases.</a:t>
            </a:r>
          </a:p>
          <a:p>
            <a:pPr marL="0" indent="0">
              <a:buNone/>
            </a:pPr>
            <a:r>
              <a:rPr lang="en-US" b="1" dirty="0">
                <a:latin typeface="Times New Roman" panose="02020603050405020304" pitchFamily="18" charset="0"/>
                <a:cs typeface="Times New Roman" panose="02020603050405020304" pitchFamily="18" charset="0"/>
              </a:rPr>
              <a:t>F1 score.0.943. Indicates model has a good balance between precision and recall</a:t>
            </a:r>
          </a:p>
        </p:txBody>
      </p:sp>
    </p:spTree>
    <p:extLst>
      <p:ext uri="{BB962C8B-B14F-4D97-AF65-F5344CB8AC3E}">
        <p14:creationId xmlns:p14="http://schemas.microsoft.com/office/powerpoint/2010/main" val="89400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F35B-9237-D1BB-B469-CBA3B760F77D}"/>
              </a:ext>
            </a:extLst>
          </p:cNvPr>
          <p:cNvSpPr>
            <a:spLocks noGrp="1"/>
          </p:cNvSpPr>
          <p:nvPr>
            <p:ph type="title"/>
          </p:nvPr>
        </p:nvSpPr>
        <p:spPr>
          <a:xfrm>
            <a:off x="838200" y="365125"/>
            <a:ext cx="10515600" cy="869315"/>
          </a:xfrm>
        </p:spPr>
        <p:txBody>
          <a:bodyPr>
            <a:normAutofit/>
          </a:bodyPr>
          <a:lstStyle/>
          <a:p>
            <a:r>
              <a:rPr lang="en-US" sz="2800" b="1" u="sng" dirty="0">
                <a:solidFill>
                  <a:srgbClr val="FF0000"/>
                </a:solidFill>
              </a:rPr>
              <a:t>KNN Classifier</a:t>
            </a:r>
          </a:p>
        </p:txBody>
      </p:sp>
      <p:sp>
        <p:nvSpPr>
          <p:cNvPr id="3" name="Content Placeholder 2">
            <a:extLst>
              <a:ext uri="{FF2B5EF4-FFF2-40B4-BE49-F238E27FC236}">
                <a16:creationId xmlns:a16="http://schemas.microsoft.com/office/drawing/2014/main" id="{0A884792-275C-4B89-9EA1-631149EAB606}"/>
              </a:ext>
            </a:extLst>
          </p:cNvPr>
          <p:cNvSpPr>
            <a:spLocks noGrp="1"/>
          </p:cNvSpPr>
          <p:nvPr>
            <p:ph idx="1"/>
          </p:nvPr>
        </p:nvSpPr>
        <p:spPr>
          <a:xfrm>
            <a:off x="838200" y="1417320"/>
            <a:ext cx="10515600" cy="4759643"/>
          </a:xfrm>
        </p:spPr>
        <p:txBody>
          <a:bodyPr/>
          <a:lstStyle/>
          <a:p>
            <a:pPr marL="0" indent="0">
              <a:buNone/>
            </a:pPr>
            <a:r>
              <a:rPr lang="en-US" b="1" dirty="0">
                <a:latin typeface="Times New Roman" panose="02020603050405020304" pitchFamily="18" charset="0"/>
                <a:cs typeface="Times New Roman" panose="02020603050405020304" pitchFamily="18" charset="0"/>
              </a:rPr>
              <a:t>The model had an accuracy of 76.42% on the training data and 62.20% on the test data.</a:t>
            </a:r>
          </a:p>
          <a:p>
            <a:pPr marL="0" indent="0">
              <a:buNone/>
            </a:pPr>
            <a:r>
              <a:rPr lang="en-US" b="1" i="0" dirty="0">
                <a:effectLst/>
                <a:latin typeface="Times New Roman" panose="02020603050405020304" pitchFamily="18" charset="0"/>
                <a:cs typeface="Times New Roman" panose="02020603050405020304" pitchFamily="18" charset="0"/>
              </a:rPr>
              <a:t>Precision: 0.642 </a:t>
            </a:r>
          </a:p>
          <a:p>
            <a:pPr marL="0" indent="0">
              <a:buNone/>
            </a:pPr>
            <a:r>
              <a:rPr lang="en-US" b="1" dirty="0">
                <a:latin typeface="Times New Roman" panose="02020603050405020304" pitchFamily="18" charset="0"/>
                <a:cs typeface="Times New Roman" panose="02020603050405020304" pitchFamily="18" charset="0"/>
              </a:rPr>
              <a:t>Recall: 0.617</a:t>
            </a:r>
          </a:p>
          <a:p>
            <a:pPr marL="0" indent="0">
              <a:buNone/>
            </a:pPr>
            <a:r>
              <a:rPr lang="en-US" b="1" dirty="0">
                <a:latin typeface="Times New Roman" panose="02020603050405020304" pitchFamily="18" charset="0"/>
                <a:cs typeface="Times New Roman" panose="02020603050405020304" pitchFamily="18" charset="0"/>
              </a:rPr>
              <a:t>F1 score: 0.630</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13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CB59-49EF-DA25-9323-9AEA085BDE87}"/>
              </a:ext>
            </a:extLst>
          </p:cNvPr>
          <p:cNvSpPr>
            <a:spLocks noGrp="1"/>
          </p:cNvSpPr>
          <p:nvPr>
            <p:ph type="title"/>
          </p:nvPr>
        </p:nvSpPr>
        <p:spPr>
          <a:xfrm>
            <a:off x="838200" y="365125"/>
            <a:ext cx="10515600" cy="892175"/>
          </a:xfrm>
        </p:spPr>
        <p:txBody>
          <a:bodyPr>
            <a:normAutofit/>
          </a:bodyPr>
          <a:lstStyle/>
          <a:p>
            <a:r>
              <a:rPr lang="en-US" sz="2800" b="1" u="sng" dirty="0">
                <a:solidFill>
                  <a:srgbClr val="FF0000"/>
                </a:solidFill>
              </a:rPr>
              <a:t>Random Forest</a:t>
            </a:r>
          </a:p>
        </p:txBody>
      </p:sp>
      <p:sp>
        <p:nvSpPr>
          <p:cNvPr id="3" name="Content Placeholder 2">
            <a:extLst>
              <a:ext uri="{FF2B5EF4-FFF2-40B4-BE49-F238E27FC236}">
                <a16:creationId xmlns:a16="http://schemas.microsoft.com/office/drawing/2014/main" id="{1934A057-1AFD-45FB-723F-BEDC07EBE336}"/>
              </a:ext>
            </a:extLst>
          </p:cNvPr>
          <p:cNvSpPr>
            <a:spLocks noGrp="1"/>
          </p:cNvSpPr>
          <p:nvPr>
            <p:ph idx="1"/>
          </p:nvPr>
        </p:nvSpPr>
        <p:spPr>
          <a:xfrm>
            <a:off x="838200" y="1257300"/>
            <a:ext cx="10515600" cy="5235575"/>
          </a:xfrm>
        </p:spPr>
        <p:txBody>
          <a:bodyPr/>
          <a:lstStyle/>
          <a:p>
            <a:pPr marL="0" indent="0">
              <a:buNone/>
            </a:pPr>
            <a:r>
              <a:rPr lang="en-US" b="1" dirty="0">
                <a:latin typeface="Times New Roman" panose="02020603050405020304" pitchFamily="18" charset="0"/>
                <a:cs typeface="Times New Roman" panose="02020603050405020304" pitchFamily="18" charset="0"/>
              </a:rPr>
              <a:t>The model had an accuracy 94.71% on the test data.</a:t>
            </a:r>
          </a:p>
          <a:p>
            <a:r>
              <a:rPr lang="en-US" b="1" dirty="0">
                <a:latin typeface="Times New Roman" panose="02020603050405020304" pitchFamily="18" charset="0"/>
                <a:cs typeface="Times New Roman" panose="02020603050405020304" pitchFamily="18" charset="0"/>
              </a:rPr>
              <a:t>Precision: 0.975. Model is making fewer false positive predictions</a:t>
            </a:r>
          </a:p>
          <a:p>
            <a:r>
              <a:rPr lang="en-US" b="1" dirty="0">
                <a:latin typeface="Times New Roman" panose="02020603050405020304" pitchFamily="18" charset="0"/>
                <a:cs typeface="Times New Roman" panose="02020603050405020304" pitchFamily="18" charset="0"/>
              </a:rPr>
              <a:t>Recall: 0.922. The model is able to identify most of the fraud cases</a:t>
            </a:r>
          </a:p>
          <a:p>
            <a:r>
              <a:rPr lang="en-US" b="1" dirty="0">
                <a:latin typeface="Times New Roman" panose="02020603050405020304" pitchFamily="18" charset="0"/>
                <a:cs typeface="Times New Roman" panose="02020603050405020304" pitchFamily="18" charset="0"/>
              </a:rPr>
              <a:t>F1 score: 0.948. Model has a good balance between precision and recall</a:t>
            </a:r>
          </a:p>
        </p:txBody>
      </p:sp>
    </p:spTree>
    <p:extLst>
      <p:ext uri="{BB962C8B-B14F-4D97-AF65-F5344CB8AC3E}">
        <p14:creationId xmlns:p14="http://schemas.microsoft.com/office/powerpoint/2010/main" val="1520193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1083</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Times New Roman</vt:lpstr>
      <vt:lpstr>Trebuchet MS</vt:lpstr>
      <vt:lpstr>Wingdings 3</vt:lpstr>
      <vt:lpstr>Facet</vt:lpstr>
      <vt:lpstr>CREDIT CARD FRAUD DETECTION</vt:lpstr>
      <vt:lpstr>INTRODUCTION</vt:lpstr>
      <vt:lpstr>BACKGROUND</vt:lpstr>
      <vt:lpstr>PowerPoint Presentation</vt:lpstr>
      <vt:lpstr>DATA</vt:lpstr>
      <vt:lpstr>Modelling</vt:lpstr>
      <vt:lpstr>Evaluation</vt:lpstr>
      <vt:lpstr>KNN Classifier</vt:lpstr>
      <vt:lpstr>Random Forest</vt:lpstr>
      <vt:lpstr>SVC Model</vt:lpstr>
      <vt:lpstr>Random Forest with tuned Hyperparameters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Eugene Kuloba</dc:creator>
  <cp:lastModifiedBy>Eugene Kuloba</cp:lastModifiedBy>
  <cp:revision>1</cp:revision>
  <dcterms:created xsi:type="dcterms:W3CDTF">2023-02-10T19:06:56Z</dcterms:created>
  <dcterms:modified xsi:type="dcterms:W3CDTF">2023-02-10T20:43:34Z</dcterms:modified>
</cp:coreProperties>
</file>