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9144000" cy="5143500" type="screen16x9"/>
  <p:notesSz cx="6858000" cy="9144000"/>
  <p:embeddedFontLst>
    <p:embeddedFont>
      <p:font typeface="Hammersmith One" panose="02010703030501060504" pitchFamily="2" charset="77"/>
      <p:regular r:id="rId23"/>
    </p:embeddedFont>
    <p:embeddedFont>
      <p:font typeface="Hind Vadodara Light" panose="02000000000000000000" pitchFamily="2" charset="77"/>
      <p:regular r:id="rId23"/>
      <p:bold r:id="rId23"/>
    </p:embeddedFont>
    <p:embeddedFont>
      <p:font typeface="Teko Light" panose="02000000000000000000" pitchFamily="2" charset="77"/>
      <p:regular r:id="rId23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61"/>
  </p:normalViewPr>
  <p:slideViewPr>
    <p:cSldViewPr snapToGrid="0" snapToObjects="1">
      <p:cViewPr varScale="1">
        <p:scale>
          <a:sx n="184" d="100"/>
          <a:sy n="184" d="100"/>
        </p:scale>
        <p:origin x="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NUL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d865823d7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d865823d7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d865823d7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d865823d7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set size = 83 manually labelled tweets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 research on Reddit to create custom NER yielded 75% accuracy on initial tests &amp; 82% accuracy after tuning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d865823d7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d865823d7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700 different types of food in Food Keeper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38 true positives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d865823d7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d865823d7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d865823d73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d865823d73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700 different types of food in Food Keeper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total: 21 false negatives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d865823d73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d865823d73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d865823d7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d865823d73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d865823d73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d865823d73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c6fa47cb4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c6fa47cb4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c6a01074ef_0_20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c6a01074ef_0_20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c6fa47c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c6fa47c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700 different types of food in Food Keeper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had: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create a chatbot that tweets like a human?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identify food in tweets? Because the bot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How do we tell the difference between between a “cheesy movie” and “cheesy pizza”?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even are sustainability practices?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Keeper: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Shelf life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 tips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 methods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c6a01074ef_0_18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c6a01074ef_0_18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Well known open source NER models don’t recognize food entities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Specifically: Knowledge base, </a:t>
            </a:r>
            <a:r>
              <a:rPr lang="en" dirty="0" err="1"/>
              <a:t>nltk</a:t>
            </a:r>
            <a:r>
              <a:rPr lang="en" dirty="0"/>
              <a:t>, Stanford NER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c6a01074ef_0_20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c6a01074ef_0_20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spacy -&gt; open source NLP framework based on Transformer architecture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dirty="0"/>
              <a:t>Food keeper keywords: Buttermilk, cheese, cheddar, etc...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rId2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rId2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rot="10800000" flipH="1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hasCustomPrompt="1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3" hasCustomPrompt="1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5" hasCustomPrompt="1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3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2"/>
          <p:cNvSpPr/>
          <p:nvPr/>
        </p:nvSpPr>
        <p:spPr>
          <a:xfrm rot="-5400000" flipH="1">
            <a:off x="-700258" y="2716121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2"/>
          <p:cNvSpPr/>
          <p:nvPr/>
        </p:nvSpPr>
        <p:spPr>
          <a:xfrm rot="1891771" flipH="1">
            <a:off x="3633391" y="3134640"/>
            <a:ext cx="2182046" cy="372026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0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2936026" y="3869950"/>
            <a:ext cx="2430109" cy="233175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 rot="10800000" flipH="1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4"/>
          <p:cNvSpPr/>
          <p:nvPr/>
        </p:nvSpPr>
        <p:spPr>
          <a:xfrm rot="135969" flipH="1">
            <a:off x="-993079" y="-957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1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2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3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4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5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6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7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8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4"/>
          <p:cNvSpPr/>
          <p:nvPr/>
        </p:nvSpPr>
        <p:spPr>
          <a:xfrm rot="-5035048" flipH="1">
            <a:off x="5373790" y="594172"/>
            <a:ext cx="6829100" cy="420164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9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4487750" y="727477"/>
            <a:ext cx="6559985" cy="523628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2563625" y="11259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635395" y="-298381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1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subTitle" idx="2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3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4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5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6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subTitle" idx="7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5"/>
          <p:cNvSpPr txBox="1">
            <a:spLocks noGrp="1"/>
          </p:cNvSpPr>
          <p:nvPr>
            <p:ph type="subTitle" idx="8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9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13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14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15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2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4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5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6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4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9" name="Google Shape;1099;p4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7_1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5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4" name="Google Shape;1104;p45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7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rot="-5400000" flipH="1">
            <a:off x="6051628" y="169178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46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4" name="Google Shape;1144;p46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edingamerica.org/our-work/our-approach/reduce-food-was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Relationship Id="rId5" Type="http://schemas.openxmlformats.org/officeDocument/2006/relationships/hyperlink" Target="https://doi.org/10.1145/1122445.1122456" TargetMode="External"/><Relationship Id="rId4" Type="http://schemas.openxmlformats.org/officeDocument/2006/relationships/hyperlink" Target="https://www.forbes.com/sites/gilpress/2019/10/02/ai-stats-news-86-of-consumers-prefer-to-interact-with-a-human-agent-rather-than-a-chatbot/?sh=294c396e2d3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383536"/>
                </a:solidFill>
                <a:latin typeface="Teko Light"/>
                <a:ea typeface="Teko Light"/>
                <a:cs typeface="Teko Light"/>
                <a:sym typeface="Teko Light"/>
              </a:rPr>
              <a:t>Encouraging Food Sustainability with Natural Language Processing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17" name="Google Shape;1317;p5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Eugene Lee and Brandon Chenze</a:t>
            </a:r>
            <a:endParaRPr sz="1400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Dr. Panangadan </a:t>
            </a:r>
            <a:endParaRPr sz="1400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61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51" name="Google Shape;1451;p61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52" name="Google Shape;1452;p61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458" name="Google Shape;1458;p62"/>
          <p:cNvSpPr/>
          <p:nvPr/>
        </p:nvSpPr>
        <p:spPr>
          <a:xfrm>
            <a:off x="713225" y="1126925"/>
            <a:ext cx="7717500" cy="347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62"/>
          <p:cNvSpPr txBox="1"/>
          <p:nvPr/>
        </p:nvSpPr>
        <p:spPr>
          <a:xfrm>
            <a:off x="1151300" y="1630325"/>
            <a:ext cx="50790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Food NER achieved 73% accuracy on test set.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460" name="Google Shape;14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25" y="2162175"/>
            <a:ext cx="15240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913" y="3214425"/>
            <a:ext cx="4267025" cy="13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6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Positives</a:t>
            </a:r>
            <a:endParaRPr/>
          </a:p>
        </p:txBody>
      </p:sp>
      <p:sp>
        <p:nvSpPr>
          <p:cNvPr id="1467" name="Google Shape;1467;p63"/>
          <p:cNvSpPr/>
          <p:nvPr/>
        </p:nvSpPr>
        <p:spPr>
          <a:xfrm>
            <a:off x="666550" y="1064525"/>
            <a:ext cx="7717500" cy="347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63"/>
          <p:cNvSpPr txBox="1"/>
          <p:nvPr/>
        </p:nvSpPr>
        <p:spPr>
          <a:xfrm>
            <a:off x="1151300" y="1630325"/>
            <a:ext cx="50790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469" name="Google Shape;146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75" y="1172489"/>
            <a:ext cx="5684449" cy="325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Positives</a:t>
            </a:r>
            <a:endParaRPr/>
          </a:p>
        </p:txBody>
      </p:sp>
      <p:sp>
        <p:nvSpPr>
          <p:cNvPr id="1475" name="Google Shape;1475;p64"/>
          <p:cNvSpPr/>
          <p:nvPr/>
        </p:nvSpPr>
        <p:spPr>
          <a:xfrm>
            <a:off x="713225" y="1126925"/>
            <a:ext cx="7717500" cy="347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64"/>
          <p:cNvSpPr txBox="1"/>
          <p:nvPr/>
        </p:nvSpPr>
        <p:spPr>
          <a:xfrm>
            <a:off x="1151300" y="1630325"/>
            <a:ext cx="50790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Only 1.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Maybe surprising given how we collected training data.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477" name="Google Shape;14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138" y="1258600"/>
            <a:ext cx="5567731" cy="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6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Negatives</a:t>
            </a:r>
            <a:endParaRPr/>
          </a:p>
        </p:txBody>
      </p:sp>
      <p:sp>
        <p:nvSpPr>
          <p:cNvPr id="1483" name="Google Shape;1483;p65"/>
          <p:cNvSpPr/>
          <p:nvPr/>
        </p:nvSpPr>
        <p:spPr>
          <a:xfrm>
            <a:off x="713225" y="1126925"/>
            <a:ext cx="7717500" cy="347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65"/>
          <p:cNvSpPr txBox="1"/>
          <p:nvPr/>
        </p:nvSpPr>
        <p:spPr>
          <a:xfrm>
            <a:off x="1151300" y="1630325"/>
            <a:ext cx="50790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485" name="Google Shape;14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38" y="1347075"/>
            <a:ext cx="7293123" cy="2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66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Conclusions &amp; Future Work</a:t>
            </a:r>
            <a:endParaRPr sz="3500"/>
          </a:p>
        </p:txBody>
      </p:sp>
      <p:sp>
        <p:nvSpPr>
          <p:cNvPr id="1491" name="Google Shape;1491;p66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92" name="Google Shape;1492;p66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7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98" name="Google Shape;1498;p67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Results are comparable to first iteration of similar work.</a:t>
            </a:r>
            <a:endParaRPr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Model suffered from a large number of false negatives.</a:t>
            </a:r>
            <a:endParaRPr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False positives were surprisingly not a significant issue.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8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04" name="Google Shape;1504;p68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Upload curated dataset to open source repositories.	</a:t>
            </a:r>
            <a:endParaRPr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Retrain model to factor in punctuation &amp; capitalization.</a:t>
            </a:r>
            <a:endParaRPr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Have multiple researchers hand label test data to ensure consensus.</a:t>
            </a:r>
            <a:endParaRPr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Build out the rest of the pipeline, specifically the chat bot.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18" name="Google Shape;1518;p70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https://www.feedingamerica.org/our-work/our-approach/reduce-food-waste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https://www.forbes.com/sites/gilpress/2019/10/02/ai-stats-news-86-of-consumers-prefer-to-interact-with-a-human-agent-rather-than-a-chatbot/?sh=294c396e2d3b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Ritter, Alan, Sam Clark, and Oren Etzioni. "Named entity recognition in tweets: an experimental study." </a:t>
            </a:r>
            <a:r>
              <a:rPr lang="en" sz="1000" i="1">
                <a:solidFill>
                  <a:srgbClr val="000000"/>
                </a:solidFill>
              </a:rPr>
              <a:t>Proceedings of the 2011 conference on empirical methods in natural language processing</a:t>
            </a:r>
            <a:r>
              <a:rPr lang="en" sz="1000">
                <a:solidFill>
                  <a:srgbClr val="000000"/>
                </a:solidFill>
              </a:rPr>
              <a:t>. 2011.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John Lu, Sumati Sridhar, and Ritika Pandey, Mohammad Al Hasan, George Mohler. 2019. Investigate Transitions into Drug Addiction through Text Mining of Reddit Data. In KDD ’18: ACM SIGKDD Conference on Knowledge Discovery and Data Mining, August 04–08, 2019, Anchorage, AK. ACM, New York, NY, USA, 9 pages. </a:t>
            </a:r>
            <a:r>
              <a:rPr lang="en" sz="1000" u="sng">
                <a:solidFill>
                  <a:srgbClr val="38353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https://doi.org/10.1145/1122445.1122456</a:t>
            </a:r>
            <a:endParaRPr sz="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9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sp>
        <p:nvSpPr>
          <p:cNvPr id="1510" name="Google Shape;1510;p69"/>
          <p:cNvSpPr txBox="1">
            <a:spLocks noGrp="1"/>
          </p:cNvSpPr>
          <p:nvPr>
            <p:ph type="title" idx="2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69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69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FBB8D-C8CA-1640-A9DC-437E8728A4E9}"/>
              </a:ext>
            </a:extLst>
          </p:cNvPr>
          <p:cNvSpPr txBox="1"/>
          <p:nvPr/>
        </p:nvSpPr>
        <p:spPr>
          <a:xfrm>
            <a:off x="2520794" y="3755875"/>
            <a:ext cx="4102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/eugenelee123/</a:t>
            </a:r>
            <a:r>
              <a:rPr lang="en-US" dirty="0" err="1"/>
              <a:t>twitter_food_bot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5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25" name="Google Shape;1325;p5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326" name="Google Shape;1326;p5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27" name="Google Shape;1327;p5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28" name="Google Shape;1328;p53">
            <a:hlinkClick r:id="rId3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29" name="Google Shape;1329;p5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5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53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32" name="Google Shape;1332;p5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33" name="Google Shape;1333;p5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34" name="Google Shape;1334;p53">
            <a:hlinkClick r:id="rId3" action="ppaction://hlinksldjump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35" name="Google Shape;1335;p5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37" name="Google Shape;1337;p5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338" name="Google Shape;1338;p5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53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6606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40" name="Google Shape;1340;p53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5"/>
            <a:ext cx="6606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1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24" name="Google Shape;1524;p71"/>
          <p:cNvSpPr txBox="1">
            <a:spLocks noGrp="1"/>
          </p:cNvSpPr>
          <p:nvPr>
            <p:ph type="subTitle" idx="1"/>
          </p:nvPr>
        </p:nvSpPr>
        <p:spPr>
          <a:xfrm>
            <a:off x="2572050" y="2152338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5" name="Google Shape;1525;p71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526" name="Google Shape;1526;p71"/>
          <p:cNvSpPr txBox="1"/>
          <p:nvPr/>
        </p:nvSpPr>
        <p:spPr>
          <a:xfrm>
            <a:off x="2720549" y="4311413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Please, keep this slide for the attribution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4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346" name="Google Shape;1346;p54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United States, 108 billion pounds of food is wasted every year. </a:t>
            </a:r>
            <a:endParaRPr/>
          </a:p>
        </p:txBody>
      </p:sp>
      <p:sp>
        <p:nvSpPr>
          <p:cNvPr id="1347" name="Google Shape;1347;p54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5"/>
          <p:cNvSpPr txBox="1">
            <a:spLocks noGrp="1"/>
          </p:cNvSpPr>
          <p:nvPr>
            <p:ph type="subTitle" idx="3"/>
          </p:nvPr>
        </p:nvSpPr>
        <p:spPr>
          <a:xfrm>
            <a:off x="628700" y="33176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all food in America is wasted. </a:t>
            </a:r>
            <a:endParaRPr/>
          </a:p>
        </p:txBody>
      </p:sp>
      <p:sp>
        <p:nvSpPr>
          <p:cNvPr id="1353" name="Google Shape;1353;p55"/>
          <p:cNvSpPr txBox="1">
            <a:spLocks noGrp="1"/>
          </p:cNvSpPr>
          <p:nvPr>
            <p:ph type="subTitle" idx="4"/>
          </p:nvPr>
        </p:nvSpPr>
        <p:spPr>
          <a:xfrm>
            <a:off x="3488100" y="33176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 that food comes from homes.</a:t>
            </a:r>
            <a:endParaRPr/>
          </a:p>
        </p:txBody>
      </p:sp>
      <p:sp>
        <p:nvSpPr>
          <p:cNvPr id="1354" name="Google Shape;1354;p55"/>
          <p:cNvSpPr txBox="1">
            <a:spLocks noGrp="1"/>
          </p:cNvSpPr>
          <p:nvPr>
            <p:ph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1355" name="Google Shape;1355;p55"/>
          <p:cNvSpPr txBox="1">
            <a:spLocks noGrp="1"/>
          </p:cNvSpPr>
          <p:nvPr>
            <p:ph type="title" idx="5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43%</a:t>
            </a:r>
            <a:endParaRPr/>
          </a:p>
        </p:txBody>
      </p:sp>
      <p:sp>
        <p:nvSpPr>
          <p:cNvPr id="1356" name="Google Shape;1356;p55"/>
          <p:cNvSpPr txBox="1">
            <a:spLocks noGrp="1"/>
          </p:cNvSpPr>
          <p:nvPr>
            <p:ph type="subTitle" idx="7"/>
          </p:nvPr>
        </p:nvSpPr>
        <p:spPr>
          <a:xfrm>
            <a:off x="6347500" y="3369537"/>
            <a:ext cx="2167800" cy="11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Of Americans, 42 million people, may experience food insecurity in 2021.</a:t>
            </a:r>
            <a:endParaRPr/>
          </a:p>
        </p:txBody>
      </p:sp>
      <p:sp>
        <p:nvSpPr>
          <p:cNvPr id="1357" name="Google Shape;1357;p55"/>
          <p:cNvSpPr txBox="1">
            <a:spLocks noGrp="1"/>
          </p:cNvSpPr>
          <p:nvPr>
            <p:ph type="title" idx="8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12.5%</a:t>
            </a:r>
            <a:endParaRPr/>
          </a:p>
        </p:txBody>
      </p:sp>
      <p:sp>
        <p:nvSpPr>
          <p:cNvPr id="1358" name="Google Shape;1358;p55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359" name="Google Shape;1359;p55"/>
          <p:cNvSpPr/>
          <p:nvPr/>
        </p:nvSpPr>
        <p:spPr>
          <a:xfrm>
            <a:off x="1227299" y="2283588"/>
            <a:ext cx="855211" cy="754366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5"/>
          <p:cNvSpPr/>
          <p:nvPr/>
        </p:nvSpPr>
        <p:spPr>
          <a:xfrm>
            <a:off x="1137400" y="2079225"/>
            <a:ext cx="1035000" cy="1035000"/>
          </a:xfrm>
          <a:prstGeom prst="pie">
            <a:avLst>
              <a:gd name="adj1" fmla="val 21026892"/>
              <a:gd name="adj2" fmla="val 748333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5"/>
          <p:cNvSpPr/>
          <p:nvPr/>
        </p:nvSpPr>
        <p:spPr>
          <a:xfrm>
            <a:off x="4112524" y="2283588"/>
            <a:ext cx="855211" cy="754366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5"/>
          <p:cNvSpPr/>
          <p:nvPr/>
        </p:nvSpPr>
        <p:spPr>
          <a:xfrm>
            <a:off x="4022625" y="2079225"/>
            <a:ext cx="1035000" cy="1035000"/>
          </a:xfrm>
          <a:prstGeom prst="pie">
            <a:avLst>
              <a:gd name="adj1" fmla="val 3285914"/>
              <a:gd name="adj2" fmla="val 1268907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5"/>
          <p:cNvSpPr/>
          <p:nvPr/>
        </p:nvSpPr>
        <p:spPr>
          <a:xfrm>
            <a:off x="6997749" y="2283588"/>
            <a:ext cx="855211" cy="754366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5"/>
          <p:cNvSpPr/>
          <p:nvPr/>
        </p:nvSpPr>
        <p:spPr>
          <a:xfrm>
            <a:off x="6907850" y="2079225"/>
            <a:ext cx="1035000" cy="1035000"/>
          </a:xfrm>
          <a:prstGeom prst="pie">
            <a:avLst>
              <a:gd name="adj1" fmla="val 14129357"/>
              <a:gd name="adj2" fmla="val 1768714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6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Inspiration!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0">
                <a:latin typeface="Manjari"/>
                <a:ea typeface="Manjari"/>
                <a:cs typeface="Manjari"/>
                <a:sym typeface="Manjari"/>
              </a:rPr>
              <a:t>If we get people to think about food waste, is that enough to help combat it?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1375" name="Google Shape;1375;p57"/>
          <p:cNvSpPr/>
          <p:nvPr/>
        </p:nvSpPr>
        <p:spPr>
          <a:xfrm>
            <a:off x="713225" y="1126925"/>
            <a:ext cx="7717500" cy="347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57"/>
          <p:cNvSpPr txBox="1"/>
          <p:nvPr/>
        </p:nvSpPr>
        <p:spPr>
          <a:xfrm>
            <a:off x="1151300" y="1630325"/>
            <a:ext cx="50790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Create a chatbot that encourages food sustainability practices on Twitter.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Use FoodKeeper dataset to tell users about food shelf life or give cooking tips.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1382" name="Google Shape;1382;p58"/>
          <p:cNvCxnSpPr/>
          <p:nvPr/>
        </p:nvCxnSpPr>
        <p:spPr>
          <a:xfrm>
            <a:off x="1654650" y="3165400"/>
            <a:ext cx="584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58"/>
          <p:cNvCxnSpPr>
            <a:stCxn id="1384" idx="4"/>
            <a:endCxn id="1385" idx="0"/>
          </p:cNvCxnSpPr>
          <p:nvPr/>
        </p:nvCxnSpPr>
        <p:spPr>
          <a:xfrm>
            <a:off x="16525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6" name="Google Shape;1386;p58"/>
          <p:cNvSpPr/>
          <p:nvPr/>
        </p:nvSpPr>
        <p:spPr>
          <a:xfrm>
            <a:off x="7698470" y="1489138"/>
            <a:ext cx="39733" cy="41601"/>
          </a:xfrm>
          <a:custGeom>
            <a:avLst/>
            <a:gdLst/>
            <a:ahLst/>
            <a:cxnLst/>
            <a:rect l="l" t="t" r="r" b="b"/>
            <a:pathLst>
              <a:path w="2808" h="2940" extrusionOk="0">
                <a:moveTo>
                  <a:pt x="1" y="1"/>
                </a:moveTo>
                <a:lnTo>
                  <a:pt x="1" y="2127"/>
                </a:lnTo>
                <a:cubicBezTo>
                  <a:pt x="1" y="2575"/>
                  <a:pt x="365" y="2940"/>
                  <a:pt x="817" y="2940"/>
                </a:cubicBezTo>
                <a:lnTo>
                  <a:pt x="2807" y="2940"/>
                </a:lnTo>
                <a:lnTo>
                  <a:pt x="2807" y="1130"/>
                </a:lnTo>
                <a:cubicBezTo>
                  <a:pt x="2807" y="507"/>
                  <a:pt x="2301" y="1"/>
                  <a:pt x="16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387" name="Google Shape;1387;p58"/>
          <p:cNvSpPr/>
          <p:nvPr/>
        </p:nvSpPr>
        <p:spPr>
          <a:xfrm>
            <a:off x="7551041" y="1442570"/>
            <a:ext cx="106153" cy="30606"/>
          </a:xfrm>
          <a:custGeom>
            <a:avLst/>
            <a:gdLst/>
            <a:ahLst/>
            <a:cxnLst/>
            <a:rect l="l" t="t" r="r" b="b"/>
            <a:pathLst>
              <a:path w="7502" h="2163" extrusionOk="0">
                <a:moveTo>
                  <a:pt x="1862" y="1"/>
                </a:moveTo>
                <a:cubicBezTo>
                  <a:pt x="835" y="4"/>
                  <a:pt x="1" y="835"/>
                  <a:pt x="1" y="1861"/>
                </a:cubicBezTo>
                <a:lnTo>
                  <a:pt x="1" y="2163"/>
                </a:lnTo>
                <a:lnTo>
                  <a:pt x="1130" y="2163"/>
                </a:lnTo>
                <a:lnTo>
                  <a:pt x="1130" y="1861"/>
                </a:lnTo>
                <a:cubicBezTo>
                  <a:pt x="1130" y="1458"/>
                  <a:pt x="1458" y="1133"/>
                  <a:pt x="1862" y="1130"/>
                </a:cubicBezTo>
                <a:lnTo>
                  <a:pt x="5641" y="1130"/>
                </a:lnTo>
                <a:cubicBezTo>
                  <a:pt x="6044" y="1133"/>
                  <a:pt x="6373" y="1458"/>
                  <a:pt x="6373" y="1861"/>
                </a:cubicBezTo>
                <a:lnTo>
                  <a:pt x="6373" y="2163"/>
                </a:lnTo>
                <a:lnTo>
                  <a:pt x="7502" y="2163"/>
                </a:lnTo>
                <a:lnTo>
                  <a:pt x="7502" y="1861"/>
                </a:lnTo>
                <a:cubicBezTo>
                  <a:pt x="7502" y="835"/>
                  <a:pt x="6668" y="4"/>
                  <a:pt x="56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388" name="Google Shape;1388;p58"/>
          <p:cNvSpPr/>
          <p:nvPr/>
        </p:nvSpPr>
        <p:spPr>
          <a:xfrm>
            <a:off x="68995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8"/>
          <p:cNvSpPr/>
          <p:nvPr/>
        </p:nvSpPr>
        <p:spPr>
          <a:xfrm>
            <a:off x="6982075" y="1492588"/>
            <a:ext cx="1018800" cy="10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58"/>
          <p:cNvSpPr/>
          <p:nvPr/>
        </p:nvSpPr>
        <p:spPr>
          <a:xfrm>
            <a:off x="73824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58"/>
          <p:cNvSpPr txBox="1"/>
          <p:nvPr/>
        </p:nvSpPr>
        <p:spPr>
          <a:xfrm>
            <a:off x="6549175" y="3350400"/>
            <a:ext cx="18846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Tweet back message with food tips</a:t>
            </a:r>
            <a:endParaRPr sz="2200"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58"/>
          <p:cNvSpPr/>
          <p:nvPr/>
        </p:nvSpPr>
        <p:spPr>
          <a:xfrm>
            <a:off x="49532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58"/>
          <p:cNvSpPr/>
          <p:nvPr/>
        </p:nvSpPr>
        <p:spPr>
          <a:xfrm>
            <a:off x="5035775" y="1492588"/>
            <a:ext cx="1018800" cy="10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58"/>
          <p:cNvSpPr/>
          <p:nvPr/>
        </p:nvSpPr>
        <p:spPr>
          <a:xfrm>
            <a:off x="54361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58"/>
          <p:cNvSpPr txBox="1"/>
          <p:nvPr/>
        </p:nvSpPr>
        <p:spPr>
          <a:xfrm>
            <a:off x="4602875" y="3052738"/>
            <a:ext cx="1884600" cy="20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Match Tweet to database with food tips</a:t>
            </a:r>
            <a:endParaRPr sz="2200" b="1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396" name="Google Shape;1396;p58"/>
          <p:cNvCxnSpPr>
            <a:stCxn id="1392" idx="4"/>
            <a:endCxn id="1394" idx="0"/>
          </p:cNvCxnSpPr>
          <p:nvPr/>
        </p:nvCxnSpPr>
        <p:spPr>
          <a:xfrm>
            <a:off x="55451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7" name="Google Shape;1397;p58"/>
          <p:cNvSpPr/>
          <p:nvPr/>
        </p:nvSpPr>
        <p:spPr>
          <a:xfrm>
            <a:off x="1411578" y="1494147"/>
            <a:ext cx="40497" cy="59911"/>
          </a:xfrm>
          <a:custGeom>
            <a:avLst/>
            <a:gdLst/>
            <a:ahLst/>
            <a:cxnLst/>
            <a:rect l="l" t="t" r="r" b="b"/>
            <a:pathLst>
              <a:path w="2862" h="4234" extrusionOk="0">
                <a:moveTo>
                  <a:pt x="2861" y="0"/>
                </a:moveTo>
                <a:lnTo>
                  <a:pt x="0" y="2117"/>
                </a:lnTo>
                <a:lnTo>
                  <a:pt x="2861" y="4234"/>
                </a:lnTo>
                <a:lnTo>
                  <a:pt x="28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384" name="Google Shape;1384;p58"/>
          <p:cNvSpPr/>
          <p:nvPr/>
        </p:nvSpPr>
        <p:spPr>
          <a:xfrm>
            <a:off x="10606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58"/>
          <p:cNvSpPr/>
          <p:nvPr/>
        </p:nvSpPr>
        <p:spPr>
          <a:xfrm>
            <a:off x="1143175" y="1492588"/>
            <a:ext cx="1018800" cy="10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58"/>
          <p:cNvSpPr/>
          <p:nvPr/>
        </p:nvSpPr>
        <p:spPr>
          <a:xfrm>
            <a:off x="15435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58"/>
          <p:cNvSpPr txBox="1"/>
          <p:nvPr/>
        </p:nvSpPr>
        <p:spPr>
          <a:xfrm>
            <a:off x="710275" y="3350375"/>
            <a:ext cx="18846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Stream live Tweets</a:t>
            </a:r>
            <a:endParaRPr sz="2200" b="1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00" name="Google Shape;1400;p58"/>
          <p:cNvSpPr/>
          <p:nvPr/>
        </p:nvSpPr>
        <p:spPr>
          <a:xfrm>
            <a:off x="3143845" y="1499383"/>
            <a:ext cx="23998" cy="47954"/>
          </a:xfrm>
          <a:custGeom>
            <a:avLst/>
            <a:gdLst/>
            <a:ahLst/>
            <a:cxnLst/>
            <a:rect l="l" t="t" r="r" b="b"/>
            <a:pathLst>
              <a:path w="1696" h="3389" extrusionOk="0">
                <a:moveTo>
                  <a:pt x="1" y="1"/>
                </a:moveTo>
                <a:lnTo>
                  <a:pt x="1" y="3388"/>
                </a:lnTo>
                <a:lnTo>
                  <a:pt x="1696" y="1693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401" name="Google Shape;1401;p58"/>
          <p:cNvSpPr/>
          <p:nvPr/>
        </p:nvSpPr>
        <p:spPr>
          <a:xfrm>
            <a:off x="30069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58"/>
          <p:cNvSpPr/>
          <p:nvPr/>
        </p:nvSpPr>
        <p:spPr>
          <a:xfrm>
            <a:off x="3089475" y="1492588"/>
            <a:ext cx="1018800" cy="10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8"/>
          <p:cNvSpPr/>
          <p:nvPr/>
        </p:nvSpPr>
        <p:spPr>
          <a:xfrm>
            <a:off x="34898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58"/>
          <p:cNvSpPr txBox="1"/>
          <p:nvPr/>
        </p:nvSpPr>
        <p:spPr>
          <a:xfrm>
            <a:off x="2656575" y="3350384"/>
            <a:ext cx="18846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Determine relevance</a:t>
            </a:r>
            <a:endParaRPr sz="2200" b="1">
              <a:solidFill>
                <a:srgbClr val="80686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405" name="Google Shape;1405;p58"/>
          <p:cNvCxnSpPr>
            <a:stCxn id="1401" idx="4"/>
            <a:endCxn id="1403" idx="0"/>
          </p:cNvCxnSpPr>
          <p:nvPr/>
        </p:nvCxnSpPr>
        <p:spPr>
          <a:xfrm>
            <a:off x="35988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58"/>
          <p:cNvCxnSpPr/>
          <p:nvPr/>
        </p:nvCxnSpPr>
        <p:spPr>
          <a:xfrm>
            <a:off x="74914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7" name="Google Shape;1407;p58"/>
          <p:cNvSpPr/>
          <p:nvPr/>
        </p:nvSpPr>
        <p:spPr>
          <a:xfrm>
            <a:off x="3408748" y="1842955"/>
            <a:ext cx="380241" cy="318104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58"/>
          <p:cNvSpPr/>
          <p:nvPr/>
        </p:nvSpPr>
        <p:spPr>
          <a:xfrm>
            <a:off x="1467546" y="1815672"/>
            <a:ext cx="370057" cy="372647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58"/>
          <p:cNvSpPr/>
          <p:nvPr/>
        </p:nvSpPr>
        <p:spPr>
          <a:xfrm>
            <a:off x="7304596" y="1831826"/>
            <a:ext cx="373766" cy="340357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58"/>
          <p:cNvGrpSpPr/>
          <p:nvPr/>
        </p:nvGrpSpPr>
        <p:grpSpPr>
          <a:xfrm>
            <a:off x="5408832" y="1815122"/>
            <a:ext cx="272686" cy="373766"/>
            <a:chOff x="-38275925" y="1946600"/>
            <a:chExt cx="231600" cy="317450"/>
          </a:xfrm>
        </p:grpSpPr>
        <p:sp>
          <p:nvSpPr>
            <p:cNvPr id="1411" name="Google Shape;1411;p58"/>
            <p:cNvSpPr/>
            <p:nvPr/>
          </p:nvSpPr>
          <p:spPr>
            <a:xfrm>
              <a:off x="-38275925" y="1946600"/>
              <a:ext cx="231600" cy="317450"/>
            </a:xfrm>
            <a:custGeom>
              <a:avLst/>
              <a:gdLst/>
              <a:ahLst/>
              <a:cxnLst/>
              <a:rect l="l" t="t" r="r" b="b"/>
              <a:pathLst>
                <a:path w="9264" h="12698" extrusionOk="0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>
              <a:off x="-38235750" y="1989125"/>
              <a:ext cx="84300" cy="83525"/>
            </a:xfrm>
            <a:custGeom>
              <a:avLst/>
              <a:gdLst/>
              <a:ahLst/>
              <a:cxnLst/>
              <a:rect l="l" t="t" r="r" b="b"/>
              <a:pathLst>
                <a:path w="3372" h="3341" extrusionOk="0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9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18" name="Google Shape;1418;p59"/>
          <p:cNvSpPr/>
          <p:nvPr/>
        </p:nvSpPr>
        <p:spPr>
          <a:xfrm rot="10800000">
            <a:off x="-1183925" y="-623592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59"/>
          <p:cNvSpPr/>
          <p:nvPr/>
        </p:nvSpPr>
        <p:spPr>
          <a:xfrm>
            <a:off x="1860975" y="1631350"/>
            <a:ext cx="1758151" cy="229622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59"/>
          <p:cNvSpPr/>
          <p:nvPr/>
        </p:nvSpPr>
        <p:spPr>
          <a:xfrm rot="-1848056" flipH="1">
            <a:off x="3421950" y="23837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59"/>
          <p:cNvSpPr/>
          <p:nvPr/>
        </p:nvSpPr>
        <p:spPr>
          <a:xfrm rot="10800000">
            <a:off x="-892221" y="2755207"/>
            <a:ext cx="3210883" cy="319757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59"/>
          <p:cNvSpPr txBox="1"/>
          <p:nvPr/>
        </p:nvSpPr>
        <p:spPr>
          <a:xfrm>
            <a:off x="4743450" y="1000575"/>
            <a:ext cx="330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Challenges</a:t>
            </a:r>
            <a:endParaRPr sz="2200" b="1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23" name="Google Shape;1423;p59"/>
          <p:cNvSpPr txBox="1"/>
          <p:nvPr/>
        </p:nvSpPr>
        <p:spPr>
          <a:xfrm>
            <a:off x="4748575" y="1703088"/>
            <a:ext cx="3309000" cy="22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Popular NER models not trained to look for food entities.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Food social media datasets don’t exist.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People don’t like talking to bots.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6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addressed challenges</a:t>
            </a:r>
            <a:endParaRPr/>
          </a:p>
        </p:txBody>
      </p:sp>
      <p:sp>
        <p:nvSpPr>
          <p:cNvPr id="1429" name="Google Shape;1429;p60"/>
          <p:cNvSpPr/>
          <p:nvPr/>
        </p:nvSpPr>
        <p:spPr>
          <a:xfrm>
            <a:off x="1532250" y="1658575"/>
            <a:ext cx="1884600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30" name="Google Shape;1430;p60"/>
          <p:cNvSpPr/>
          <p:nvPr/>
        </p:nvSpPr>
        <p:spPr>
          <a:xfrm>
            <a:off x="3658200" y="1658575"/>
            <a:ext cx="1884600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31" name="Google Shape;1431;p60"/>
          <p:cNvSpPr/>
          <p:nvPr/>
        </p:nvSpPr>
        <p:spPr>
          <a:xfrm>
            <a:off x="5784150" y="1658575"/>
            <a:ext cx="1884600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32" name="Google Shape;1432;p60"/>
          <p:cNvSpPr txBox="1"/>
          <p:nvPr/>
        </p:nvSpPr>
        <p:spPr>
          <a:xfrm>
            <a:off x="1532250" y="2548275"/>
            <a:ext cx="18846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Trained Custom NER</a:t>
            </a:r>
            <a:endParaRPr sz="2200"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33" name="Google Shape;1433;p60"/>
          <p:cNvSpPr txBox="1"/>
          <p:nvPr/>
        </p:nvSpPr>
        <p:spPr>
          <a:xfrm>
            <a:off x="3658200" y="2546850"/>
            <a:ext cx="1884600" cy="1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Scraped Twitter for 38,000 tweets </a:t>
            </a:r>
            <a:endParaRPr sz="2200"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34" name="Google Shape;1434;p60"/>
          <p:cNvSpPr txBox="1"/>
          <p:nvPr/>
        </p:nvSpPr>
        <p:spPr>
          <a:xfrm>
            <a:off x="5784150" y="2548500"/>
            <a:ext cx="18846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Leverage expectations</a:t>
            </a:r>
            <a:endParaRPr sz="2100"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35" name="Google Shape;1435;p60"/>
          <p:cNvSpPr txBox="1"/>
          <p:nvPr/>
        </p:nvSpPr>
        <p:spPr>
          <a:xfrm>
            <a:off x="1532250" y="296801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436" name="Google Shape;1436;p60"/>
          <p:cNvSpPr/>
          <p:nvPr/>
        </p:nvSpPr>
        <p:spPr>
          <a:xfrm>
            <a:off x="2310399" y="2046301"/>
            <a:ext cx="328289" cy="374914"/>
          </a:xfrm>
          <a:custGeom>
            <a:avLst/>
            <a:gdLst/>
            <a:ahLst/>
            <a:cxnLst/>
            <a:rect l="l" t="t" r="r" b="b"/>
            <a:pathLst>
              <a:path w="11153" h="12737" extrusionOk="0">
                <a:moveTo>
                  <a:pt x="9452" y="4262"/>
                </a:moveTo>
                <a:lnTo>
                  <a:pt x="9452" y="4262"/>
                </a:lnTo>
                <a:cubicBezTo>
                  <a:pt x="9704" y="4703"/>
                  <a:pt x="9609" y="5270"/>
                  <a:pt x="9231" y="5679"/>
                </a:cubicBezTo>
                <a:cubicBezTo>
                  <a:pt x="8976" y="5915"/>
                  <a:pt x="8672" y="6040"/>
                  <a:pt x="8364" y="6040"/>
                </a:cubicBezTo>
                <a:cubicBezTo>
                  <a:pt x="8178" y="6040"/>
                  <a:pt x="7992" y="5995"/>
                  <a:pt x="7814" y="5900"/>
                </a:cubicBezTo>
                <a:lnTo>
                  <a:pt x="9452" y="4262"/>
                </a:lnTo>
                <a:close/>
                <a:moveTo>
                  <a:pt x="6018" y="835"/>
                </a:moveTo>
                <a:cubicBezTo>
                  <a:pt x="6120" y="835"/>
                  <a:pt x="6223" y="875"/>
                  <a:pt x="6301" y="954"/>
                </a:cubicBezTo>
                <a:lnTo>
                  <a:pt x="7215" y="1867"/>
                </a:lnTo>
                <a:cubicBezTo>
                  <a:pt x="7306" y="1935"/>
                  <a:pt x="7397" y="1987"/>
                  <a:pt x="7499" y="1987"/>
                </a:cubicBezTo>
                <a:cubicBezTo>
                  <a:pt x="7539" y="1987"/>
                  <a:pt x="7581" y="1979"/>
                  <a:pt x="7625" y="1962"/>
                </a:cubicBezTo>
                <a:cubicBezTo>
                  <a:pt x="7863" y="1897"/>
                  <a:pt x="8110" y="1865"/>
                  <a:pt x="8359" y="1865"/>
                </a:cubicBezTo>
                <a:cubicBezTo>
                  <a:pt x="8963" y="1865"/>
                  <a:pt x="9578" y="2055"/>
                  <a:pt x="10113" y="2434"/>
                </a:cubicBezTo>
                <a:lnTo>
                  <a:pt x="6049" y="6498"/>
                </a:lnTo>
                <a:cubicBezTo>
                  <a:pt x="5482" y="5774"/>
                  <a:pt x="5356" y="4892"/>
                  <a:pt x="5577" y="4010"/>
                </a:cubicBezTo>
                <a:cubicBezTo>
                  <a:pt x="5608" y="3852"/>
                  <a:pt x="5577" y="3726"/>
                  <a:pt x="5451" y="3631"/>
                </a:cubicBezTo>
                <a:lnTo>
                  <a:pt x="5199" y="3379"/>
                </a:lnTo>
                <a:lnTo>
                  <a:pt x="4537" y="2718"/>
                </a:lnTo>
                <a:cubicBezTo>
                  <a:pt x="4380" y="2560"/>
                  <a:pt x="4380" y="2277"/>
                  <a:pt x="4537" y="2119"/>
                </a:cubicBezTo>
                <a:lnTo>
                  <a:pt x="5734" y="954"/>
                </a:lnTo>
                <a:cubicBezTo>
                  <a:pt x="5813" y="875"/>
                  <a:pt x="5915" y="835"/>
                  <a:pt x="6018" y="835"/>
                </a:cubicBezTo>
                <a:close/>
                <a:moveTo>
                  <a:pt x="1290" y="6917"/>
                </a:moveTo>
                <a:cubicBezTo>
                  <a:pt x="1502" y="6917"/>
                  <a:pt x="1702" y="7106"/>
                  <a:pt x="1702" y="7318"/>
                </a:cubicBezTo>
                <a:cubicBezTo>
                  <a:pt x="1670" y="7538"/>
                  <a:pt x="1544" y="7696"/>
                  <a:pt x="1387" y="7727"/>
                </a:cubicBezTo>
                <a:cubicBezTo>
                  <a:pt x="1342" y="7740"/>
                  <a:pt x="1298" y="7746"/>
                  <a:pt x="1256" y="7746"/>
                </a:cubicBezTo>
                <a:cubicBezTo>
                  <a:pt x="1084" y="7746"/>
                  <a:pt x="933" y="7645"/>
                  <a:pt x="883" y="7444"/>
                </a:cubicBezTo>
                <a:cubicBezTo>
                  <a:pt x="788" y="7223"/>
                  <a:pt x="914" y="7002"/>
                  <a:pt x="1166" y="6939"/>
                </a:cubicBezTo>
                <a:cubicBezTo>
                  <a:pt x="1207" y="6924"/>
                  <a:pt x="1248" y="6917"/>
                  <a:pt x="1290" y="6917"/>
                </a:cubicBezTo>
                <a:close/>
                <a:moveTo>
                  <a:pt x="5807" y="10240"/>
                </a:moveTo>
                <a:cubicBezTo>
                  <a:pt x="6104" y="10240"/>
                  <a:pt x="6409" y="10293"/>
                  <a:pt x="6711" y="10405"/>
                </a:cubicBezTo>
                <a:cubicBezTo>
                  <a:pt x="7373" y="10626"/>
                  <a:pt x="7877" y="11193"/>
                  <a:pt x="8160" y="11886"/>
                </a:cubicBezTo>
                <a:lnTo>
                  <a:pt x="3529" y="11886"/>
                </a:lnTo>
                <a:cubicBezTo>
                  <a:pt x="3847" y="10882"/>
                  <a:pt x="4774" y="10240"/>
                  <a:pt x="5807" y="10240"/>
                </a:cubicBezTo>
                <a:close/>
                <a:moveTo>
                  <a:pt x="6030" y="1"/>
                </a:moveTo>
                <a:cubicBezTo>
                  <a:pt x="5711" y="1"/>
                  <a:pt x="5388" y="119"/>
                  <a:pt x="5136" y="355"/>
                </a:cubicBezTo>
                <a:lnTo>
                  <a:pt x="3938" y="1552"/>
                </a:lnTo>
                <a:cubicBezTo>
                  <a:pt x="3466" y="1993"/>
                  <a:pt x="3466" y="2781"/>
                  <a:pt x="3938" y="3316"/>
                </a:cubicBezTo>
                <a:lnTo>
                  <a:pt x="4348" y="3694"/>
                </a:lnTo>
                <a:lnTo>
                  <a:pt x="1828" y="6215"/>
                </a:lnTo>
                <a:cubicBezTo>
                  <a:pt x="1652" y="6127"/>
                  <a:pt x="1468" y="6087"/>
                  <a:pt x="1287" y="6087"/>
                </a:cubicBezTo>
                <a:cubicBezTo>
                  <a:pt x="623" y="6087"/>
                  <a:pt x="0" y="6625"/>
                  <a:pt x="0" y="7318"/>
                </a:cubicBezTo>
                <a:cubicBezTo>
                  <a:pt x="0" y="8052"/>
                  <a:pt x="611" y="8583"/>
                  <a:pt x="1293" y="8583"/>
                </a:cubicBezTo>
                <a:cubicBezTo>
                  <a:pt x="1459" y="8583"/>
                  <a:pt x="1629" y="8551"/>
                  <a:pt x="1796" y="8483"/>
                </a:cubicBezTo>
                <a:lnTo>
                  <a:pt x="3592" y="10279"/>
                </a:lnTo>
                <a:cubicBezTo>
                  <a:pt x="3056" y="10783"/>
                  <a:pt x="2647" y="11476"/>
                  <a:pt x="2584" y="12264"/>
                </a:cubicBezTo>
                <a:cubicBezTo>
                  <a:pt x="2521" y="12484"/>
                  <a:pt x="2741" y="12736"/>
                  <a:pt x="2962" y="12736"/>
                </a:cubicBezTo>
                <a:lnTo>
                  <a:pt x="8664" y="12736"/>
                </a:lnTo>
                <a:cubicBezTo>
                  <a:pt x="8916" y="12736"/>
                  <a:pt x="9105" y="12484"/>
                  <a:pt x="9074" y="12264"/>
                </a:cubicBezTo>
                <a:cubicBezTo>
                  <a:pt x="8837" y="10556"/>
                  <a:pt x="7367" y="9419"/>
                  <a:pt x="5795" y="9419"/>
                </a:cubicBezTo>
                <a:cubicBezTo>
                  <a:pt x="5279" y="9419"/>
                  <a:pt x="4752" y="9542"/>
                  <a:pt x="4254" y="9806"/>
                </a:cubicBezTo>
                <a:lnTo>
                  <a:pt x="2363" y="7916"/>
                </a:lnTo>
                <a:cubicBezTo>
                  <a:pt x="2521" y="7601"/>
                  <a:pt x="2521" y="7223"/>
                  <a:pt x="2426" y="6845"/>
                </a:cubicBezTo>
                <a:lnTo>
                  <a:pt x="4663" y="4608"/>
                </a:lnTo>
                <a:lnTo>
                  <a:pt x="4663" y="4608"/>
                </a:lnTo>
                <a:cubicBezTo>
                  <a:pt x="4632" y="5679"/>
                  <a:pt x="4978" y="6687"/>
                  <a:pt x="5734" y="7444"/>
                </a:cubicBezTo>
                <a:cubicBezTo>
                  <a:pt x="5813" y="7522"/>
                  <a:pt x="5915" y="7562"/>
                  <a:pt x="6018" y="7562"/>
                </a:cubicBezTo>
                <a:cubicBezTo>
                  <a:pt x="6120" y="7562"/>
                  <a:pt x="6223" y="7522"/>
                  <a:pt x="6301" y="7444"/>
                </a:cubicBezTo>
                <a:lnTo>
                  <a:pt x="7215" y="6530"/>
                </a:lnTo>
                <a:cubicBezTo>
                  <a:pt x="7564" y="6771"/>
                  <a:pt x="7958" y="6887"/>
                  <a:pt x="8352" y="6887"/>
                </a:cubicBezTo>
                <a:cubicBezTo>
                  <a:pt x="8883" y="6887"/>
                  <a:pt x="9414" y="6676"/>
                  <a:pt x="9830" y="6278"/>
                </a:cubicBezTo>
                <a:cubicBezTo>
                  <a:pt x="10523" y="5553"/>
                  <a:pt x="10618" y="4451"/>
                  <a:pt x="10082" y="3663"/>
                </a:cubicBezTo>
                <a:lnTo>
                  <a:pt x="10996" y="2749"/>
                </a:lnTo>
                <a:cubicBezTo>
                  <a:pt x="11153" y="2560"/>
                  <a:pt x="11153" y="2340"/>
                  <a:pt x="10996" y="2119"/>
                </a:cubicBezTo>
                <a:cubicBezTo>
                  <a:pt x="10259" y="1383"/>
                  <a:pt x="9297" y="1056"/>
                  <a:pt x="8341" y="1056"/>
                </a:cubicBezTo>
                <a:cubicBezTo>
                  <a:pt x="8111" y="1056"/>
                  <a:pt x="7882" y="1074"/>
                  <a:pt x="7656" y="1111"/>
                </a:cubicBezTo>
                <a:lnTo>
                  <a:pt x="6900" y="355"/>
                </a:lnTo>
                <a:cubicBezTo>
                  <a:pt x="6664" y="119"/>
                  <a:pt x="6349" y="1"/>
                  <a:pt x="60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60"/>
          <p:cNvSpPr/>
          <p:nvPr/>
        </p:nvSpPr>
        <p:spPr>
          <a:xfrm>
            <a:off x="6636065" y="2046308"/>
            <a:ext cx="290288" cy="375355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8" name="Google Shape;1438;p60"/>
          <p:cNvGrpSpPr/>
          <p:nvPr/>
        </p:nvGrpSpPr>
        <p:grpSpPr>
          <a:xfrm>
            <a:off x="4414082" y="2046307"/>
            <a:ext cx="372824" cy="372058"/>
            <a:chOff x="-38686275" y="2314400"/>
            <a:chExt cx="316650" cy="316000"/>
          </a:xfrm>
        </p:grpSpPr>
        <p:sp>
          <p:nvSpPr>
            <p:cNvPr id="1439" name="Google Shape;1439;p60"/>
            <p:cNvSpPr/>
            <p:nvPr/>
          </p:nvSpPr>
          <p:spPr>
            <a:xfrm>
              <a:off x="-38686275" y="2314400"/>
              <a:ext cx="316650" cy="316000"/>
            </a:xfrm>
            <a:custGeom>
              <a:avLst/>
              <a:gdLst/>
              <a:ahLst/>
              <a:cxnLst/>
              <a:rect l="l" t="t" r="r" b="b"/>
              <a:pathLst>
                <a:path w="12666" h="12640" extrusionOk="0">
                  <a:moveTo>
                    <a:pt x="8161" y="852"/>
                  </a:moveTo>
                  <a:cubicBezTo>
                    <a:pt x="8381" y="852"/>
                    <a:pt x="8539" y="1041"/>
                    <a:pt x="8570" y="1262"/>
                  </a:cubicBezTo>
                  <a:lnTo>
                    <a:pt x="8570" y="1703"/>
                  </a:lnTo>
                  <a:lnTo>
                    <a:pt x="4160" y="1703"/>
                  </a:lnTo>
                  <a:lnTo>
                    <a:pt x="4160" y="1230"/>
                  </a:lnTo>
                  <a:lnTo>
                    <a:pt x="4128" y="1230"/>
                  </a:lnTo>
                  <a:cubicBezTo>
                    <a:pt x="4128" y="1199"/>
                    <a:pt x="4128" y="1104"/>
                    <a:pt x="4160" y="1073"/>
                  </a:cubicBezTo>
                  <a:cubicBezTo>
                    <a:pt x="4254" y="915"/>
                    <a:pt x="4380" y="852"/>
                    <a:pt x="4569" y="852"/>
                  </a:cubicBezTo>
                  <a:close/>
                  <a:moveTo>
                    <a:pt x="11437" y="2427"/>
                  </a:moveTo>
                  <a:cubicBezTo>
                    <a:pt x="11658" y="2427"/>
                    <a:pt x="11815" y="2616"/>
                    <a:pt x="11847" y="2805"/>
                  </a:cubicBezTo>
                  <a:lnTo>
                    <a:pt x="11847" y="5641"/>
                  </a:lnTo>
                  <a:cubicBezTo>
                    <a:pt x="11847" y="5830"/>
                    <a:pt x="11721" y="5987"/>
                    <a:pt x="11563" y="6050"/>
                  </a:cubicBezTo>
                  <a:cubicBezTo>
                    <a:pt x="11542" y="6061"/>
                    <a:pt x="11532" y="6064"/>
                    <a:pt x="11478" y="6064"/>
                  </a:cubicBezTo>
                  <a:cubicBezTo>
                    <a:pt x="11371" y="6064"/>
                    <a:pt x="11091" y="6050"/>
                    <a:pt x="10208" y="6050"/>
                  </a:cubicBezTo>
                  <a:lnTo>
                    <a:pt x="10208" y="4822"/>
                  </a:lnTo>
                  <a:cubicBezTo>
                    <a:pt x="10208" y="4570"/>
                    <a:pt x="9988" y="4381"/>
                    <a:pt x="9767" y="4381"/>
                  </a:cubicBezTo>
                  <a:lnTo>
                    <a:pt x="8129" y="4381"/>
                  </a:lnTo>
                  <a:cubicBezTo>
                    <a:pt x="7877" y="4381"/>
                    <a:pt x="7688" y="4570"/>
                    <a:pt x="7688" y="4822"/>
                  </a:cubicBezTo>
                  <a:lnTo>
                    <a:pt x="7688" y="6050"/>
                  </a:lnTo>
                  <a:lnTo>
                    <a:pt x="4916" y="6050"/>
                  </a:lnTo>
                  <a:lnTo>
                    <a:pt x="4916" y="4822"/>
                  </a:lnTo>
                  <a:cubicBezTo>
                    <a:pt x="4916" y="4570"/>
                    <a:pt x="4727" y="4381"/>
                    <a:pt x="4506" y="4381"/>
                  </a:cubicBezTo>
                  <a:lnTo>
                    <a:pt x="2836" y="4381"/>
                  </a:lnTo>
                  <a:cubicBezTo>
                    <a:pt x="2710" y="4381"/>
                    <a:pt x="2647" y="4412"/>
                    <a:pt x="2553" y="4507"/>
                  </a:cubicBezTo>
                  <a:cubicBezTo>
                    <a:pt x="2490" y="4570"/>
                    <a:pt x="2458" y="4696"/>
                    <a:pt x="2458" y="4790"/>
                  </a:cubicBezTo>
                  <a:lnTo>
                    <a:pt x="2458" y="5987"/>
                  </a:lnTo>
                  <a:lnTo>
                    <a:pt x="1230" y="5987"/>
                  </a:lnTo>
                  <a:cubicBezTo>
                    <a:pt x="978" y="5987"/>
                    <a:pt x="820" y="5798"/>
                    <a:pt x="788" y="5578"/>
                  </a:cubicBezTo>
                  <a:lnTo>
                    <a:pt x="788" y="2805"/>
                  </a:lnTo>
                  <a:cubicBezTo>
                    <a:pt x="788" y="2585"/>
                    <a:pt x="978" y="2427"/>
                    <a:pt x="1230" y="2427"/>
                  </a:cubicBezTo>
                  <a:close/>
                  <a:moveTo>
                    <a:pt x="4128" y="5200"/>
                  </a:moveTo>
                  <a:lnTo>
                    <a:pt x="4128" y="6428"/>
                  </a:lnTo>
                  <a:cubicBezTo>
                    <a:pt x="4128" y="6586"/>
                    <a:pt x="4065" y="6712"/>
                    <a:pt x="3939" y="6775"/>
                  </a:cubicBezTo>
                  <a:cubicBezTo>
                    <a:pt x="3857" y="6826"/>
                    <a:pt x="3768" y="6851"/>
                    <a:pt x="3684" y="6851"/>
                  </a:cubicBezTo>
                  <a:cubicBezTo>
                    <a:pt x="3508" y="6851"/>
                    <a:pt x="3351" y="6746"/>
                    <a:pt x="3309" y="6554"/>
                  </a:cubicBezTo>
                  <a:lnTo>
                    <a:pt x="3309" y="5200"/>
                  </a:lnTo>
                  <a:close/>
                  <a:moveTo>
                    <a:pt x="9358" y="5200"/>
                  </a:moveTo>
                  <a:lnTo>
                    <a:pt x="9358" y="6428"/>
                  </a:lnTo>
                  <a:cubicBezTo>
                    <a:pt x="9358" y="6586"/>
                    <a:pt x="9295" y="6712"/>
                    <a:pt x="9169" y="6775"/>
                  </a:cubicBezTo>
                  <a:cubicBezTo>
                    <a:pt x="9097" y="6826"/>
                    <a:pt x="9015" y="6851"/>
                    <a:pt x="8934" y="6851"/>
                  </a:cubicBezTo>
                  <a:cubicBezTo>
                    <a:pt x="8766" y="6851"/>
                    <a:pt x="8602" y="6746"/>
                    <a:pt x="8539" y="6554"/>
                  </a:cubicBezTo>
                  <a:lnTo>
                    <a:pt x="8539" y="5200"/>
                  </a:lnTo>
                  <a:close/>
                  <a:moveTo>
                    <a:pt x="11059" y="6869"/>
                  </a:moveTo>
                  <a:lnTo>
                    <a:pt x="11059" y="11438"/>
                  </a:lnTo>
                  <a:lnTo>
                    <a:pt x="11028" y="11438"/>
                  </a:lnTo>
                  <a:cubicBezTo>
                    <a:pt x="11028" y="11658"/>
                    <a:pt x="10839" y="11816"/>
                    <a:pt x="10618" y="11816"/>
                  </a:cubicBezTo>
                  <a:lnTo>
                    <a:pt x="2080" y="11816"/>
                  </a:lnTo>
                  <a:cubicBezTo>
                    <a:pt x="1860" y="11816"/>
                    <a:pt x="1702" y="11627"/>
                    <a:pt x="1702" y="11438"/>
                  </a:cubicBezTo>
                  <a:lnTo>
                    <a:pt x="1702" y="6869"/>
                  </a:lnTo>
                  <a:lnTo>
                    <a:pt x="2616" y="6869"/>
                  </a:lnTo>
                  <a:cubicBezTo>
                    <a:pt x="2710" y="7216"/>
                    <a:pt x="3025" y="7531"/>
                    <a:pt x="3403" y="7657"/>
                  </a:cubicBezTo>
                  <a:cubicBezTo>
                    <a:pt x="3520" y="7692"/>
                    <a:pt x="3637" y="7709"/>
                    <a:pt x="3752" y="7709"/>
                  </a:cubicBezTo>
                  <a:cubicBezTo>
                    <a:pt x="4263" y="7709"/>
                    <a:pt x="4736" y="7383"/>
                    <a:pt x="4916" y="6869"/>
                  </a:cubicBezTo>
                  <a:lnTo>
                    <a:pt x="7846" y="6869"/>
                  </a:lnTo>
                  <a:cubicBezTo>
                    <a:pt x="8017" y="7384"/>
                    <a:pt x="8513" y="7708"/>
                    <a:pt x="9036" y="7708"/>
                  </a:cubicBezTo>
                  <a:cubicBezTo>
                    <a:pt x="9185" y="7708"/>
                    <a:pt x="9337" y="7682"/>
                    <a:pt x="9484" y="7626"/>
                  </a:cubicBezTo>
                  <a:cubicBezTo>
                    <a:pt x="9799" y="7500"/>
                    <a:pt x="10082" y="7216"/>
                    <a:pt x="10145" y="6869"/>
                  </a:cubicBezTo>
                  <a:close/>
                  <a:moveTo>
                    <a:pt x="8211" y="0"/>
                  </a:moveTo>
                  <a:cubicBezTo>
                    <a:pt x="8194" y="0"/>
                    <a:pt x="8177" y="1"/>
                    <a:pt x="8161" y="1"/>
                  </a:cubicBezTo>
                  <a:lnTo>
                    <a:pt x="4569" y="1"/>
                  </a:lnTo>
                  <a:cubicBezTo>
                    <a:pt x="3907" y="1"/>
                    <a:pt x="3309" y="569"/>
                    <a:pt x="3340" y="1230"/>
                  </a:cubicBezTo>
                  <a:lnTo>
                    <a:pt x="3340" y="1671"/>
                  </a:lnTo>
                  <a:lnTo>
                    <a:pt x="1261" y="1671"/>
                  </a:lnTo>
                  <a:cubicBezTo>
                    <a:pt x="599" y="1671"/>
                    <a:pt x="1" y="2207"/>
                    <a:pt x="1" y="2868"/>
                  </a:cubicBezTo>
                  <a:lnTo>
                    <a:pt x="1" y="5641"/>
                  </a:lnTo>
                  <a:cubicBezTo>
                    <a:pt x="1" y="6145"/>
                    <a:pt x="316" y="6617"/>
                    <a:pt x="820" y="6838"/>
                  </a:cubicBezTo>
                  <a:lnTo>
                    <a:pt x="820" y="11438"/>
                  </a:lnTo>
                  <a:cubicBezTo>
                    <a:pt x="820" y="12067"/>
                    <a:pt x="1333" y="12639"/>
                    <a:pt x="1953" y="12639"/>
                  </a:cubicBezTo>
                  <a:cubicBezTo>
                    <a:pt x="1984" y="12639"/>
                    <a:pt x="2016" y="12638"/>
                    <a:pt x="2049" y="12635"/>
                  </a:cubicBezTo>
                  <a:lnTo>
                    <a:pt x="10587" y="12635"/>
                  </a:lnTo>
                  <a:cubicBezTo>
                    <a:pt x="11248" y="12635"/>
                    <a:pt x="11847" y="12099"/>
                    <a:pt x="11815" y="11438"/>
                  </a:cubicBezTo>
                  <a:lnTo>
                    <a:pt x="11815" y="6838"/>
                  </a:lnTo>
                  <a:cubicBezTo>
                    <a:pt x="12288" y="6680"/>
                    <a:pt x="12634" y="6208"/>
                    <a:pt x="12634" y="5641"/>
                  </a:cubicBezTo>
                  <a:lnTo>
                    <a:pt x="12634" y="2868"/>
                  </a:lnTo>
                  <a:cubicBezTo>
                    <a:pt x="12666" y="2207"/>
                    <a:pt x="12130" y="1640"/>
                    <a:pt x="11469" y="1640"/>
                  </a:cubicBezTo>
                  <a:lnTo>
                    <a:pt x="9358" y="1640"/>
                  </a:lnTo>
                  <a:lnTo>
                    <a:pt x="9358" y="1230"/>
                  </a:lnTo>
                  <a:cubicBezTo>
                    <a:pt x="9358" y="585"/>
                    <a:pt x="8849" y="0"/>
                    <a:pt x="8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-38583075" y="2527075"/>
              <a:ext cx="111075" cy="63050"/>
            </a:xfrm>
            <a:custGeom>
              <a:avLst/>
              <a:gdLst/>
              <a:ahLst/>
              <a:cxnLst/>
              <a:rect l="l" t="t" r="r" b="b"/>
              <a:pathLst>
                <a:path w="4443" h="2522" extrusionOk="0">
                  <a:moveTo>
                    <a:pt x="3592" y="851"/>
                  </a:moveTo>
                  <a:lnTo>
                    <a:pt x="3592" y="1670"/>
                  </a:lnTo>
                  <a:lnTo>
                    <a:pt x="819" y="1670"/>
                  </a:lnTo>
                  <a:lnTo>
                    <a:pt x="819" y="851"/>
                  </a:lnTo>
                  <a:close/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112"/>
                  </a:lnTo>
                  <a:cubicBezTo>
                    <a:pt x="0" y="2332"/>
                    <a:pt x="189" y="2521"/>
                    <a:pt x="441" y="2521"/>
                  </a:cubicBezTo>
                  <a:lnTo>
                    <a:pt x="4033" y="2521"/>
                  </a:lnTo>
                  <a:cubicBezTo>
                    <a:pt x="4253" y="2521"/>
                    <a:pt x="4442" y="2332"/>
                    <a:pt x="4442" y="2112"/>
                  </a:cubicBezTo>
                  <a:lnTo>
                    <a:pt x="4442" y="442"/>
                  </a:lnTo>
                  <a:cubicBezTo>
                    <a:pt x="4411" y="221"/>
                    <a:pt x="4253" y="1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60"/>
          <p:cNvGrpSpPr/>
          <p:nvPr/>
        </p:nvGrpSpPr>
        <p:grpSpPr>
          <a:xfrm>
            <a:off x="2464950" y="1416475"/>
            <a:ext cx="4271100" cy="251113"/>
            <a:chOff x="2464950" y="1416475"/>
            <a:chExt cx="4271100" cy="251113"/>
          </a:xfrm>
        </p:grpSpPr>
        <p:cxnSp>
          <p:nvCxnSpPr>
            <p:cNvPr id="1442" name="Google Shape;1442;p60"/>
            <p:cNvCxnSpPr/>
            <p:nvPr/>
          </p:nvCxnSpPr>
          <p:spPr>
            <a:xfrm>
              <a:off x="2464950" y="1424200"/>
              <a:ext cx="4271100" cy="1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60"/>
            <p:cNvCxnSpPr>
              <a:stCxn id="1429" idx="0"/>
            </p:cNvCxnSpPr>
            <p:nvPr/>
          </p:nvCxnSpPr>
          <p:spPr>
            <a:xfrm rot="10800000">
              <a:off x="2474550" y="1416475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60"/>
            <p:cNvCxnSpPr/>
            <p:nvPr/>
          </p:nvCxnSpPr>
          <p:spPr>
            <a:xfrm rot="10800000">
              <a:off x="6726450" y="1425488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60"/>
            <p:cNvCxnSpPr/>
            <p:nvPr/>
          </p:nvCxnSpPr>
          <p:spPr>
            <a:xfrm rot="10800000">
              <a:off x="4572000" y="1425488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646</Words>
  <Application>Microsoft Macintosh PowerPoint</Application>
  <PresentationFormat>On-screen Show (16:9)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Hammersmith One</vt:lpstr>
      <vt:lpstr>Teko Light</vt:lpstr>
      <vt:lpstr>Hind Vadodara Light</vt:lpstr>
      <vt:lpstr>Manjari</vt:lpstr>
      <vt:lpstr>Ubuntu</vt:lpstr>
      <vt:lpstr>Anaheim</vt:lpstr>
      <vt:lpstr>Arial</vt:lpstr>
      <vt:lpstr>Roboto Condensed Light</vt:lpstr>
      <vt:lpstr>Nunito</vt:lpstr>
      <vt:lpstr>Elegant Education Pack for Students by Slidesgo</vt:lpstr>
      <vt:lpstr>Encouraging Food Sustainability with Natural Language Processing</vt:lpstr>
      <vt:lpstr>Outline</vt:lpstr>
      <vt:lpstr>Purpose</vt:lpstr>
      <vt:lpstr>40%</vt:lpstr>
      <vt:lpstr>Inspiration!  If we get people to think about food waste, is that enough to help combat it?</vt:lpstr>
      <vt:lpstr>Project Outline</vt:lpstr>
      <vt:lpstr>Process</vt:lpstr>
      <vt:lpstr>PowerPoint Presentation</vt:lpstr>
      <vt:lpstr>How we addressed challenges</vt:lpstr>
      <vt:lpstr>Results</vt:lpstr>
      <vt:lpstr>Metrics</vt:lpstr>
      <vt:lpstr>True Positives</vt:lpstr>
      <vt:lpstr>False Positives</vt:lpstr>
      <vt:lpstr>False Negatives</vt:lpstr>
      <vt:lpstr>Conclusions &amp; Future Work</vt:lpstr>
      <vt:lpstr>Conclusions</vt:lpstr>
      <vt:lpstr>Future Work</vt:lpstr>
      <vt:lpstr>Resources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Encouraging Food Sustainability with Natural Language Processing</dc:title>
  <cp:lastModifiedBy>Lee, Eugene</cp:lastModifiedBy>
  <cp:revision>2</cp:revision>
  <dcterms:modified xsi:type="dcterms:W3CDTF">2021-05-07T19:37:56Z</dcterms:modified>
</cp:coreProperties>
</file>