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8"/>
  </p:notes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92" r:id="rId9"/>
    <p:sldId id="295" r:id="rId10"/>
    <p:sldId id="294" r:id="rId11"/>
    <p:sldId id="293" r:id="rId12"/>
    <p:sldId id="297" r:id="rId13"/>
    <p:sldId id="300" r:id="rId14"/>
    <p:sldId id="299" r:id="rId15"/>
    <p:sldId id="301" r:id="rId16"/>
    <p:sldId id="302" r:id="rId17"/>
    <p:sldId id="303" r:id="rId18"/>
    <p:sldId id="298" r:id="rId19"/>
    <p:sldId id="304" r:id="rId20"/>
    <p:sldId id="305" r:id="rId21"/>
    <p:sldId id="306" r:id="rId22"/>
    <p:sldId id="307" r:id="rId23"/>
    <p:sldId id="310" r:id="rId24"/>
    <p:sldId id="308" r:id="rId25"/>
    <p:sldId id="309" r:id="rId26"/>
    <p:sldId id="285" r:id="rId2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82927" autoAdjust="0"/>
  </p:normalViewPr>
  <p:slideViewPr>
    <p:cSldViewPr snapToGrid="0">
      <p:cViewPr varScale="1">
        <p:scale>
          <a:sx n="63" d="100"/>
          <a:sy n="63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320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199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9220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3210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225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438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683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0375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1979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787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087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35061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6725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5234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2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470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23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0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2025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204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580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441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076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8181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74" y="273801"/>
            <a:ext cx="2032361" cy="548415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292100" dist="38100" dir="18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" y="-920117"/>
            <a:ext cx="12191760" cy="3433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第二週 超啟發式演算法</a:t>
            </a:r>
            <a:endParaRPr lang="en-US" altLang="zh-TW" sz="4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8" y="3888056"/>
            <a:ext cx="12189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TW" sz="44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中黑體"/>
              </a:rPr>
              <a:t>2/10</a:t>
            </a:r>
            <a:endParaRPr lang="zh-TW" altLang="en-US" sz="4400" b="1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 Black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5840325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建築物 的圖片&#10;&#10;自動產生的描述">
            <a:extLst>
              <a:ext uri="{FF2B5EF4-FFF2-40B4-BE49-F238E27FC236}">
                <a16:creationId xmlns:a16="http://schemas.microsoft.com/office/drawing/2014/main" id="{7F28DC39-D0B3-4304-8625-9AA84210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7" y="1075800"/>
            <a:ext cx="7556345" cy="56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9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81B1D96B-E9B8-46AD-8E1F-60071532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3" y="1310106"/>
            <a:ext cx="8509181" cy="5079580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C31729A-D927-4796-9CA1-E0728B7F310B}"/>
              </a:ext>
            </a:extLst>
          </p:cNvPr>
          <p:cNvSpPr/>
          <p:nvPr/>
        </p:nvSpPr>
        <p:spPr>
          <a:xfrm>
            <a:off x="4276902" y="4160520"/>
            <a:ext cx="249378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E1D2B5F-F361-4198-A515-8E6F47D157ED}"/>
              </a:ext>
            </a:extLst>
          </p:cNvPr>
          <p:cNvSpPr/>
          <p:nvPr/>
        </p:nvSpPr>
        <p:spPr>
          <a:xfrm>
            <a:off x="6248400" y="3947160"/>
            <a:ext cx="335280" cy="335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A0442C0-2811-4D31-A372-EF346DAD7CD1}"/>
              </a:ext>
            </a:extLst>
          </p:cNvPr>
          <p:cNvSpPr/>
          <p:nvPr/>
        </p:nvSpPr>
        <p:spPr>
          <a:xfrm>
            <a:off x="7624669" y="3333136"/>
            <a:ext cx="335280" cy="3352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9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Problem(50bit)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40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TED(1/3)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10C714A-B1B9-401C-8B81-FDA6B39FD27D}"/>
              </a:ext>
            </a:extLst>
          </p:cNvPr>
          <p:cNvSpPr/>
          <p:nvPr/>
        </p:nvSpPr>
        <p:spPr>
          <a:xfrm>
            <a:off x="73004" y="607173"/>
            <a:ext cx="12012318" cy="5123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整個程式要跑幾遍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為求實驗數據之公平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要跑幾個遍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Function: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目標函數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看問題而有不同的定義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演算法目的都是去求此方程式最佳化的值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Value: Objective Function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所產生之值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用來衡量此解在解空間的好壞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扮演著在解空間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開始搜索的腳色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衡量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此解之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Determination(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決定是否比目前最佳值好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如果有則將此解當作目前最佳解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40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TED(2/3)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CEB88-E038-4BF4-996C-E2080C7F5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8" y="1498690"/>
            <a:ext cx="8030578" cy="43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4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TED(3/3)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C04FE6C1-AA93-42A5-923B-6D81B00F6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1389783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Single-solution-based algorithms work on a single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 (HC)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Simulated Annealing (SA)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Search (TS)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Population-solution-based algorithms work on a population of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Algorithm (GA)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Ant Colony Optimization (ACO)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Swarm Optimization (PSO)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3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6A3BB2-8073-4562-ADC2-4668BF3B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8" y="1995308"/>
            <a:ext cx="9470179" cy="3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069EB6C-208F-4A24-9AD6-6B5E65A4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8" y="1377790"/>
            <a:ext cx="8531232" cy="50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Anneal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(SA) 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解決傳統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之困境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偶爾接受沒進步的的解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所以不會永遠朝會獲得更好方向的解空間前進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E269F6-4202-44AB-BCCC-CEDCE74F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7" y="2491177"/>
            <a:ext cx="568721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複習上週</a:t>
            </a: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600" dirty="0">
                <a:latin typeface="+mj-lt"/>
              </a:rPr>
              <a:t>Simulate Anneal(SA)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en-US" altLang="zh-TW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8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EBE90BB-F41D-4C6B-8BE6-DFC3B20A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5" y="1272303"/>
            <a:ext cx="10493512" cy="48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8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為了去模擬退火的過程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所以要去計算接受較差解的機率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dirty="0"/>
              <a:t>exp(x)</a:t>
            </a:r>
            <a:r>
              <a:rPr lang="zh-TW" altLang="en-US" dirty="0"/>
              <a:t>：傳回自然對數</a:t>
            </a:r>
            <a:r>
              <a:rPr lang="en-US" altLang="zh-TW" dirty="0"/>
              <a:t>e</a:t>
            </a:r>
            <a:r>
              <a:rPr lang="zh-TW" altLang="en-US" dirty="0"/>
              <a:t>之</a:t>
            </a:r>
            <a:r>
              <a:rPr lang="en-US" altLang="zh-TW" dirty="0"/>
              <a:t>x</a:t>
            </a:r>
            <a:r>
              <a:rPr lang="zh-TW" altLang="en-US" dirty="0"/>
              <a:t>次方值</a:t>
            </a:r>
            <a:r>
              <a:rPr lang="en-US" altLang="zh-TW" dirty="0"/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S:current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temperature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而比較的對象為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每次都隨機設定為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之間的小數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92159216-12A8-4433-8F8E-0146E58AA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1950666"/>
            <a:ext cx="3403297" cy="8839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7F6746-E9EA-458F-BFD9-7DCF4E0F9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4504943"/>
            <a:ext cx="466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7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會有三種可能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1.new solution V is better than current solution S , SA will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accept V.(Because     will greater than 1.)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2.new solution V is worse than current solution S, SA will accept V only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&gt; r 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桌, 畫畫 的圖片&#10;&#10;自動產生的描述">
            <a:extLst>
              <a:ext uri="{FF2B5EF4-FFF2-40B4-BE49-F238E27FC236}">
                <a16:creationId xmlns:a16="http://schemas.microsoft.com/office/drawing/2014/main" id="{59021E06-9763-4DF9-9E4B-938B049C6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96" y="1839875"/>
            <a:ext cx="369444" cy="369444"/>
          </a:xfrm>
          <a:prstGeom prst="rect">
            <a:avLst/>
          </a:prstGeom>
        </p:spPr>
      </p:pic>
      <p:pic>
        <p:nvPicPr>
          <p:cNvPr id="15" name="圖片 14" descr="一張含有 桌, 畫畫 的圖片&#10;&#10;自動產生的描述">
            <a:extLst>
              <a:ext uri="{FF2B5EF4-FFF2-40B4-BE49-F238E27FC236}">
                <a16:creationId xmlns:a16="http://schemas.microsoft.com/office/drawing/2014/main" id="{A9A86474-B8CF-45ED-BC0F-B2570C885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4" y="3214930"/>
            <a:ext cx="369444" cy="369444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F81C4E3C-A414-4ADF-BFC3-7468D051314D}"/>
              </a:ext>
            </a:extLst>
          </p:cNvPr>
          <p:cNvSpPr/>
          <p:nvPr/>
        </p:nvSpPr>
        <p:spPr>
          <a:xfrm>
            <a:off x="73004" y="3247765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3.new solution V is worse than current solution S , SA will not accept V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&lt; r.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溫度都應該漸漸下降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(why?)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 descr="一張含有 桌, 畫畫 的圖片&#10;&#10;自動產生的描述">
            <a:extLst>
              <a:ext uri="{FF2B5EF4-FFF2-40B4-BE49-F238E27FC236}">
                <a16:creationId xmlns:a16="http://schemas.microsoft.com/office/drawing/2014/main" id="{9C2E0BAB-9981-4976-9D23-3DF94CAE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3" y="4295411"/>
            <a:ext cx="369444" cy="36944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BB4FF5D-CBE8-4AE5-92AF-53964DEE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4" y="5216380"/>
            <a:ext cx="139084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9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相片, 小, 顯示, 差異 的圖片&#10;&#10;自動產生的描述">
            <a:extLst>
              <a:ext uri="{FF2B5EF4-FFF2-40B4-BE49-F238E27FC236}">
                <a16:creationId xmlns:a16="http://schemas.microsoft.com/office/drawing/2014/main" id="{426F169F-F32E-4F90-9088-DF2F56E6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6" y="1592204"/>
            <a:ext cx="789732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2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4A59A8-AB91-4442-B85F-7839EC73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25" y="1600923"/>
            <a:ext cx="738290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9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作業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4DC16261-BCB4-40DC-9560-9875F57986CA}"/>
              </a:ext>
            </a:extLst>
          </p:cNvPr>
          <p:cNvSpPr/>
          <p:nvPr/>
        </p:nvSpPr>
        <p:spPr>
          <a:xfrm>
            <a:off x="64134" y="9254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  <a:r>
              <a:rPr lang="zh-TW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程式碼更改 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SA(100bit):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要求如下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盡量寫成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盡量不要將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寫死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之結果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紀錄跑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所找到的最佳值和其模樣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74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/>
          <p:cNvPicPr/>
          <p:nvPr/>
        </p:nvPicPr>
        <p:blipFill>
          <a:blip r:embed="rId3"/>
          <a:stretch/>
        </p:blipFill>
        <p:spPr>
          <a:xfrm>
            <a:off x="984240" y="5013000"/>
            <a:ext cx="10310400" cy="2665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1569960" y="5425920"/>
            <a:ext cx="9138960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115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115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2" y="201334"/>
            <a:ext cx="6694298" cy="5018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超啟發式演算法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(metaheuristic algorithm)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深度學習</a:t>
            </a: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實驗室主要的研究方向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4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One Max Problem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在二進位的條件下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如何找到含有最多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F15C61D-64C4-44AD-B44C-911E7C8AE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02" y="2283365"/>
            <a:ext cx="7416937" cy="4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Exhaustive search(ES):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去嘗試每一種可能的解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它一定會找到最佳解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暴力法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有限時間內不容易找到可接受的解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在解空間中所有解都嘗試過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簡單且容易實行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在解空間很大時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不大有效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2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1CA7647F-C804-44DB-A41D-AC01D8638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8" y="1329308"/>
            <a:ext cx="11567160" cy="4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4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318882BB-1884-4A76-AC9D-4C8AC810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04" y="1294551"/>
            <a:ext cx="8575179" cy="5118978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9B837D5-4EC8-441A-9FF9-608E93CAE5CC}"/>
              </a:ext>
            </a:extLst>
          </p:cNvPr>
          <p:cNvCxnSpPr>
            <a:cxnSpLocks/>
          </p:cNvCxnSpPr>
          <p:nvPr/>
        </p:nvCxnSpPr>
        <p:spPr>
          <a:xfrm>
            <a:off x="3718560" y="3850640"/>
            <a:ext cx="86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3E607B8-8F23-445A-85BC-FEFE81CA5745}"/>
              </a:ext>
            </a:extLst>
          </p:cNvPr>
          <p:cNvCxnSpPr>
            <a:cxnSpLocks/>
          </p:cNvCxnSpPr>
          <p:nvPr/>
        </p:nvCxnSpPr>
        <p:spPr>
          <a:xfrm>
            <a:off x="5664994" y="3108960"/>
            <a:ext cx="86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5A68EE-49DD-47F9-9457-D40E3D760C4D}"/>
              </a:ext>
            </a:extLst>
          </p:cNvPr>
          <p:cNvCxnSpPr>
            <a:cxnSpLocks/>
          </p:cNvCxnSpPr>
          <p:nvPr/>
        </p:nvCxnSpPr>
        <p:spPr>
          <a:xfrm>
            <a:off x="9458158" y="2346960"/>
            <a:ext cx="86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42CD0E-72BB-40FE-B647-1DF0E59F8F1E}"/>
              </a:ext>
            </a:extLst>
          </p:cNvPr>
          <p:cNvSpPr txBox="1"/>
          <p:nvPr/>
        </p:nvSpPr>
        <p:spPr>
          <a:xfrm>
            <a:off x="4562633" y="2631439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 Optimum(</a:t>
            </a:r>
            <a:r>
              <a:rPr lang="zh-TW" altLang="en-US" dirty="0"/>
              <a:t>區域最佳解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9D3FA8-1E7F-4D4E-8629-38115D932E8F}"/>
              </a:ext>
            </a:extLst>
          </p:cNvPr>
          <p:cNvSpPr txBox="1"/>
          <p:nvPr/>
        </p:nvSpPr>
        <p:spPr>
          <a:xfrm>
            <a:off x="8099108" y="1837082"/>
            <a:ext cx="409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Global Optimum(</a:t>
            </a:r>
            <a:r>
              <a:rPr lang="zh-TW" altLang="en-US" dirty="0"/>
              <a:t>全域最佳解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399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climbing(HC):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是一種貪婪法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永遠只接受最佳解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永遠只往在該解空間下最好的解方向移動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起始點會隨機開始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然後趨向當時的較好的方向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更容易找到好的解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在解空間內有許多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容易困在區域最佳解 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2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ACF9DE6-A6EE-4673-9B99-C67E60ABB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0" y="1259554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8572</TotalTime>
  <Words>802</Words>
  <Application>Microsoft Office PowerPoint</Application>
  <PresentationFormat>自訂</PresentationFormat>
  <Paragraphs>346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DejaVu Sans</vt:lpstr>
      <vt:lpstr>標楷體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大綱</vt:lpstr>
      <vt:lpstr>實驗室主要的研究方向</vt:lpstr>
      <vt:lpstr>One Max Problem</vt:lpstr>
      <vt:lpstr>Exhaustive search </vt:lpstr>
      <vt:lpstr>Exhaustive search </vt:lpstr>
      <vt:lpstr>Exhaustive search </vt:lpstr>
      <vt:lpstr>Hill climbing</vt:lpstr>
      <vt:lpstr>Hill climbing</vt:lpstr>
      <vt:lpstr>Hill climbing</vt:lpstr>
      <vt:lpstr>Hill climbing</vt:lpstr>
      <vt:lpstr>作業</vt:lpstr>
      <vt:lpstr>TED(1/3)</vt:lpstr>
      <vt:lpstr>TED(2/3)</vt:lpstr>
      <vt:lpstr>TED(3/3)</vt:lpstr>
      <vt:lpstr>簡介之後會學的演算法 </vt:lpstr>
      <vt:lpstr>簡介之後會學的演算法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作業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絢 張</cp:lastModifiedBy>
  <cp:revision>600</cp:revision>
  <cp:lastPrinted>1601-01-01T00:00:00Z</cp:lastPrinted>
  <dcterms:created xsi:type="dcterms:W3CDTF">2015-10-03T05:09:22Z</dcterms:created>
  <dcterms:modified xsi:type="dcterms:W3CDTF">2020-02-17T09:46:52Z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