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6"/>
  </p:notesMasterIdLst>
  <p:sldIdLst>
    <p:sldId id="256" r:id="rId2"/>
    <p:sldId id="286" r:id="rId3"/>
    <p:sldId id="300" r:id="rId4"/>
    <p:sldId id="299" r:id="rId5"/>
    <p:sldId id="301" r:id="rId6"/>
    <p:sldId id="302" r:id="rId7"/>
    <p:sldId id="303" r:id="rId8"/>
    <p:sldId id="298" r:id="rId9"/>
    <p:sldId id="304" r:id="rId10"/>
    <p:sldId id="305" r:id="rId11"/>
    <p:sldId id="306" r:id="rId12"/>
    <p:sldId id="307" r:id="rId13"/>
    <p:sldId id="310" r:id="rId14"/>
    <p:sldId id="308" r:id="rId15"/>
    <p:sldId id="309" r:id="rId16"/>
    <p:sldId id="311" r:id="rId17"/>
    <p:sldId id="312" r:id="rId18"/>
    <p:sldId id="313" r:id="rId19"/>
    <p:sldId id="314" r:id="rId20"/>
    <p:sldId id="316" r:id="rId21"/>
    <p:sldId id="315" r:id="rId22"/>
    <p:sldId id="317" r:id="rId23"/>
    <p:sldId id="318" r:id="rId24"/>
    <p:sldId id="285" r:id="rId25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82927" autoAdjust="0"/>
  </p:normalViewPr>
  <p:slideViewPr>
    <p:cSldViewPr snapToGrid="0">
      <p:cViewPr varScale="1">
        <p:scale>
          <a:sx n="94" d="100"/>
          <a:sy n="94" d="100"/>
        </p:scale>
        <p:origin x="15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3506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6725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523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470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123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489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483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543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3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087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424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994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125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67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3210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225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438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2683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0375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1979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787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887200" y="914400"/>
            <a:ext cx="304560" cy="5943240"/>
          </a:xfrm>
          <a:prstGeom prst="rect">
            <a:avLst/>
          </a:prstGeom>
          <a:solidFill>
            <a:srgbClr val="25557B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74" y="273801"/>
            <a:ext cx="2032361" cy="548415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292100" dist="38100" dir="1800000" algn="tl" rotWithShape="0">
              <a:srgbClr val="333333">
                <a:alpha val="6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" y="-920117"/>
            <a:ext cx="12191760" cy="3433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第三週 超啟發式演算法</a:t>
            </a:r>
            <a:endParaRPr lang="en-US" altLang="zh-TW" sz="4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8" y="3888056"/>
            <a:ext cx="12189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TW" sz="44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中黑體"/>
              </a:rPr>
              <a:t>2/24</a:t>
            </a:r>
            <a:endParaRPr lang="zh-TW" altLang="en-US" sz="4400" b="1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 Black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5840325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EBE90BB-F41D-4C6B-8BE6-DFC3B20A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5" y="1272303"/>
            <a:ext cx="10493512" cy="48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8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為了去模擬退火的過程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所以要去計算接受較差解的機率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dirty="0"/>
              <a:t>exp(x)</a:t>
            </a:r>
            <a:r>
              <a:rPr lang="zh-TW" altLang="en-US" dirty="0"/>
              <a:t>：傳回自然對數</a:t>
            </a:r>
            <a:r>
              <a:rPr lang="en-US" altLang="zh-TW" dirty="0"/>
              <a:t>e</a:t>
            </a:r>
            <a:r>
              <a:rPr lang="zh-TW" altLang="en-US" dirty="0"/>
              <a:t>之</a:t>
            </a:r>
            <a:r>
              <a:rPr lang="en-US" altLang="zh-TW" dirty="0"/>
              <a:t>x</a:t>
            </a:r>
            <a:r>
              <a:rPr lang="zh-TW" altLang="en-US" dirty="0"/>
              <a:t>次方值</a:t>
            </a:r>
            <a:r>
              <a:rPr lang="en-US" altLang="zh-TW" dirty="0"/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solution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S:current solution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temperature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而比較的對象為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每次都隨機設定為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1~0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之間的小數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92159216-12A8-4433-8F8E-0146E58AA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" y="1950666"/>
            <a:ext cx="3403297" cy="8839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B7F6746-E9EA-458F-BFD9-7DCF4E0F9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" y="4504943"/>
            <a:ext cx="466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87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會有三種可能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1.new solution V is better than current solution S , SA will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accept V.(Because     will greater than 1.)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2.new solution V is worse than current solution S, SA will accept V only if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&gt; r 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桌, 畫畫 的圖片&#10;&#10;自動產生的描述">
            <a:extLst>
              <a:ext uri="{FF2B5EF4-FFF2-40B4-BE49-F238E27FC236}">
                <a16:creationId xmlns:a16="http://schemas.microsoft.com/office/drawing/2014/main" id="{59021E06-9763-4DF9-9E4B-938B049C6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96" y="1839875"/>
            <a:ext cx="369444" cy="369444"/>
          </a:xfrm>
          <a:prstGeom prst="rect">
            <a:avLst/>
          </a:prstGeom>
        </p:spPr>
      </p:pic>
      <p:pic>
        <p:nvPicPr>
          <p:cNvPr id="15" name="圖片 14" descr="一張含有 桌, 畫畫 的圖片&#10;&#10;自動產生的描述">
            <a:extLst>
              <a:ext uri="{FF2B5EF4-FFF2-40B4-BE49-F238E27FC236}">
                <a16:creationId xmlns:a16="http://schemas.microsoft.com/office/drawing/2014/main" id="{A9A86474-B8CF-45ED-BC0F-B2570C885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4" y="3214930"/>
            <a:ext cx="369444" cy="369444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F81C4E3C-A414-4ADF-BFC3-7468D051314D}"/>
              </a:ext>
            </a:extLst>
          </p:cNvPr>
          <p:cNvSpPr/>
          <p:nvPr/>
        </p:nvSpPr>
        <p:spPr>
          <a:xfrm>
            <a:off x="73004" y="3247765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3.new solution V is worse than current solution S , SA will not accept V if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&lt; r.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隨著每個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溫度都應該漸漸下降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(why?)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 descr="一張含有 桌, 畫畫 的圖片&#10;&#10;自動產生的描述">
            <a:extLst>
              <a:ext uri="{FF2B5EF4-FFF2-40B4-BE49-F238E27FC236}">
                <a16:creationId xmlns:a16="http://schemas.microsoft.com/office/drawing/2014/main" id="{9C2E0BAB-9981-4976-9D23-3DF94CAE4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3" y="4295411"/>
            <a:ext cx="369444" cy="36944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BB4FF5D-CBE8-4AE5-92AF-53964DEE3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4" y="5216380"/>
            <a:ext cx="139084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9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相片, 小, 顯示, 差異 的圖片&#10;&#10;自動產生的描述">
            <a:extLst>
              <a:ext uri="{FF2B5EF4-FFF2-40B4-BE49-F238E27FC236}">
                <a16:creationId xmlns:a16="http://schemas.microsoft.com/office/drawing/2014/main" id="{426F169F-F32E-4F90-9088-DF2F56E6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6" y="1592204"/>
            <a:ext cx="789732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2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4A59A8-AB91-4442-B85F-7839EC73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25" y="1600923"/>
            <a:ext cx="738290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9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作業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4DC16261-BCB4-40DC-9560-9875F57986CA}"/>
              </a:ext>
            </a:extLst>
          </p:cNvPr>
          <p:cNvSpPr/>
          <p:nvPr/>
        </p:nvSpPr>
        <p:spPr>
          <a:xfrm>
            <a:off x="64134" y="9254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SA(100bit):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要求如下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盡量寫成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提醒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名字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盡量不要將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寫死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顯示每個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之結果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寫一個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紀錄跑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所找到的最佳值和其模樣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作業有無問題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</a:t>
            </a:r>
            <a:r>
              <a:rPr lang="en-US" altLang="zh-TW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74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58B22F96-559B-4E12-BB61-29BF7C68951B}"/>
              </a:ext>
            </a:extLst>
          </p:cNvPr>
          <p:cNvSpPr/>
          <p:nvPr/>
        </p:nvSpPr>
        <p:spPr>
          <a:xfrm>
            <a:off x="225404" y="7072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Tabu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Search(TS):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禁忌搜尋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basic idea of TS is to avoid searching the same solution too frequently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search process of TS will keep track of solution visited recently, by storing them in a queue (called </a:t>
            </a: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tabu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list) to avoid the later search process from searching for the same candidate solution again and again.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54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D52CEE-DFE3-49EA-AE02-246B9E963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11" y="997739"/>
            <a:ext cx="7234664" cy="55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32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792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45161D05-956C-43DC-A40A-52F4140A5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512573"/>
            <a:ext cx="11435233" cy="5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上週</a:t>
            </a: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600" dirty="0" err="1">
                <a:latin typeface="+mj-lt"/>
              </a:rPr>
              <a:t>Tabu</a:t>
            </a:r>
            <a:r>
              <a:rPr lang="en-US" altLang="zh-TW" sz="3600" dirty="0">
                <a:latin typeface="+mj-lt"/>
              </a:rPr>
              <a:t> Search(TS)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en-US" altLang="zh-TW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8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A56AECE5-9348-4CAF-8FA2-7E86B5C4879D}"/>
              </a:ext>
            </a:extLst>
          </p:cNvPr>
          <p:cNvSpPr/>
          <p:nvPr/>
        </p:nvSpPr>
        <p:spPr>
          <a:xfrm>
            <a:off x="225404" y="7072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Tabu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List: queue structure.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C3D4F4-004D-4BDB-AEB8-B151976D9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4" y="2336800"/>
            <a:ext cx="8587480" cy="35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0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 descr="一張含有 地圖 的圖片&#10;&#10;自動產生的描述">
            <a:extLst>
              <a:ext uri="{FF2B5EF4-FFF2-40B4-BE49-F238E27FC236}">
                <a16:creationId xmlns:a16="http://schemas.microsoft.com/office/drawing/2014/main" id="{B39E916B-CE6E-49F8-81BE-334D6AD45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95" y="1029410"/>
            <a:ext cx="9531350" cy="57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08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/>
              <a:t>Tabu</a:t>
            </a:r>
            <a:r>
              <a:rPr lang="en-US" altLang="zh-TW" dirty="0"/>
              <a:t> Search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34A30B26-0D48-4E87-ADBE-A1C39B86C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2" y="882801"/>
            <a:ext cx="9567995" cy="5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作業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3D7467-16C1-4A88-A8FD-1443BC8310E5}"/>
              </a:ext>
            </a:extLst>
          </p:cNvPr>
          <p:cNvSpPr txBox="1"/>
          <p:nvPr/>
        </p:nvSpPr>
        <p:spPr>
          <a:xfrm>
            <a:off x="425450" y="1322783"/>
            <a:ext cx="11695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寫一個</a:t>
            </a:r>
            <a:r>
              <a:rPr lang="en-US" altLang="zh-TW" dirty="0"/>
              <a:t>txt</a:t>
            </a:r>
            <a:r>
              <a:rPr lang="zh-TW" altLang="en-US" dirty="0"/>
              <a:t>檔案</a:t>
            </a:r>
            <a:r>
              <a:rPr lang="en-US" altLang="zh-TW" dirty="0"/>
              <a:t>,</a:t>
            </a:r>
            <a:r>
              <a:rPr lang="zh-TW" altLang="en-US" dirty="0"/>
              <a:t>寫出自己覺得</a:t>
            </a:r>
            <a:r>
              <a:rPr lang="en-US" altLang="zh-TW" dirty="0"/>
              <a:t>HC SA TS</a:t>
            </a:r>
            <a:r>
              <a:rPr lang="zh-TW" altLang="en-US" dirty="0"/>
              <a:t>的差別 </a:t>
            </a:r>
            <a:r>
              <a:rPr lang="en-US" altLang="zh-TW" dirty="0"/>
              <a:t>,</a:t>
            </a:r>
            <a:r>
              <a:rPr lang="zh-TW" altLang="en-US" dirty="0"/>
              <a:t>字數不用多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寫出</a:t>
            </a:r>
            <a:r>
              <a:rPr lang="en-US" altLang="zh-TW" dirty="0"/>
              <a:t>100bit</a:t>
            </a:r>
            <a:r>
              <a:rPr lang="zh-TW" altLang="en-US" dirty="0"/>
              <a:t>的</a:t>
            </a:r>
            <a:r>
              <a:rPr lang="en-US" altLang="zh-TW" dirty="0"/>
              <a:t>TS,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不要寫死</a:t>
            </a:r>
            <a:r>
              <a:rPr lang="en-US" altLang="zh-TW" dirty="0"/>
              <a:t>,</a:t>
            </a:r>
            <a:r>
              <a:rPr lang="zh-TW" altLang="en-US" dirty="0"/>
              <a:t> 一樣按照</a:t>
            </a:r>
            <a:r>
              <a:rPr lang="en-US" altLang="zh-TW" dirty="0"/>
              <a:t>TED.</a:t>
            </a:r>
          </a:p>
          <a:p>
            <a:endParaRPr lang="en-US" altLang="zh-TW" dirty="0"/>
          </a:p>
          <a:p>
            <a:r>
              <a:rPr lang="zh-TW" altLang="en-US" dirty="0"/>
              <a:t>記得自己先把作業存起來暑假會用到</a:t>
            </a:r>
            <a:r>
              <a:rPr lang="en-US" altLang="zh-TW"/>
              <a:t>.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加油 </a:t>
            </a:r>
            <a:r>
              <a:rPr lang="en-US" altLang="zh-TW" dirty="0"/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642718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"/>
          <p:cNvPicPr/>
          <p:nvPr/>
        </p:nvPicPr>
        <p:blipFill>
          <a:blip r:embed="rId3"/>
          <a:stretch/>
        </p:blipFill>
        <p:spPr>
          <a:xfrm>
            <a:off x="984240" y="5013000"/>
            <a:ext cx="10310400" cy="26650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1569960" y="5425920"/>
            <a:ext cx="9138960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115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115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2" y="201334"/>
            <a:ext cx="6694298" cy="5018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TED(1/3)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10C714A-B1B9-401C-8B81-FDA6B39FD27D}"/>
              </a:ext>
            </a:extLst>
          </p:cNvPr>
          <p:cNvSpPr/>
          <p:nvPr/>
        </p:nvSpPr>
        <p:spPr>
          <a:xfrm>
            <a:off x="73004" y="607173"/>
            <a:ext cx="12012318" cy="5123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整個程式要跑幾遍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為求實驗數據之公平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要跑幾個遍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Function: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目標函數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看問題而有不同的定義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演算法目的都是去求此方程式最佳化的值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Value: Objective Function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所產生之值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用來衡量此解在解空間的好壞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扮演著在解空間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開始搜索的腳色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衡量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此解之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value.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Determination(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決定是否比目前最佳值好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如果有則將此解當作目前最佳解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40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TED(2/3)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ECEB88-E038-4BF4-996C-E2080C7F5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8" y="1498690"/>
            <a:ext cx="8030578" cy="43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4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TED(3/3)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C04FE6C1-AA93-42A5-923B-6D81B00F6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" y="1389783"/>
            <a:ext cx="11232760" cy="4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簡介之後會學的演算法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0193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Single-solution-based algorithms work on a single solution: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 (HC)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Simulated Annealing (SA)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Tabu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Search (TS)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C8F37343-5C99-454C-B967-A491A8ECE8EF}"/>
              </a:ext>
            </a:extLst>
          </p:cNvPr>
          <p:cNvSpPr/>
          <p:nvPr/>
        </p:nvSpPr>
        <p:spPr>
          <a:xfrm>
            <a:off x="191770" y="271015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Population-solution-based algorithms work on a population of solution: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Genetic Algorithm (GA)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Ant Colony Optimization (ACO)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Swarm Optimization (PSO)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3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簡介之後會學的演算法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0193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C8F37343-5C99-454C-B967-A491A8ECE8EF}"/>
              </a:ext>
            </a:extLst>
          </p:cNvPr>
          <p:cNvSpPr/>
          <p:nvPr/>
        </p:nvSpPr>
        <p:spPr>
          <a:xfrm>
            <a:off x="191770" y="271015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6A3BB2-8073-4562-ADC2-4668BF3B2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8" y="1995308"/>
            <a:ext cx="9470179" cy="33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9069EB6C-208F-4A24-9AD6-6B5E65A43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8" y="1377790"/>
            <a:ext cx="8531232" cy="50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5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Anneal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(SA) 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模擬退火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解決傳統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 HC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之困境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偶爾接受沒進步的的解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所以不會永遠朝會獲得更好方向的解空間前進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E269F6-4202-44AB-BCCC-CEDCE74F9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7" y="2491177"/>
            <a:ext cx="568721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5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8592</TotalTime>
  <Words>727</Words>
  <Application>Microsoft Office PowerPoint</Application>
  <PresentationFormat>自訂</PresentationFormat>
  <Paragraphs>406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標楷體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大綱</vt:lpstr>
      <vt:lpstr>TED(1/3)</vt:lpstr>
      <vt:lpstr>TED(2/3)</vt:lpstr>
      <vt:lpstr>TED(3/3)</vt:lpstr>
      <vt:lpstr>簡介之後會學的演算法 </vt:lpstr>
      <vt:lpstr>簡介之後會學的演算法 </vt:lpstr>
      <vt:lpstr>Simulate Anneal(SA) </vt:lpstr>
      <vt:lpstr>Simulate Anneal(SA) </vt:lpstr>
      <vt:lpstr>Simulate Anneal(SA) </vt:lpstr>
      <vt:lpstr>Simulate Anneal(SA) </vt:lpstr>
      <vt:lpstr>Simulate Anneal(SA) </vt:lpstr>
      <vt:lpstr>Simulate Anneal(SA) </vt:lpstr>
      <vt:lpstr>Simulate Anneal(SA) </vt:lpstr>
      <vt:lpstr>作業 </vt:lpstr>
      <vt:lpstr>Tabu Search </vt:lpstr>
      <vt:lpstr>Tabu Search </vt:lpstr>
      <vt:lpstr>Tabu Search </vt:lpstr>
      <vt:lpstr>Tabu Search </vt:lpstr>
      <vt:lpstr>Tabu Search </vt:lpstr>
      <vt:lpstr>Tabu Search </vt:lpstr>
      <vt:lpstr>Tabu Search </vt:lpstr>
      <vt:lpstr>作業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絢 張</cp:lastModifiedBy>
  <cp:revision>606</cp:revision>
  <cp:lastPrinted>1601-01-01T00:00:00Z</cp:lastPrinted>
  <dcterms:created xsi:type="dcterms:W3CDTF">2015-10-03T05:09:22Z</dcterms:created>
  <dcterms:modified xsi:type="dcterms:W3CDTF">2020-02-23T16:48:57Z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