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2"/>
  </p:notesMasterIdLst>
  <p:sldIdLst>
    <p:sldId id="256" r:id="rId2"/>
    <p:sldId id="333" r:id="rId3"/>
    <p:sldId id="334" r:id="rId4"/>
    <p:sldId id="335" r:id="rId5"/>
    <p:sldId id="336" r:id="rId6"/>
    <p:sldId id="337" r:id="rId7"/>
    <p:sldId id="340" r:id="rId8"/>
    <p:sldId id="341" r:id="rId9"/>
    <p:sldId id="338" r:id="rId10"/>
    <p:sldId id="342" r:id="rId11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2927" autoAdjust="0"/>
  </p:normalViewPr>
  <p:slideViewPr>
    <p:cSldViewPr snapToGrid="0">
      <p:cViewPr varScale="1">
        <p:scale>
          <a:sx n="95" d="100"/>
          <a:sy n="95" d="100"/>
        </p:scale>
        <p:origin x="137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04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1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75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36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67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22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038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28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77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1887200" y="914400"/>
            <a:ext cx="304560" cy="5943240"/>
          </a:xfrm>
          <a:prstGeom prst="rect">
            <a:avLst/>
          </a:prstGeom>
          <a:solidFill>
            <a:srgbClr val="25557B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74" y="273801"/>
            <a:ext cx="2032361" cy="548415"/>
          </a:xfrm>
          <a:prstGeom prst="rect">
            <a:avLst/>
          </a:prstGeom>
          <a:ln>
            <a:noFill/>
          </a:ln>
          <a:effectLst>
            <a:glow rad="12700">
              <a:schemeClr val="accent1">
                <a:alpha val="40000"/>
              </a:schemeClr>
            </a:glow>
            <a:outerShdw blurRad="292100" dist="38100" dir="1800000" algn="tl" rotWithShape="0">
              <a:srgbClr val="333333">
                <a:alpha val="65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http://elib.zib.de/pub/mp-testdata/tsp/tsplib/ts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3820" y="3297060"/>
            <a:ext cx="12191760" cy="14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US" altLang="zh-TW" sz="5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altLang="zh-TW" sz="5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Ant Colony Optimization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altLang="zh-TW" sz="36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Zhi</a:t>
            </a:r>
            <a:r>
              <a:rPr lang="en-US" altLang="zh-TW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-Yan Fang</a:t>
            </a:r>
            <a:endParaRPr lang="en-US" altLang="zh-TW" sz="3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altLang="zh-TW" sz="36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AILAB</a:t>
            </a:r>
            <a:endParaRPr lang="en-US" altLang="zh-TW" sz="16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240" y="3547800"/>
            <a:ext cx="12189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zh-TW" altLang="en-US" sz="4400" b="1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 Black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5840325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30574" y="900240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81188" y="8893098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Q&amp;A</a:t>
            </a:r>
            <a:r>
              <a:rPr lang="zh-TW" alt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 </a:t>
            </a: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and hint</a:t>
            </a:r>
            <a:endParaRPr lang="en-US" altLang="zh-TW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13" y="3069543"/>
            <a:ext cx="10227861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23441" y="10115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441" y="1563514"/>
            <a:ext cx="9936893" cy="303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可以用一個二維陣列來儲存城市之間的距離，需要用到時可以直接查表</a:t>
            </a:r>
            <a:endParaRPr lang="en-US" altLang="zh-TW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費洛蒙表亦同</a:t>
            </a:r>
            <a:endParaRPr lang="en-US" altLang="zh-TW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l-GR" altLang="zh-TW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zh-TW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與 </a:t>
            </a:r>
            <a:r>
              <a:rPr lang="el-GR" altLang="zh-TW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zh-TW" alt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不須設太大</a:t>
            </a:r>
            <a:endParaRPr lang="en-US" altLang="zh-TW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37309" y="921432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Marco </a:t>
            </a:r>
            <a:r>
              <a:rPr lang="en-US" altLang="zh-TW" sz="32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Dorigo</a:t>
            </a:r>
            <a:r>
              <a:rPr lang="zh-TW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受螞蟻行為啟發所創造的演算法</a:t>
            </a: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ACO</a:t>
            </a:r>
            <a:r>
              <a:rPr lang="zh-TW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透過</a:t>
            </a:r>
            <a:r>
              <a:rPr lang="en-US" altLang="zh-TW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pheromone table(</a:t>
            </a:r>
            <a:r>
              <a:rPr lang="el-GR" altLang="zh-TW" sz="3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τ</a:t>
            </a:r>
            <a:r>
              <a:rPr lang="en-US" altLang="zh-TW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route distance</a:t>
            </a:r>
            <a:r>
              <a:rPr lang="zh-TW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的資訊來逐步建構每一組解</a:t>
            </a: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因此，</a:t>
            </a:r>
            <a:r>
              <a:rPr lang="en-US" altLang="zh-TW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ACO</a:t>
            </a:r>
            <a:r>
              <a:rPr lang="zh-TW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適合於解決組合最佳化問題，如</a:t>
            </a:r>
            <a:r>
              <a:rPr lang="en-US" altLang="zh-TW" sz="3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Travelling </a:t>
            </a:r>
            <a:r>
              <a:rPr lang="en-US" altLang="zh-TW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Salesman problem</a:t>
            </a:r>
            <a:r>
              <a:rPr lang="zh-TW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Routing </a:t>
            </a:r>
            <a:r>
              <a:rPr lang="en-US" altLang="zh-TW" sz="3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problem</a:t>
            </a:r>
            <a:endParaRPr lang="en-US" altLang="zh-TW" sz="3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81188" y="8893098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The Basic idea</a:t>
            </a:r>
            <a:endParaRPr lang="en-US" altLang="zh-TW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16" y="3913604"/>
            <a:ext cx="10227861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23441" y="10115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138970" y="5826933"/>
            <a:ext cx="2728889" cy="86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en-US" altLang="zh-TW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6504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37309" y="921432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81188" y="8893098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The Basic idea</a:t>
            </a:r>
            <a:endParaRPr lang="en-US" altLang="zh-TW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16" y="3913604"/>
            <a:ext cx="10227861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23441" y="10115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6" y="1674368"/>
            <a:ext cx="1709247" cy="45092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88" y="1662676"/>
            <a:ext cx="3769636" cy="43642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90" y="1734759"/>
            <a:ext cx="4117439" cy="4220118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1813068" y="3665705"/>
            <a:ext cx="426675" cy="23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6676192" y="3693364"/>
            <a:ext cx="426675" cy="23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2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37309" y="921432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81188" y="8893098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The Basic idea</a:t>
            </a:r>
            <a:endParaRPr lang="en-US" altLang="zh-TW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16" y="3913604"/>
            <a:ext cx="10227861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23441" y="10115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582530" y="3579556"/>
            <a:ext cx="426675" cy="23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7365906" y="3579556"/>
            <a:ext cx="426675" cy="23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81" y="1444051"/>
            <a:ext cx="3123449" cy="47196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00" y="1444050"/>
            <a:ext cx="3123449" cy="471962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671" y="1446245"/>
            <a:ext cx="3146465" cy="47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37309" y="921432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81188" y="8893098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The Implementation</a:t>
            </a:r>
            <a:endParaRPr lang="en-US" altLang="zh-TW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16" y="3913604"/>
            <a:ext cx="10227861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23441" y="10115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864" y="2181073"/>
            <a:ext cx="9695290" cy="32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30574" y="900240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81188" y="8893098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The Implementation</a:t>
            </a:r>
            <a:endParaRPr lang="en-US" altLang="zh-TW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16" y="3913604"/>
            <a:ext cx="10227861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23441" y="10115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3009" t="17474" r="41850" b="26005"/>
          <a:stretch/>
        </p:blipFill>
        <p:spPr>
          <a:xfrm>
            <a:off x="523441" y="1298727"/>
            <a:ext cx="7012823" cy="404341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23827" y="4465004"/>
            <a:ext cx="2248693" cy="1469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from the </a:t>
            </a:r>
            <a:r>
              <a:rPr lang="en-US" altLang="zh-TW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zh-TW" altLang="en-US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</a:t>
            </a:r>
            <a:r>
              <a:rPr lang="en-US" altLang="zh-TW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city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lang="en-US" altLang="zh-TW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to </a:t>
            </a:r>
            <a:r>
              <a:rPr lang="en-US" altLang="zh-TW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US" altLang="zh-TW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lang="zh-TW" altLang="en-US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</a:t>
            </a:r>
            <a:r>
              <a:rPr lang="en-US" altLang="zh-TW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city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lang="en-US" altLang="zh-TW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the </a:t>
            </a:r>
            <a:r>
              <a:rPr lang="en-US" altLang="zh-TW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 </a:t>
            </a:r>
            <a:r>
              <a:rPr lang="en-US" altLang="zh-TW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</a:t>
            </a:r>
            <a:r>
              <a:rPr lang="en-US" altLang="zh-TW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ant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l-GR" altLang="zh-TW" b="1" i="1" dirty="0" smtClean="0"/>
              <a:t>η</a:t>
            </a:r>
            <a:r>
              <a:rPr lang="en-US" altLang="zh-TW" b="1" i="1" dirty="0" err="1" smtClean="0"/>
              <a:t>ij</a:t>
            </a:r>
            <a:r>
              <a:rPr lang="en-US" altLang="zh-TW" b="1" i="1" dirty="0" smtClean="0"/>
              <a:t> </a:t>
            </a:r>
            <a:r>
              <a:rPr lang="en-US" altLang="zh-TW" b="1" dirty="0" smtClean="0"/>
              <a:t>:  1/</a:t>
            </a:r>
            <a:r>
              <a:rPr lang="en-US" altLang="zh-TW" b="1" i="1" dirty="0" err="1" smtClean="0"/>
              <a:t>dij</a:t>
            </a:r>
            <a:endParaRPr lang="en-US" altLang="zh-TW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30574" y="900240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81188" y="8893098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The Implementation</a:t>
            </a:r>
            <a:endParaRPr lang="en-US" altLang="zh-TW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16" y="3913604"/>
            <a:ext cx="10227861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23441" y="10115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5000" t="18128" r="53063" b="52272"/>
          <a:stretch/>
        </p:blipFill>
        <p:spPr>
          <a:xfrm>
            <a:off x="416308" y="1094933"/>
            <a:ext cx="5619639" cy="223107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l="5000" t="55305" r="53063" b="31855"/>
          <a:stretch/>
        </p:blipFill>
        <p:spPr>
          <a:xfrm>
            <a:off x="416308" y="3733286"/>
            <a:ext cx="5619639" cy="9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30574" y="900240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81188" y="8893098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The Implementation</a:t>
            </a:r>
            <a:endParaRPr lang="en-US" altLang="zh-TW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16" y="3913604"/>
            <a:ext cx="10227861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23441" y="10115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5246" t="47571" r="9491" b="7827"/>
          <a:stretch/>
        </p:blipFill>
        <p:spPr>
          <a:xfrm>
            <a:off x="303388" y="2247440"/>
            <a:ext cx="11324771" cy="3332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7184" y="1362698"/>
            <a:ext cx="4323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200" spc="-1" dirty="0" smtClean="0"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Local Search : 2-opt</a:t>
            </a:r>
            <a:endParaRPr lang="en-US" altLang="zh-TW" sz="3200" spc="-1" dirty="0"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630574" y="900240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081188" y="8893098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Dataset</a:t>
            </a:r>
            <a:endParaRPr lang="en-US" altLang="zh-TW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3113" y="3069543"/>
            <a:ext cx="10227861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523441" y="10115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65071" y="1200062"/>
            <a:ext cx="8211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hlinkClick r:id="rId4"/>
              </a:rPr>
              <a:t>http://elib.zib.de/pub/mp-testdata/tsp/tsplib/tsp/</a:t>
            </a:r>
            <a:endParaRPr lang="zh-TW" altLang="en-US" sz="2800" dirty="0"/>
          </a:p>
        </p:txBody>
      </p:sp>
      <p:pic>
        <p:nvPicPr>
          <p:cNvPr id="1028" name="Picture 4" descr="The Best Solution Achieved by ABCSA, for Eil51.  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63" y="2090387"/>
            <a:ext cx="5622227" cy="471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10920</TotalTime>
  <Words>166</Words>
  <Application>Microsoft Office PowerPoint</Application>
  <PresentationFormat>自訂</PresentationFormat>
  <Paragraphs>97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DejaVu Sans</vt:lpstr>
      <vt:lpstr>中黑體</vt:lpstr>
      <vt:lpstr>微軟正黑體</vt:lpstr>
      <vt:lpstr>新細明體</vt:lpstr>
      <vt:lpstr>標楷體</vt:lpstr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The Basic idea</vt:lpstr>
      <vt:lpstr>The Basic idea</vt:lpstr>
      <vt:lpstr>The Basic idea</vt:lpstr>
      <vt:lpstr>The Implementation</vt:lpstr>
      <vt:lpstr>The Implementation</vt:lpstr>
      <vt:lpstr>The Implementation</vt:lpstr>
      <vt:lpstr>The Implementation</vt:lpstr>
      <vt:lpstr>Dataset</vt:lpstr>
      <vt:lpstr>Q&amp;A and hint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user</cp:lastModifiedBy>
  <cp:revision>1050</cp:revision>
  <cp:lastPrinted>1601-01-01T00:00:00Z</cp:lastPrinted>
  <dcterms:created xsi:type="dcterms:W3CDTF">2015-10-03T05:09:22Z</dcterms:created>
  <dcterms:modified xsi:type="dcterms:W3CDTF">2020-03-16T11:29:42Z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