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D5F9-55AB-4D0E-A0A4-DFDE6AC33785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6E9EA-0892-450F-8448-07AC1742796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441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6E9EA-0892-450F-8448-07AC17427961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467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47E9-30A3-5DA2-BF27-657A505AA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CB409-D000-EE7D-561F-8CD738541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F51D8-B5FA-C84F-EF06-8F2BBF08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452-8270-4592-9C05-AEA4BBCB8BB8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1D9A-CE6C-E908-4CB0-B73C608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FEA2B-C2A7-900C-4C7E-62BA81ED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75-18B3-471D-AF23-0BC0E65D97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30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4B61-EDD4-E4EE-317A-F796E570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98D0D-C71F-0D8B-9EC9-8AB24FEAA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0865F-2F82-B43C-7590-2D80C545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452-8270-4592-9C05-AEA4BBCB8BB8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8DBDD-919B-07EF-CFD1-E90E041C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2F1A-DF76-C08C-6B29-09723703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75-18B3-471D-AF23-0BC0E65D97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979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3DAAB-E63D-0105-ADC7-3B712CC75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D882D-0BF1-558D-7D59-2C6EC477F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9E2E0-CBEA-A599-A25E-A304744C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452-8270-4592-9C05-AEA4BBCB8BB8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19499-4B42-4F09-96B4-9428A88D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987E-EE7D-3886-6D31-B7A48566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75-18B3-471D-AF23-0BC0E65D97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6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9BCC-D841-955C-A8F5-F5896512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4ACD-220E-B192-4E3C-E5B1D2EA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C0D03-BFA3-267A-B8E2-B39A593F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452-8270-4592-9C05-AEA4BBCB8BB8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85854-0BC0-3050-4360-95FF4861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3810A-C723-592F-FD9A-EE743FAA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75-18B3-471D-AF23-0BC0E65D97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153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F8BA-B5B6-5C5E-F21B-D02E3A03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ED83-E52D-D7BA-16BF-5D1CD9FE6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93D8-422F-3C6B-FFFC-309405A2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452-8270-4592-9C05-AEA4BBCB8BB8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CDBB-9A46-BBBE-5BF4-6FAF71A4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5238-24DC-F8FA-A3C9-794A1581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75-18B3-471D-AF23-0BC0E65D97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633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465E-BD12-1AAC-F0FE-59A29DF9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A2BA-FB3E-6806-3457-95E79951E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0EC99-9E38-4C88-0BAB-BF23469F8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D0CEF-516B-143A-7777-732A0140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452-8270-4592-9C05-AEA4BBCB8BB8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DC054-4EE5-0A39-721C-33730F07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935F-65EF-6576-BC87-D8F94275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75-18B3-471D-AF23-0BC0E65D97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329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B49A-D087-954F-4923-90F9345C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BCAAB-9F93-1C5E-248E-97290579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4C147-C79F-13F7-6FA3-48478222A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35163-3DD0-D93C-3A00-ED016E4B6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6E807-7ED8-367D-BC0D-B06F0F99F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C85EE-0257-A488-41C9-C6D38096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452-8270-4592-9C05-AEA4BBCB8BB8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707A7-5D6A-6000-6146-F11EE2BB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AD82B-6B5E-5208-3EF0-C9AC4130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75-18B3-471D-AF23-0BC0E65D97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7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7C9C-B425-6161-D564-953F63DB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D915D-1AD8-B368-F9F8-A04C4430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452-8270-4592-9C05-AEA4BBCB8BB8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3D4A6-CB95-5384-3A19-19D5CF46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5910-30EB-11BF-E8A8-A81CBF6E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75-18B3-471D-AF23-0BC0E65D97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973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E91E6-1713-FF40-AB26-1B0485E4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452-8270-4592-9C05-AEA4BBCB8BB8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E14BB-E150-D247-82F4-9F73B12D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9F092-ED8F-1B5B-6E4A-C5E6AFF4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75-18B3-471D-AF23-0BC0E65D97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358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54E4-0644-75D2-8391-51CBC814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BDA3C-C1A4-55E9-BF89-B56A16BCC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4E9FB-3587-6380-EF09-5FD6F1B35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0AE4B-09D1-DE5D-F22F-9B490767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452-8270-4592-9C05-AEA4BBCB8BB8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EC731-D669-83E1-6B7B-C302C1EA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BBD59-BF9C-85D6-19DA-0A1C0B41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75-18B3-471D-AF23-0BC0E65D97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075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7FBA-0CA0-C032-1201-BC489E5E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52D0C-771F-F77A-681E-3B88FEA51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4522C-7194-FC04-53F1-AE104E89B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C619E-78A4-2075-A21B-3A506781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452-8270-4592-9C05-AEA4BBCB8BB8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5B629-C4B4-6406-B52C-D31F85AE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F795-3C35-48A4-A737-4CFE92AE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75-18B3-471D-AF23-0BC0E65D97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658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E8FB2-CC99-5E93-EDF4-0AE8F4D4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661B0-34ED-F314-38AE-B46E61664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7263-CCF5-B736-880C-36D4A7995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61452-8270-4592-9C05-AEA4BBCB8BB8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F196-077B-7D34-CDD0-CEE7D1E46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2D684-5A4D-3A50-8BAD-558D5BED4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343975-18B3-471D-AF23-0BC0E65D97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037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1128F8-68D5-F38A-4149-373382F35094}"/>
              </a:ext>
            </a:extLst>
          </p:cNvPr>
          <p:cNvSpPr/>
          <p:nvPr/>
        </p:nvSpPr>
        <p:spPr>
          <a:xfrm>
            <a:off x="162230" y="78658"/>
            <a:ext cx="11867535" cy="11208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C387-C0FF-5DE0-FC60-CA56C1089A64}"/>
              </a:ext>
            </a:extLst>
          </p:cNvPr>
          <p:cNvSpPr txBox="1"/>
          <p:nvPr/>
        </p:nvSpPr>
        <p:spPr>
          <a:xfrm>
            <a:off x="1233948" y="226593"/>
            <a:ext cx="972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Sparse feedforward network in small language models</a:t>
            </a:r>
            <a:endParaRPr lang="en-NZ" sz="2800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4D637-8911-62B8-B2F8-C91F4F5718DE}"/>
              </a:ext>
            </a:extLst>
          </p:cNvPr>
          <p:cNvSpPr txBox="1"/>
          <p:nvPr/>
        </p:nvSpPr>
        <p:spPr>
          <a:xfrm>
            <a:off x="3942735" y="749813"/>
            <a:ext cx="4306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>
                <a:solidFill>
                  <a:schemeClr val="bg1"/>
                </a:solidFill>
              </a:rPr>
              <a:t>Yijun Wu </a:t>
            </a:r>
          </a:p>
          <a:p>
            <a:pPr algn="ctr"/>
            <a:r>
              <a:rPr lang="en-NZ" sz="800" dirty="0">
                <a:solidFill>
                  <a:schemeClr val="bg1"/>
                </a:solidFill>
              </a:rPr>
              <a:t>Y.Wu-55@student.tudelft.nl </a:t>
            </a:r>
          </a:p>
          <a:p>
            <a:pPr algn="ctr"/>
            <a:r>
              <a:rPr lang="en-NZ" sz="800" dirty="0">
                <a:solidFill>
                  <a:schemeClr val="bg1"/>
                </a:solidFill>
              </a:rPr>
              <a:t>Supervisors: Aral de Moor, Mali Izadi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264FD2-C947-A46C-5965-79107F235E2D}"/>
              </a:ext>
            </a:extLst>
          </p:cNvPr>
          <p:cNvSpPr/>
          <p:nvPr/>
        </p:nvSpPr>
        <p:spPr>
          <a:xfrm>
            <a:off x="162230" y="1275387"/>
            <a:ext cx="3672349" cy="28419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CB438C-7F4F-7AB2-F20D-9B6E5426F81B}"/>
              </a:ext>
            </a:extLst>
          </p:cNvPr>
          <p:cNvSpPr/>
          <p:nvPr/>
        </p:nvSpPr>
        <p:spPr>
          <a:xfrm>
            <a:off x="162231" y="5919018"/>
            <a:ext cx="11867536" cy="860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B08CF9-4243-184D-0855-1100BF4457C6}"/>
              </a:ext>
            </a:extLst>
          </p:cNvPr>
          <p:cNvSpPr/>
          <p:nvPr/>
        </p:nvSpPr>
        <p:spPr>
          <a:xfrm>
            <a:off x="4235243" y="1273033"/>
            <a:ext cx="3672349" cy="28419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EA2B63-D40F-57C4-CE86-22279B4DCEAF}"/>
              </a:ext>
            </a:extLst>
          </p:cNvPr>
          <p:cNvSpPr/>
          <p:nvPr/>
        </p:nvSpPr>
        <p:spPr>
          <a:xfrm>
            <a:off x="8249264" y="1273033"/>
            <a:ext cx="3672349" cy="28419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D4E415-EA20-C2AC-28F5-A4079609D642}"/>
              </a:ext>
            </a:extLst>
          </p:cNvPr>
          <p:cNvSpPr/>
          <p:nvPr/>
        </p:nvSpPr>
        <p:spPr>
          <a:xfrm>
            <a:off x="162230" y="4283342"/>
            <a:ext cx="5619138" cy="1467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A759E6-17D7-0099-A35D-4C5D97D39B8E}"/>
              </a:ext>
            </a:extLst>
          </p:cNvPr>
          <p:cNvSpPr/>
          <p:nvPr/>
        </p:nvSpPr>
        <p:spPr>
          <a:xfrm>
            <a:off x="6410634" y="4283342"/>
            <a:ext cx="5619139" cy="1467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5F3348-801B-554B-3E22-5A12A57CACEE}"/>
              </a:ext>
            </a:extLst>
          </p:cNvPr>
          <p:cNvSpPr txBox="1"/>
          <p:nvPr/>
        </p:nvSpPr>
        <p:spPr>
          <a:xfrm>
            <a:off x="8821992" y="1369603"/>
            <a:ext cx="25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Results</a:t>
            </a:r>
            <a:endParaRPr lang="en-NZ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ED425-877C-3F4E-261B-17306143A3B4}"/>
              </a:ext>
            </a:extLst>
          </p:cNvPr>
          <p:cNvSpPr txBox="1"/>
          <p:nvPr/>
        </p:nvSpPr>
        <p:spPr>
          <a:xfrm>
            <a:off x="8821991" y="2556345"/>
            <a:ext cx="2526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Coming soon </a:t>
            </a:r>
            <a:r>
              <a:rPr lang="en-NZ" sz="1400" b="0" i="0" dirty="0">
                <a:solidFill>
                  <a:schemeClr val="bg1"/>
                </a:solidFill>
                <a:effectLst/>
                <a:latin typeface="Google Sans"/>
              </a:rPr>
              <a:t>🤞</a:t>
            </a:r>
            <a:endParaRPr lang="en-NZ" sz="1400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12C28-E222-CDB8-5BC6-CA2985FB7A2A}"/>
              </a:ext>
            </a:extLst>
          </p:cNvPr>
          <p:cNvSpPr txBox="1"/>
          <p:nvPr/>
        </p:nvSpPr>
        <p:spPr>
          <a:xfrm>
            <a:off x="1708353" y="4295285"/>
            <a:ext cx="25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Conclusion</a:t>
            </a:r>
            <a:endParaRPr lang="en-NZ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D6E7C-187C-8340-AF21-79CBC9F366D7}"/>
              </a:ext>
            </a:extLst>
          </p:cNvPr>
          <p:cNvSpPr txBox="1"/>
          <p:nvPr/>
        </p:nvSpPr>
        <p:spPr>
          <a:xfrm>
            <a:off x="1708352" y="5017022"/>
            <a:ext cx="2526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Coming soon </a:t>
            </a:r>
            <a:r>
              <a:rPr lang="en-NZ" sz="1400" b="0" i="0" dirty="0">
                <a:solidFill>
                  <a:schemeClr val="bg1"/>
                </a:solidFill>
                <a:effectLst/>
                <a:latin typeface="Google Sans"/>
              </a:rPr>
              <a:t>🤞</a:t>
            </a:r>
            <a:endParaRPr lang="en-NZ" sz="1400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DEC1F8-2CF0-CAF1-1002-5F6845C2AAF5}"/>
              </a:ext>
            </a:extLst>
          </p:cNvPr>
          <p:cNvSpPr txBox="1"/>
          <p:nvPr/>
        </p:nvSpPr>
        <p:spPr>
          <a:xfrm>
            <a:off x="7956757" y="4371147"/>
            <a:ext cx="25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Limitations</a:t>
            </a:r>
            <a:endParaRPr lang="en-NZ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C52FE-D7F1-84EE-53B5-C74A1B8533BA}"/>
              </a:ext>
            </a:extLst>
          </p:cNvPr>
          <p:cNvSpPr txBox="1"/>
          <p:nvPr/>
        </p:nvSpPr>
        <p:spPr>
          <a:xfrm>
            <a:off x="162230" y="5891494"/>
            <a:ext cx="140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References</a:t>
            </a:r>
            <a:endParaRPr lang="en-NZ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8B4505-78D7-99F3-9945-7D1C2AA484F4}"/>
              </a:ext>
            </a:extLst>
          </p:cNvPr>
          <p:cNvSpPr txBox="1"/>
          <p:nvPr/>
        </p:nvSpPr>
        <p:spPr>
          <a:xfrm>
            <a:off x="4832550" y="1377439"/>
            <a:ext cx="25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Method</a:t>
            </a:r>
            <a:endParaRPr lang="en-NZ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E8B45A-33DC-5C64-6463-1B41FB178607}"/>
              </a:ext>
            </a:extLst>
          </p:cNvPr>
          <p:cNvSpPr txBox="1"/>
          <p:nvPr/>
        </p:nvSpPr>
        <p:spPr>
          <a:xfrm>
            <a:off x="734958" y="1419205"/>
            <a:ext cx="25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Research question</a:t>
            </a:r>
            <a:endParaRPr lang="en-NZ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B3579A-55A9-B46F-2113-2E4572FC8AD0}"/>
              </a:ext>
            </a:extLst>
          </p:cNvPr>
          <p:cNvSpPr txBox="1"/>
          <p:nvPr/>
        </p:nvSpPr>
        <p:spPr>
          <a:xfrm>
            <a:off x="270387" y="1837043"/>
            <a:ext cx="341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Languages are getting bigger and better. More parameters leads to higher learning capacity, hence better performance. </a:t>
            </a:r>
          </a:p>
          <a:p>
            <a:endParaRPr lang="en-GB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r>
              <a:rPr lang="en-GB" sz="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Recently transformers scaled pass trillions of parameters thanks to sparsity. However, these giant language models are compared to much smaller baselines [1].</a:t>
            </a:r>
            <a:endParaRPr lang="en-NZ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929D6-ACF0-219B-D542-3310A1012568}"/>
              </a:ext>
            </a:extLst>
          </p:cNvPr>
          <p:cNvSpPr txBox="1"/>
          <p:nvPr/>
        </p:nvSpPr>
        <p:spPr>
          <a:xfrm>
            <a:off x="455353" y="360555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i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Is sparsity just a hack to increase the number of parameters without extra computational cost, or does it intrinsically improve learning capacity?</a:t>
            </a:r>
            <a:endParaRPr lang="en-NZ" sz="800" i="1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57B847-ECFB-ABC0-8E38-5C03BDC4A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730" y="2551450"/>
            <a:ext cx="1676269" cy="10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B04D41C-5B9D-220E-98DF-3DB089D73651}"/>
              </a:ext>
            </a:extLst>
          </p:cNvPr>
          <p:cNvSpPr txBox="1"/>
          <p:nvPr/>
        </p:nvSpPr>
        <p:spPr>
          <a:xfrm>
            <a:off x="270382" y="6170784"/>
            <a:ext cx="11651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[1] N. Du et al., “</a:t>
            </a:r>
            <a:r>
              <a:rPr lang="en-GB" sz="6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GLaM</a:t>
            </a:r>
            <a:r>
              <a:rPr lang="en-GB" sz="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: Efficient Scaling of Language Models with Mixture-of-Experts,” </a:t>
            </a:r>
            <a:r>
              <a:rPr lang="en-GB" sz="6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ArXiv</a:t>
            </a:r>
            <a:r>
              <a:rPr lang="en-GB" sz="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, vol. abs/2112.06905, 2021.</a:t>
            </a:r>
          </a:p>
          <a:p>
            <a:r>
              <a:rPr lang="en-NZ" sz="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[2] S. Black, L. Gao, P. Wang, C. Leahy, and S. </a:t>
            </a:r>
            <a:r>
              <a:rPr lang="en-NZ" sz="6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Biderman</a:t>
            </a:r>
            <a:r>
              <a:rPr lang="en-NZ" sz="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, GPT-Neo: Large Scale Autoregressive Language </a:t>
            </a:r>
            <a:r>
              <a:rPr lang="en-NZ" sz="6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Modeling</a:t>
            </a:r>
            <a:r>
              <a:rPr lang="en-NZ" sz="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with Mesh-</a:t>
            </a:r>
            <a:r>
              <a:rPr lang="en-NZ" sz="6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Tensorflow</a:t>
            </a:r>
            <a:r>
              <a:rPr lang="en-NZ" sz="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. </a:t>
            </a:r>
            <a:r>
              <a:rPr lang="en-NZ" sz="6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Zenodo</a:t>
            </a:r>
            <a:r>
              <a:rPr lang="en-NZ" sz="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, 2021. </a:t>
            </a:r>
            <a:r>
              <a:rPr lang="en-NZ" sz="6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doi</a:t>
            </a:r>
            <a:r>
              <a:rPr lang="en-NZ" sz="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: 10.5281/zenodo.5297715.</a:t>
            </a:r>
          </a:p>
          <a:p>
            <a:r>
              <a:rPr lang="en-NZ" sz="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[3] Y. Liu et al., “</a:t>
            </a:r>
            <a:r>
              <a:rPr lang="en-NZ" sz="6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RoBERTa</a:t>
            </a:r>
            <a:r>
              <a:rPr lang="en-NZ" sz="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: A Robustly Optimized BERT Pretraining Approach,” </a:t>
            </a:r>
            <a:r>
              <a:rPr lang="en-NZ" sz="6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arXiv</a:t>
            </a:r>
            <a:r>
              <a:rPr lang="en-NZ" sz="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preprint arXiv:1907.11692, 2019.</a:t>
            </a:r>
          </a:p>
          <a:p>
            <a:r>
              <a:rPr lang="en-NZ" sz="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[4] R. </a:t>
            </a:r>
            <a:r>
              <a:rPr lang="en-NZ" sz="6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Eldan</a:t>
            </a:r>
            <a:r>
              <a:rPr lang="en-NZ" sz="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and Y. Li, “</a:t>
            </a:r>
            <a:r>
              <a:rPr lang="en-NZ" sz="6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TinyStories</a:t>
            </a:r>
            <a:r>
              <a:rPr lang="en-NZ" sz="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: How Small Can Language Models Be and Still Speak Coherent English?,” 2023.</a:t>
            </a:r>
          </a:p>
          <a:p>
            <a:r>
              <a:rPr lang="en-NZ" sz="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[5] </a:t>
            </a:r>
            <a:r>
              <a:rPr lang="en-GB" sz="6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Warstadt</a:t>
            </a:r>
            <a:r>
              <a:rPr lang="en-GB" sz="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, A., et al. "Call for Papers – The </a:t>
            </a:r>
            <a:r>
              <a:rPr lang="en-GB" sz="6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BabyLM</a:t>
            </a:r>
            <a:r>
              <a:rPr lang="en-GB" sz="6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Challenge: Sample-efficient pretraining on a developmentally plausible corpus," in Computing Research Repository, vol. arXiv:2301.11796, 2023.</a:t>
            </a:r>
            <a:endParaRPr lang="en-NZ" sz="600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415F02-E05F-BD9D-C5F4-0CACF3673AAB}"/>
              </a:ext>
            </a:extLst>
          </p:cNvPr>
          <p:cNvSpPr txBox="1"/>
          <p:nvPr/>
        </p:nvSpPr>
        <p:spPr>
          <a:xfrm>
            <a:off x="4431276" y="1788537"/>
            <a:ext cx="3310644" cy="21433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E6A28A-1DFD-F203-857C-88526ABFDF11}"/>
              </a:ext>
            </a:extLst>
          </p:cNvPr>
          <p:cNvSpPr txBox="1"/>
          <p:nvPr/>
        </p:nvSpPr>
        <p:spPr>
          <a:xfrm>
            <a:off x="4407306" y="1788537"/>
            <a:ext cx="3310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The baselines for this project are GPT-Neo [2] and </a:t>
            </a:r>
            <a:r>
              <a:rPr lang="en-GB" sz="8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RoBERTa</a:t>
            </a:r>
            <a:r>
              <a:rPr lang="en-GB" sz="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[3]. This research focuses on small language models (&gt;10M parameters) because they can be trained with university budget. </a:t>
            </a:r>
          </a:p>
          <a:p>
            <a:endParaRPr lang="en-GB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r>
              <a:rPr lang="en-GB" sz="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All models are pre-trained on the </a:t>
            </a:r>
            <a:r>
              <a:rPr lang="en-GB" sz="8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TinyStories</a:t>
            </a:r>
            <a:r>
              <a:rPr lang="en-GB" sz="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dataset [4], which teaches small language models the English grammar without too much domain knowledge.</a:t>
            </a:r>
          </a:p>
          <a:p>
            <a:endParaRPr lang="en-GB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r>
              <a:rPr lang="en-GB" sz="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Grammatic knowledge is evaluated using the </a:t>
            </a:r>
            <a:r>
              <a:rPr lang="en-GB" sz="8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BabyLM</a:t>
            </a:r>
            <a:r>
              <a:rPr lang="en-GB" sz="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pipeline (</a:t>
            </a:r>
            <a:r>
              <a:rPr lang="en-GB" sz="8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BLiMP</a:t>
            </a:r>
            <a:r>
              <a:rPr lang="en-GB" sz="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, </a:t>
            </a:r>
            <a:r>
              <a:rPr lang="en-GB" sz="8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SuperGLUE</a:t>
            </a:r>
            <a:r>
              <a:rPr lang="en-GB" sz="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, MSGS) [5].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C67B9D-361F-1400-1CEC-6AFC28B58EAB}"/>
              </a:ext>
            </a:extLst>
          </p:cNvPr>
          <p:cNvSpPr txBox="1"/>
          <p:nvPr/>
        </p:nvSpPr>
        <p:spPr>
          <a:xfrm>
            <a:off x="6520019" y="4660037"/>
            <a:ext cx="5400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All models are pretrained for just 2 epochs due to limited computing budget. Similarly, hyperparameters search was not conducted. Hyperparameters are chosen for based on training time rather than on performance.</a:t>
            </a:r>
          </a:p>
          <a:p>
            <a:endParaRPr lang="en-GB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r>
              <a:rPr lang="en-GB" sz="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All models studied have around 7.5M parameters, and so it is still unclear how sparsity intrinsically impacts performance for larger models.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9759762-8418-BB1C-0B3A-0B1904ABD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084" y="3139500"/>
            <a:ext cx="2103087" cy="87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6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416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Google Sans</vt:lpstr>
      <vt:lpstr>Aptos</vt:lpstr>
      <vt:lpstr>Aptos Display</vt:lpstr>
      <vt:lpstr>Arial</vt:lpstr>
      <vt:lpstr>Roboto Slab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Eugene Wu</cp:lastModifiedBy>
  <cp:revision>9</cp:revision>
  <dcterms:created xsi:type="dcterms:W3CDTF">2024-05-20T21:26:29Z</dcterms:created>
  <dcterms:modified xsi:type="dcterms:W3CDTF">2024-05-21T09:04:59Z</dcterms:modified>
</cp:coreProperties>
</file>