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2" r:id="rId1"/>
  </p:sldMasterIdLst>
  <p:notesMasterIdLst>
    <p:notesMasterId r:id="rId11"/>
  </p:notesMasterIdLst>
  <p:sldIdLst>
    <p:sldId id="256" r:id="rId2"/>
    <p:sldId id="257" r:id="rId3"/>
    <p:sldId id="278" r:id="rId4"/>
    <p:sldId id="266" r:id="rId5"/>
    <p:sldId id="267" r:id="rId6"/>
    <p:sldId id="281" r:id="rId7"/>
    <p:sldId id="279" r:id="rId8"/>
    <p:sldId id="268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2D0"/>
    <a:srgbClr val="1CADE4"/>
    <a:srgbClr val="473924"/>
    <a:srgbClr val="A65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son\Desktop\is203_g6t3\metrics\b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8231148698609"/>
          <c:y val="5.3205218299571443E-2"/>
          <c:w val="0.8128312683751564"/>
          <c:h val="0.74880573380158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Iteration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25400" cmpd="sng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17-4EA8-91AE-233969D43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4656992"/>
        <c:axId val="884654816"/>
      </c:lineChart>
      <c:catAx>
        <c:axId val="88465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654816"/>
        <c:crosses val="autoZero"/>
        <c:auto val="1"/>
        <c:lblAlgn val="ctr"/>
        <c:lblOffset val="100"/>
        <c:noMultiLvlLbl val="0"/>
      </c:catAx>
      <c:valAx>
        <c:axId val="884654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800"/>
                  <a:t>TM Metric Score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65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600" b="1" i="0">
                <a:solidFill>
                  <a:srgbClr val="000000"/>
                </a:solidFill>
              </a:defRPr>
            </a:pPr>
            <a:r>
              <a:rPr lang="en-US"/>
              <a:t>Bug Metrics (Iteration 4)</a:t>
            </a:r>
          </a:p>
        </c:rich>
      </c:tx>
      <c:layout>
        <c:manualLayout>
          <c:xMode val="edge"/>
          <c:yMode val="edge"/>
          <c:x val="0.31301441643751027"/>
          <c:y val="3.002548620009740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44553805774278"/>
          <c:y val="0.16565316482775075"/>
          <c:w val="0.54075192749343837"/>
          <c:h val="0.64100642592089785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circle"/>
            <c:size val="7"/>
            <c:spPr>
              <a:solidFill>
                <a:srgbClr val="3366CC"/>
              </a:solidFill>
              <a:ln cmpd="sng">
                <a:solidFill>
                  <a:srgbClr val="3366CC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Lit>
              <c:formatCode>General</c:formatCode>
              <c:ptCount val="6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</c:numLit>
          </c:xVal>
          <c:yVal>
            <c:numLit>
              <c:formatCode>General</c:formatCode>
              <c:ptCount val="4"/>
              <c:pt idx="0">
                <c:v>0</c:v>
              </c:pt>
              <c:pt idx="1">
                <c:v>16</c:v>
              </c:pt>
              <c:pt idx="2">
                <c:v>28</c:v>
              </c:pt>
              <c:pt idx="3">
                <c:v>10</c:v>
              </c:pt>
            </c:numLit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v>Bug Metric</c:v>
                </c15:tx>
              </c15:filteredSeriesTitle>
            </c:ext>
            <c:ext xmlns:c16="http://schemas.microsoft.com/office/drawing/2014/chart" uri="{C3380CC4-5D6E-409C-BE32-E72D297353CC}">
              <c16:uniqueId val="{00000000-E3C1-4880-B214-0E8D6659C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28096"/>
        <c:axId val="81830656"/>
      </c:scatterChart>
      <c:valAx>
        <c:axId val="81828096"/>
        <c:scaling>
          <c:orientation val="minMax"/>
          <c:max val="9"/>
          <c:min val="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b="1" i="0"/>
                </a:pPr>
                <a:r>
                  <a:rPr lang="en-US"/>
                  <a:t>Iteration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1" i="0"/>
            </a:pPr>
            <a:endParaRPr lang="en-US"/>
          </a:p>
        </c:txPr>
        <c:crossAx val="81830656"/>
        <c:crosses val="autoZero"/>
        <c:crossBetween val="midCat"/>
        <c:majorUnit val="1"/>
      </c:valAx>
      <c:valAx>
        <c:axId val="81830656"/>
        <c:scaling>
          <c:orientation val="minMax"/>
          <c:max val="30"/>
          <c:min val="0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b="1" i="0"/>
                </a:pPr>
                <a:r>
                  <a:rPr lang="en-US"/>
                  <a:t>Bug</a:t>
                </a:r>
                <a:r>
                  <a:rPr lang="en-US" baseline="0"/>
                  <a:t> </a:t>
                </a:r>
                <a:r>
                  <a:rPr lang="en-US"/>
                  <a:t> Metric Score (%)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1" i="0"/>
            </a:pPr>
            <a:endParaRPr lang="en-US"/>
          </a:p>
        </c:txPr>
        <c:crossAx val="81828096"/>
        <c:crosses val="autoZero"/>
        <c:crossBetween val="midCat"/>
      </c:valAx>
      <c:spPr>
        <a:solidFill>
          <a:srgbClr val="FFFFFF"/>
        </a:solidFill>
      </c:spPr>
    </c:plotArea>
    <c:legend>
      <c:legendPos val="r"/>
      <c:overlay val="0"/>
    </c:legend>
    <c:plotVisOnly val="1"/>
    <c:dispBlanksAs val="gap"/>
    <c:showDLblsOverMax val="1"/>
  </c:chart>
  <c:spPr>
    <a:ln>
      <a:solidFill>
        <a:schemeClr val="tx1"/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0.47786</cdr:x>
      <cdr:y>0.03762</cdr:y>
    </cdr:from>
    <cdr:to>
      <cdr:x>0.5</cdr:x>
      <cdr:y>0.06954</cdr:y>
    </cdr:to>
    <cdr:sp macro="" textlink="">
      <cdr:nvSpPr>
        <cdr:cNvPr id="2" name="Oval 1"/>
        <cdr:cNvSpPr/>
      </cdr:nvSpPr>
      <cdr:spPr>
        <a:xfrm xmlns:a="http://schemas.openxmlformats.org/drawingml/2006/main">
          <a:off x="2873327" y="170509"/>
          <a:ext cx="133110" cy="14468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EE73B-3242-4172-9F16-303C30DA128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A3BEF-C3FE-4662-8FE8-5F182CDE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3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1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7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5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7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9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6000" cap="none" dirty="0"/>
              <a:t>App Demo</a:t>
            </a:r>
            <a:br>
              <a:rPr lang="en-SG" sz="6000" cap="none" dirty="0"/>
            </a:br>
            <a:r>
              <a:rPr lang="en-SG" sz="2800" cap="none" dirty="0"/>
              <a:t>G6T3 </a:t>
            </a:r>
            <a:r>
              <a:rPr lang="en-SG" sz="2800" strike="sngStrike" cap="none" dirty="0"/>
              <a:t>No Weekends</a:t>
            </a:r>
            <a:endParaRPr lang="en-US" sz="4400" strike="sngStrike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7623" y="3956279"/>
            <a:ext cx="6831673" cy="1086237"/>
          </a:xfrm>
        </p:spPr>
        <p:txBody>
          <a:bodyPr>
            <a:noAutofit/>
          </a:bodyPr>
          <a:lstStyle/>
          <a:p>
            <a:r>
              <a:rPr lang="en-SG" sz="1800" dirty="0"/>
              <a:t>Eugene Tan (Project Manager)</a:t>
            </a:r>
          </a:p>
          <a:p>
            <a:r>
              <a:rPr lang="en-SG" sz="1800" dirty="0"/>
              <a:t>Wilson He</a:t>
            </a:r>
          </a:p>
          <a:p>
            <a:r>
              <a:rPr lang="en-SG" sz="1800" dirty="0" err="1"/>
              <a:t>Cristabel</a:t>
            </a:r>
            <a:r>
              <a:rPr lang="en-SG" sz="1800" dirty="0"/>
              <a:t> Lau</a:t>
            </a:r>
          </a:p>
          <a:p>
            <a:r>
              <a:rPr lang="en-SG" sz="1800" dirty="0"/>
              <a:t>Tan Ming Kwang</a:t>
            </a:r>
          </a:p>
          <a:p>
            <a:r>
              <a:rPr lang="en-SG" sz="1800" dirty="0" err="1"/>
              <a:t>Quek</a:t>
            </a:r>
            <a:r>
              <a:rPr lang="en-SG" sz="1800" dirty="0"/>
              <a:t> Yew Kit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428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5015"/>
            <a:ext cx="9601200" cy="3581400"/>
          </a:xfrm>
        </p:spPr>
        <p:txBody>
          <a:bodyPr>
            <a:noAutofit/>
          </a:bodyPr>
          <a:lstStyle/>
          <a:p>
            <a:r>
              <a:rPr lang="en-SG" sz="2800" dirty="0"/>
              <a:t>Metrics</a:t>
            </a:r>
          </a:p>
          <a:p>
            <a:r>
              <a:rPr lang="en-SG" sz="2800" dirty="0"/>
              <a:t>Mitigation Plan</a:t>
            </a:r>
          </a:p>
        </p:txBody>
      </p:sp>
    </p:spTree>
    <p:extLst>
      <p:ext uri="{BB962C8B-B14F-4D97-AF65-F5344CB8AC3E}">
        <p14:creationId xmlns:p14="http://schemas.microsoft.com/office/powerpoint/2010/main" val="297434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Metric</a:t>
            </a:r>
            <a:endParaRPr lang="en-US" dirty="0"/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192072585"/>
              </p:ext>
            </p:extLst>
          </p:nvPr>
        </p:nvGraphicFramePr>
        <p:xfrm>
          <a:off x="768926" y="1866636"/>
          <a:ext cx="6012874" cy="4532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97385"/>
              </p:ext>
            </p:extLst>
          </p:nvPr>
        </p:nvGraphicFramePr>
        <p:xfrm>
          <a:off x="6695954" y="2540645"/>
          <a:ext cx="5156522" cy="272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992">
                  <a:extLst>
                    <a:ext uri="{9D8B030D-6E8A-4147-A177-3AD203B41FA5}">
                      <a16:colId xmlns:a16="http://schemas.microsoft.com/office/drawing/2014/main" val="1821567054"/>
                    </a:ext>
                  </a:extLst>
                </a:gridCol>
              </a:tblGrid>
              <a:tr h="1221927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Iteration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Total Task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 Completed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 Carry Forward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77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77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77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88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63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Bug Metric</a:t>
            </a:r>
            <a:endParaRPr lang="en-US" dirty="0"/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72140"/>
              </p:ext>
            </p:extLst>
          </p:nvPr>
        </p:nvGraphicFramePr>
        <p:xfrm>
          <a:off x="1513756" y="1808869"/>
          <a:ext cx="8506807" cy="4333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27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PP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1"/>
            <a:ext cx="9875520" cy="3078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3020" y="5189220"/>
            <a:ext cx="42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Outlier: Task 8 (Test and debug search for a course function)</a:t>
            </a:r>
          </a:p>
        </p:txBody>
      </p:sp>
    </p:spTree>
    <p:extLst>
      <p:ext uri="{BB962C8B-B14F-4D97-AF65-F5344CB8AC3E}">
        <p14:creationId xmlns:p14="http://schemas.microsoft.com/office/powerpoint/2010/main" val="127475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Mitigation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Mitigation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91496"/>
              </p:ext>
            </p:extLst>
          </p:nvPr>
        </p:nvGraphicFramePr>
        <p:xfrm>
          <a:off x="1229710" y="1824070"/>
          <a:ext cx="1032326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0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Iteration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Task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Problem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Mitigation</a:t>
                      </a:r>
                      <a:r>
                        <a:rPr lang="en-SG" sz="2000" baseline="0" dirty="0"/>
                        <a:t> Plan</a:t>
                      </a:r>
                      <a:endParaRPr lang="en-US" sz="2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Biddin</a:t>
                      </a:r>
                      <a:r>
                        <a:rPr lang="en-US" sz="2000" baseline="0" dirty="0"/>
                        <a:t>g Cart function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Bug</a:t>
                      </a:r>
                      <a:r>
                        <a:rPr lang="en-SG" sz="2000" baseline="0" dirty="0"/>
                        <a:t> Metric &gt; 10</a:t>
                      </a:r>
                      <a:endParaRPr lang="en-US" sz="2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/>
                        <a:t>Run </a:t>
                      </a:r>
                      <a:r>
                        <a:rPr lang="en-SG" sz="2000" dirty="0"/>
                        <a:t>through corner cases carefully as a</a:t>
                      </a:r>
                      <a:r>
                        <a:rPr lang="en-SG" sz="2000" baseline="0" dirty="0"/>
                        <a:t> team before function development </a:t>
                      </a:r>
                      <a:endParaRPr lang="en-US" sz="2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5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cap="none" dirty="0"/>
              <a:t>Thank You!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59396814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1151</TotalTime>
  <Words>117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App Demo G6T3 No Weekends</vt:lpstr>
      <vt:lpstr>Agenda</vt:lpstr>
      <vt:lpstr>metrics</vt:lpstr>
      <vt:lpstr>Task Metric</vt:lpstr>
      <vt:lpstr>Bug Metric</vt:lpstr>
      <vt:lpstr>PP Metric</vt:lpstr>
      <vt:lpstr>Mitigation plan</vt:lpstr>
      <vt:lpstr>Mitigation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Review G6T3 No Weekends</dc:title>
  <dc:creator>Admin</dc:creator>
  <cp:lastModifiedBy>Wilson</cp:lastModifiedBy>
  <cp:revision>211</cp:revision>
  <dcterms:created xsi:type="dcterms:W3CDTF">2016-09-24T09:11:13Z</dcterms:created>
  <dcterms:modified xsi:type="dcterms:W3CDTF">2016-10-12T05:07:12Z</dcterms:modified>
</cp:coreProperties>
</file>