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74" r:id="rId13"/>
    <p:sldId id="275" r:id="rId14"/>
    <p:sldId id="276" r:id="rId15"/>
    <p:sldId id="278" r:id="rId16"/>
    <p:sldId id="266" r:id="rId17"/>
    <p:sldId id="267" r:id="rId18"/>
    <p:sldId id="268" r:id="rId19"/>
    <p:sldId id="269" r:id="rId20"/>
    <p:sldId id="270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2D0"/>
    <a:srgbClr val="1CADE4"/>
    <a:srgbClr val="473924"/>
    <a:srgbClr val="A65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5400" cmpd="sng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A17-4EA8-91AE-233969D43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4656992"/>
        <c:axId val="884654816"/>
      </c:lineChart>
      <c:catAx>
        <c:axId val="88465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654816"/>
        <c:crosses val="autoZero"/>
        <c:auto val="1"/>
        <c:lblAlgn val="ctr"/>
        <c:lblOffset val="100"/>
        <c:noMultiLvlLbl val="0"/>
      </c:catAx>
      <c:valAx>
        <c:axId val="884654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800"/>
                  <a:t>TM Metric Score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65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5400" cmpd="sng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16</c:v>
                </c:pt>
                <c:pt idx="2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A17-4EA8-91AE-233969D43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4651008"/>
        <c:axId val="884651552"/>
      </c:lineChart>
      <c:catAx>
        <c:axId val="88465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651552"/>
        <c:crosses val="autoZero"/>
        <c:auto val="1"/>
        <c:lblAlgn val="ctr"/>
        <c:lblOffset val="100"/>
        <c:noMultiLvlLbl val="0"/>
      </c:catAx>
      <c:valAx>
        <c:axId val="8846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Bug Metric Score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65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EE73B-3242-4172-9F16-303C30DA128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A3BEF-C3FE-4662-8FE8-5F182CDE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686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86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623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3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1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7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5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6000" cap="none" dirty="0"/>
              <a:t>PM Review</a:t>
            </a:r>
            <a:br>
              <a:rPr lang="en-SG" sz="6000" cap="none" dirty="0"/>
            </a:br>
            <a:r>
              <a:rPr lang="en-SG" sz="2800" cap="none" dirty="0"/>
              <a:t>G6T3 </a:t>
            </a:r>
            <a:r>
              <a:rPr lang="en-SG" sz="2800" strike="sngStrike" cap="none" dirty="0"/>
              <a:t>No Weekends</a:t>
            </a:r>
            <a:endParaRPr lang="en-US" sz="4400" strike="sngStrike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7623" y="3956279"/>
            <a:ext cx="6831673" cy="1086237"/>
          </a:xfrm>
        </p:spPr>
        <p:txBody>
          <a:bodyPr>
            <a:noAutofit/>
          </a:bodyPr>
          <a:lstStyle/>
          <a:p>
            <a:r>
              <a:rPr lang="en-SG" sz="1800" dirty="0"/>
              <a:t>Tan Ming Kwang (Project Manager)</a:t>
            </a:r>
          </a:p>
          <a:p>
            <a:r>
              <a:rPr lang="en-SG" sz="1800" dirty="0"/>
              <a:t>Wilson He</a:t>
            </a:r>
          </a:p>
          <a:p>
            <a:r>
              <a:rPr lang="en-SG" sz="1800" dirty="0" err="1"/>
              <a:t>Cristabel</a:t>
            </a:r>
            <a:r>
              <a:rPr lang="en-SG" sz="1800" dirty="0"/>
              <a:t> Lau</a:t>
            </a:r>
          </a:p>
          <a:p>
            <a:r>
              <a:rPr lang="en-SG" sz="1800" dirty="0"/>
              <a:t>Eugene Tan</a:t>
            </a:r>
          </a:p>
          <a:p>
            <a:r>
              <a:rPr lang="en-SG" sz="1800" dirty="0" err="1"/>
              <a:t>Quek</a:t>
            </a:r>
            <a:r>
              <a:rPr lang="en-SG" sz="1800" dirty="0"/>
              <a:t> Yew Kit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28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752"/>
          </a:xfrm>
        </p:spPr>
        <p:txBody>
          <a:bodyPr>
            <a:normAutofit/>
          </a:bodyPr>
          <a:lstStyle/>
          <a:p>
            <a:pPr algn="r"/>
            <a:r>
              <a:rPr lang="en-SG" sz="2750" b="1" dirty="0"/>
              <a:t>Critical Path – Iteration 3 (Week 7 – 8)</a:t>
            </a:r>
            <a:endParaRPr lang="en-US" sz="2750" b="1" dirty="0"/>
          </a:p>
        </p:txBody>
      </p:sp>
      <p:sp>
        <p:nvSpPr>
          <p:cNvPr id="3" name="Rectangle 2"/>
          <p:cNvSpPr/>
          <p:nvPr/>
        </p:nvSpPr>
        <p:spPr>
          <a:xfrm>
            <a:off x="1957680" y="1576552"/>
            <a:ext cx="4152899" cy="48686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2088" y="2199832"/>
            <a:ext cx="2262605" cy="3795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Bootstrap (8 days)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2088" y="2902022"/>
            <a:ext cx="2609446" cy="37959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Bidding Cart (2 days)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3763" y="3565250"/>
            <a:ext cx="2826095" cy="37959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Start/End Round(2 days)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2586" y="4324433"/>
            <a:ext cx="3448450" cy="6565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Drop a section / View Enrolled Courses (2 days)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362" y="5264191"/>
            <a:ext cx="2334198" cy="6565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View Bidding Result (2 days)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7680" y="1597753"/>
            <a:ext cx="415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Coding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591494" y="2189618"/>
            <a:ext cx="395134" cy="389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Elbow Connector 10"/>
          <p:cNvCxnSpPr>
            <a:stCxn id="10" idx="6"/>
            <a:endCxn id="4" idx="1"/>
          </p:cNvCxnSpPr>
          <p:nvPr/>
        </p:nvCxnSpPr>
        <p:spPr>
          <a:xfrm>
            <a:off x="986628" y="2384520"/>
            <a:ext cx="1625460" cy="510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5" idx="1"/>
          </p:cNvCxnSpPr>
          <p:nvPr/>
        </p:nvCxnSpPr>
        <p:spPr>
          <a:xfrm rot="16200000" flipH="1">
            <a:off x="2020332" y="2500062"/>
            <a:ext cx="728010" cy="4555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6" idx="0"/>
          </p:cNvCxnSpPr>
          <p:nvPr/>
        </p:nvCxnSpPr>
        <p:spPr>
          <a:xfrm rot="5400000">
            <a:off x="3774993" y="3423431"/>
            <a:ext cx="283637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7" idx="0"/>
          </p:cNvCxnSpPr>
          <p:nvPr/>
        </p:nvCxnSpPr>
        <p:spPr>
          <a:xfrm rot="5400000">
            <a:off x="3727015" y="4134637"/>
            <a:ext cx="37959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8" idx="0"/>
          </p:cNvCxnSpPr>
          <p:nvPr/>
        </p:nvCxnSpPr>
        <p:spPr>
          <a:xfrm rot="5400000">
            <a:off x="3772052" y="5119432"/>
            <a:ext cx="283168" cy="63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66081" y="1597754"/>
            <a:ext cx="4707048" cy="48474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52666" y="1657359"/>
            <a:ext cx="372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Testing and debugging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966014" y="2389627"/>
            <a:ext cx="3246121" cy="3795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Bootstrap (3 days)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cxnSp>
        <p:nvCxnSpPr>
          <p:cNvPr id="34" name="Elbow Connector 33"/>
          <p:cNvCxnSpPr>
            <a:stCxn id="4" idx="3"/>
            <a:endCxn id="33" idx="1"/>
          </p:cNvCxnSpPr>
          <p:nvPr/>
        </p:nvCxnSpPr>
        <p:spPr>
          <a:xfrm>
            <a:off x="4874693" y="2389628"/>
            <a:ext cx="2091321" cy="18979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6014" y="3012908"/>
            <a:ext cx="3246121" cy="379591"/>
          </a:xfrm>
          <a:prstGeom prst="rect">
            <a:avLst/>
          </a:prstGeom>
          <a:ln>
            <a:solidFill>
              <a:srgbClr val="A65F6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Bidding Cart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54221" y="3628949"/>
            <a:ext cx="3818165" cy="379591"/>
          </a:xfrm>
          <a:prstGeom prst="rect">
            <a:avLst/>
          </a:prstGeom>
          <a:ln>
            <a:solidFill>
              <a:srgbClr val="A65F6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Start/End Round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4221" y="4278211"/>
            <a:ext cx="3480708" cy="656590"/>
          </a:xfrm>
          <a:prstGeom prst="rect">
            <a:avLst/>
          </a:prstGeom>
          <a:ln>
            <a:solidFill>
              <a:srgbClr val="A65F6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Drop a Section / View Enrolled Courses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54221" y="5342971"/>
            <a:ext cx="3144158" cy="379591"/>
          </a:xfrm>
          <a:prstGeom prst="rect">
            <a:avLst/>
          </a:prstGeom>
          <a:ln>
            <a:solidFill>
              <a:srgbClr val="A65F6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View Bidding Result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cxnSp>
        <p:nvCxnSpPr>
          <p:cNvPr id="42" name="Elbow Connector 41"/>
          <p:cNvCxnSpPr>
            <a:stCxn id="8" idx="2"/>
            <a:endCxn id="37" idx="1"/>
          </p:cNvCxnSpPr>
          <p:nvPr/>
        </p:nvCxnSpPr>
        <p:spPr>
          <a:xfrm rot="5400000" flipH="1" flipV="1">
            <a:off x="4079198" y="3033966"/>
            <a:ext cx="2718077" cy="3055553"/>
          </a:xfrm>
          <a:prstGeom prst="bentConnector4">
            <a:avLst>
              <a:gd name="adj1" fmla="val -8410"/>
              <a:gd name="adj2" fmla="val 690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8" idx="1"/>
          </p:cNvCxnSpPr>
          <p:nvPr/>
        </p:nvCxnSpPr>
        <p:spPr>
          <a:xfrm>
            <a:off x="6313874" y="3202704"/>
            <a:ext cx="640347" cy="6160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39" idx="1"/>
          </p:cNvCxnSpPr>
          <p:nvPr/>
        </p:nvCxnSpPr>
        <p:spPr>
          <a:xfrm rot="5400000">
            <a:off x="7609780" y="3352982"/>
            <a:ext cx="597966" cy="1909083"/>
          </a:xfrm>
          <a:prstGeom prst="bentConnector4">
            <a:avLst>
              <a:gd name="adj1" fmla="val 22549"/>
              <a:gd name="adj2" fmla="val 1119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6209017" y="4795895"/>
            <a:ext cx="1254554" cy="2191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1" idx="3"/>
          </p:cNvCxnSpPr>
          <p:nvPr/>
        </p:nvCxnSpPr>
        <p:spPr>
          <a:xfrm rot="5400000">
            <a:off x="9814672" y="3912656"/>
            <a:ext cx="1903818" cy="133640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3" idx="3"/>
          </p:cNvCxnSpPr>
          <p:nvPr/>
        </p:nvCxnSpPr>
        <p:spPr>
          <a:xfrm>
            <a:off x="10212135" y="2579423"/>
            <a:ext cx="1839026" cy="104952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39" idx="3"/>
          </p:cNvCxnSpPr>
          <p:nvPr/>
        </p:nvCxnSpPr>
        <p:spPr>
          <a:xfrm rot="10800000" flipV="1">
            <a:off x="10434930" y="4597468"/>
            <a:ext cx="999853" cy="9038"/>
          </a:xfrm>
          <a:prstGeom prst="bentConnector3">
            <a:avLst>
              <a:gd name="adj1" fmla="val 10100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7275" y="1486760"/>
            <a:ext cx="103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Iteration</a:t>
            </a:r>
          </a:p>
        </p:txBody>
      </p:sp>
    </p:spTree>
    <p:extLst>
      <p:ext uri="{BB962C8B-B14F-4D97-AF65-F5344CB8AC3E}">
        <p14:creationId xmlns:p14="http://schemas.microsoft.com/office/powerpoint/2010/main" val="181613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752"/>
          </a:xfrm>
        </p:spPr>
        <p:txBody>
          <a:bodyPr>
            <a:normAutofit/>
          </a:bodyPr>
          <a:lstStyle/>
          <a:p>
            <a:pPr algn="r"/>
            <a:r>
              <a:rPr lang="en-SG" sz="2750" b="1" dirty="0"/>
              <a:t>Critical Path – Iteration 3 (Week 7 – 8)</a:t>
            </a:r>
            <a:endParaRPr lang="en-US" sz="2750" b="1" dirty="0"/>
          </a:p>
        </p:txBody>
      </p:sp>
      <p:sp>
        <p:nvSpPr>
          <p:cNvPr id="31" name="Rectangle 30"/>
          <p:cNvSpPr/>
          <p:nvPr/>
        </p:nvSpPr>
        <p:spPr>
          <a:xfrm>
            <a:off x="6867732" y="1794312"/>
            <a:ext cx="4303499" cy="28461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92673" y="1794313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Deployment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2560434" y="1787245"/>
            <a:ext cx="3313230" cy="18967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847400" y="1794313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Integration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2811282" y="2538522"/>
            <a:ext cx="2811534" cy="6565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Integrate Bootstrap and other functions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17080" y="2538522"/>
            <a:ext cx="3467598" cy="6565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Deploy onto AWS with current functions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41534" y="3450973"/>
            <a:ext cx="3108959" cy="93358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Testing and Debugging of errors found during deployment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23160" y="4520634"/>
            <a:ext cx="3247538" cy="1840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91974" y="4569214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Design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3414445" y="5305451"/>
            <a:ext cx="2619270" cy="6565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Review SD for current Functions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cxnSp>
        <p:nvCxnSpPr>
          <p:cNvPr id="52" name="Elbow Connector 51"/>
          <p:cNvCxnSpPr>
            <a:endCxn id="36" idx="1"/>
          </p:cNvCxnSpPr>
          <p:nvPr/>
        </p:nvCxnSpPr>
        <p:spPr>
          <a:xfrm>
            <a:off x="883920" y="2682240"/>
            <a:ext cx="1927362" cy="1845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6" idx="3"/>
            <a:endCxn id="40" idx="1"/>
          </p:cNvCxnSpPr>
          <p:nvPr/>
        </p:nvCxnSpPr>
        <p:spPr>
          <a:xfrm>
            <a:off x="5622816" y="2866817"/>
            <a:ext cx="1494264" cy="12700"/>
          </a:xfrm>
          <a:prstGeom prst="bentConnector3">
            <a:avLst>
              <a:gd name="adj1" fmla="val 8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43" idx="1"/>
          </p:cNvCxnSpPr>
          <p:nvPr/>
        </p:nvCxnSpPr>
        <p:spPr>
          <a:xfrm rot="16200000" flipH="1">
            <a:off x="6336990" y="2913224"/>
            <a:ext cx="1038252" cy="97083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0" idx="3"/>
            <a:endCxn id="49" idx="3"/>
          </p:cNvCxnSpPr>
          <p:nvPr/>
        </p:nvCxnSpPr>
        <p:spPr>
          <a:xfrm flipH="1">
            <a:off x="6033715" y="2866817"/>
            <a:ext cx="4550963" cy="2766929"/>
          </a:xfrm>
          <a:prstGeom prst="bentConnector3">
            <a:avLst>
              <a:gd name="adj1" fmla="val -502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 flipV="1">
            <a:off x="10457592" y="3913248"/>
            <a:ext cx="376435" cy="9038"/>
          </a:xfrm>
          <a:prstGeom prst="bentConnector3">
            <a:avLst>
              <a:gd name="adj1" fmla="val 600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9" idx="1"/>
            <a:endCxn id="59" idx="6"/>
          </p:cNvCxnSpPr>
          <p:nvPr/>
        </p:nvCxnSpPr>
        <p:spPr>
          <a:xfrm rot="10800000">
            <a:off x="2379881" y="5323058"/>
            <a:ext cx="1034564" cy="31068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022556" y="5157301"/>
            <a:ext cx="357325" cy="331511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8191" y="4429636"/>
            <a:ext cx="103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Iteration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673" y="1962822"/>
            <a:ext cx="114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continues</a:t>
            </a:r>
          </a:p>
        </p:txBody>
      </p:sp>
    </p:spTree>
    <p:extLst>
      <p:ext uri="{BB962C8B-B14F-4D97-AF65-F5344CB8AC3E}">
        <p14:creationId xmlns:p14="http://schemas.microsoft.com/office/powerpoint/2010/main" val="123909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7568093" y="3633190"/>
            <a:ext cx="4201269" cy="29211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9512" y="939949"/>
            <a:ext cx="3829850" cy="25419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12101" y="2401781"/>
            <a:ext cx="3221862" cy="6052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latin typeface="Century Gothic" panose="020B0502020202020204" pitchFamily="34" charset="0"/>
              </a:rPr>
              <a:t>Develop JSON web services</a:t>
            </a:r>
          </a:p>
          <a:p>
            <a:pPr defTabSz="412750" latinLnBrk="1" hangingPunct="0"/>
            <a:r>
              <a:rPr lang="en-SG" dirty="0">
                <a:latin typeface="Century Gothic" panose="020B0502020202020204" pitchFamily="34" charset="0"/>
              </a:rPr>
              <a:t>(3 days)</a:t>
            </a:r>
            <a:endParaRPr lang="en-SG" dirty="0"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5555" y="951443"/>
            <a:ext cx="3729729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500" b="1" dirty="0">
                <a:solidFill>
                  <a:srgbClr val="000000"/>
                </a:solidFill>
              </a:rPr>
              <a:t>Coding</a:t>
            </a:r>
            <a:endParaRPr lang="en-SG" sz="2500" b="1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12101" y="1452568"/>
            <a:ext cx="3127850" cy="6052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 rtl="0" latinLnBrk="1" hangingPunct="0"/>
            <a:r>
              <a:rPr lang="en-SG" dirty="0">
                <a:latin typeface="Century Gothic" panose="020B0502020202020204" pitchFamily="34" charset="0"/>
              </a:rPr>
              <a:t>Develop Student Timetable Function (3 days)</a:t>
            </a:r>
            <a:endParaRPr lang="en-SG" dirty="0">
              <a:latin typeface="Century Gothic" panose="020B0502020202020204" pitchFamily="34" charset="0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55203" y="776330"/>
            <a:ext cx="3319227" cy="1719962"/>
            <a:chOff x="14089790" y="2923436"/>
            <a:chExt cx="6638454" cy="2354626"/>
          </a:xfrm>
        </p:grpSpPr>
        <p:sp>
          <p:nvSpPr>
            <p:cNvPr id="21" name="Rectangle 20"/>
            <p:cNvSpPr/>
            <p:nvPr/>
          </p:nvSpPr>
          <p:spPr>
            <a:xfrm>
              <a:off x="14089790" y="2923436"/>
              <a:ext cx="6638454" cy="235462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latinLnBrk="1" hangingPunct="0"/>
              <a:endParaRPr lang="en-SG" sz="160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779226" y="3756106"/>
              <a:ext cx="5364668" cy="828647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defTabSz="412750" latinLnBrk="1" hangingPunct="0"/>
              <a:r>
                <a:rPr lang="en-SG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Prepare for Application Demo (3 days)</a:t>
              </a:r>
              <a:endPara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664518" y="3639331"/>
            <a:ext cx="4104844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500" b="1" dirty="0">
                <a:solidFill>
                  <a:srgbClr val="000000"/>
                </a:solidFill>
                <a:latin typeface="+mj-lt"/>
              </a:rPr>
              <a:t>Testing and debugging</a:t>
            </a:r>
            <a:endParaRPr lang="en-SG" sz="2500" b="1" dirty="0">
              <a:solidFill>
                <a:srgbClr val="000000"/>
              </a:solidFill>
              <a:latin typeface="+mj-lt"/>
              <a:sym typeface="Helvetica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90813" y="4487937"/>
            <a:ext cx="3743150" cy="3282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 rtl="0" latinLnBrk="1" hangingPunct="0"/>
            <a:r>
              <a:rPr lang="en-SG" dirty="0">
                <a:latin typeface="Century Gothic" panose="020B0502020202020204" pitchFamily="34" charset="0"/>
              </a:rPr>
              <a:t>JSON Web Services (1 day)</a:t>
            </a:r>
            <a:endParaRPr lang="en-SG" dirty="0"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38" name="Shape 39"/>
          <p:cNvSpPr/>
          <p:nvPr/>
        </p:nvSpPr>
        <p:spPr>
          <a:xfrm>
            <a:off x="6109223" y="254585"/>
            <a:ext cx="5660139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SG" sz="2750" b="1" dirty="0">
                <a:solidFill>
                  <a:schemeClr val="accent1"/>
                </a:solidFill>
                <a:latin typeface="+mn-lt"/>
              </a:rPr>
              <a:t>Critical Path- Iteration 4 (Week 9 – 10)</a:t>
            </a:r>
            <a:endParaRPr sz="275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8862" y="3664762"/>
            <a:ext cx="3374300" cy="28895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2496" y="3680884"/>
            <a:ext cx="3230665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500" b="1" dirty="0">
                <a:solidFill>
                  <a:srgbClr val="000000"/>
                </a:solidFill>
                <a:latin typeface="+mj-lt"/>
              </a:rPr>
              <a:t>Integration</a:t>
            </a:r>
            <a:endParaRPr lang="en-SG" sz="2500" b="1" dirty="0">
              <a:solidFill>
                <a:srgbClr val="000000"/>
              </a:solidFill>
              <a:latin typeface="+mj-lt"/>
              <a:sym typeface="Helvetica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07925" y="4464862"/>
            <a:ext cx="3010187" cy="8004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defTabSz="412750" latinLnBrk="1" hangingPunct="0"/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Integrate all functionalities (2 days)</a:t>
            </a:r>
            <a:endParaRPr lang="en-SG" dirty="0">
              <a:solidFill>
                <a:schemeClr val="bg1"/>
              </a:solidFill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5409" y="3651760"/>
            <a:ext cx="3432158" cy="29025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6298" y="5655173"/>
            <a:ext cx="2408374" cy="60529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Deployment on AWS (1 day)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307" y="3664762"/>
            <a:ext cx="3331259" cy="4206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400" b="1" dirty="0">
                <a:solidFill>
                  <a:srgbClr val="000000"/>
                </a:solidFill>
                <a:latin typeface="+mj-lt"/>
              </a:rPr>
              <a:t>Deployment</a:t>
            </a:r>
            <a:endParaRPr lang="en-SG" sz="2400" b="1" dirty="0">
              <a:solidFill>
                <a:srgbClr val="000000"/>
              </a:solidFill>
              <a:latin typeface="+mj-lt"/>
              <a:sym typeface="Helvetica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3802" y="4408720"/>
            <a:ext cx="2801161" cy="8822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Testing and Debugging after deployment </a:t>
            </a:r>
          </a:p>
          <a:p>
            <a:pPr defTabSz="412750" latinLnBrk="1" hangingPunct="0"/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(2 days)</a:t>
            </a:r>
          </a:p>
        </p:txBody>
      </p:sp>
      <p:sp>
        <p:nvSpPr>
          <p:cNvPr id="81" name="Oval 80"/>
          <p:cNvSpPr/>
          <p:nvPr/>
        </p:nvSpPr>
        <p:spPr>
          <a:xfrm>
            <a:off x="1083797" y="1687211"/>
            <a:ext cx="414485" cy="4183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GB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3052815" y="2815028"/>
            <a:ext cx="414485" cy="418366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GB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70206" y="5368873"/>
            <a:ext cx="3996277" cy="3282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atinLnBrk="1" hangingPunct="0"/>
            <a:r>
              <a:rPr lang="en-SG" dirty="0">
                <a:latin typeface="Century Gothic" panose="020B0502020202020204" pitchFamily="34" charset="0"/>
              </a:rPr>
              <a:t>Student Timetable (1 day)</a:t>
            </a:r>
            <a:endParaRPr lang="en-SG" dirty="0"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23911" y="789507"/>
            <a:ext cx="325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Requirements</a:t>
            </a:r>
            <a:endParaRPr lang="en-US" b="1" dirty="0"/>
          </a:p>
        </p:txBody>
      </p:sp>
      <p:cxnSp>
        <p:nvCxnSpPr>
          <p:cNvPr id="46" name="Elbow Connector 45"/>
          <p:cNvCxnSpPr>
            <a:stCxn id="81" idx="6"/>
            <a:endCxn id="22" idx="1"/>
          </p:cNvCxnSpPr>
          <p:nvPr/>
        </p:nvCxnSpPr>
        <p:spPr>
          <a:xfrm flipV="1">
            <a:off x="1498282" y="1687210"/>
            <a:ext cx="1501639" cy="2091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2" idx="3"/>
          </p:cNvCxnSpPr>
          <p:nvPr/>
        </p:nvCxnSpPr>
        <p:spPr>
          <a:xfrm>
            <a:off x="5682255" y="1687210"/>
            <a:ext cx="2607421" cy="10152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20" idx="1"/>
          </p:cNvCxnSpPr>
          <p:nvPr/>
        </p:nvCxnSpPr>
        <p:spPr>
          <a:xfrm flipV="1">
            <a:off x="6985965" y="1755215"/>
            <a:ext cx="1326136" cy="698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0" idx="3"/>
            <a:endCxn id="55" idx="3"/>
          </p:cNvCxnSpPr>
          <p:nvPr/>
        </p:nvCxnSpPr>
        <p:spPr>
          <a:xfrm>
            <a:off x="11439951" y="1755215"/>
            <a:ext cx="226532" cy="3777806"/>
          </a:xfrm>
          <a:prstGeom prst="bentConnector3">
            <a:avLst>
              <a:gd name="adj1" fmla="val 200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8" idx="2"/>
          </p:cNvCxnSpPr>
          <p:nvPr/>
        </p:nvCxnSpPr>
        <p:spPr>
          <a:xfrm rot="16200000" flipH="1">
            <a:off x="9914207" y="3015899"/>
            <a:ext cx="1401647" cy="1383997"/>
          </a:xfrm>
          <a:prstGeom prst="bentConnector3">
            <a:avLst>
              <a:gd name="adj1" fmla="val 3830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5" idx="1"/>
            <a:endCxn id="43" idx="2"/>
          </p:cNvCxnSpPr>
          <p:nvPr/>
        </p:nvCxnSpPr>
        <p:spPr>
          <a:xfrm rot="10800000">
            <a:off x="5613020" y="5265323"/>
            <a:ext cx="2057187" cy="2676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2" idx="1"/>
            <a:endCxn id="43" idx="3"/>
          </p:cNvCxnSpPr>
          <p:nvPr/>
        </p:nvCxnSpPr>
        <p:spPr>
          <a:xfrm rot="10800000" flipV="1">
            <a:off x="7118113" y="4652085"/>
            <a:ext cx="672701" cy="2130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3" idx="1"/>
            <a:endCxn id="40" idx="3"/>
          </p:cNvCxnSpPr>
          <p:nvPr/>
        </p:nvCxnSpPr>
        <p:spPr>
          <a:xfrm rot="10800000" flipV="1">
            <a:off x="3174673" y="4865092"/>
            <a:ext cx="933253" cy="10927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0" idx="0"/>
            <a:endCxn id="44" idx="2"/>
          </p:cNvCxnSpPr>
          <p:nvPr/>
        </p:nvCxnSpPr>
        <p:spPr>
          <a:xfrm rot="5400000" flipH="1" flipV="1">
            <a:off x="1790354" y="5471144"/>
            <a:ext cx="364160" cy="38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4" idx="0"/>
            <a:endCxn id="85" idx="4"/>
          </p:cNvCxnSpPr>
          <p:nvPr/>
        </p:nvCxnSpPr>
        <p:spPr>
          <a:xfrm rot="5400000" flipH="1" flipV="1">
            <a:off x="2029557" y="3178220"/>
            <a:ext cx="1175326" cy="1285675"/>
          </a:xfrm>
          <a:prstGeom prst="bentConnector3">
            <a:avLst>
              <a:gd name="adj1" fmla="val 280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8402" y="954223"/>
            <a:ext cx="103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Iteration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23547" y="2711195"/>
            <a:ext cx="103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Iteration</a:t>
            </a:r>
          </a:p>
        </p:txBody>
      </p:sp>
    </p:spTree>
    <p:extLst>
      <p:ext uri="{BB962C8B-B14F-4D97-AF65-F5344CB8AC3E}">
        <p14:creationId xmlns:p14="http://schemas.microsoft.com/office/powerpoint/2010/main" val="378910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330216" y="531425"/>
            <a:ext cx="2830359" cy="36978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1171" y="1008106"/>
            <a:ext cx="3267736" cy="15466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712" y="1013068"/>
            <a:ext cx="3127257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500" b="1" dirty="0">
                <a:solidFill>
                  <a:srgbClr val="000000"/>
                </a:solidFill>
                <a:sym typeface="Helvetica Light"/>
              </a:rPr>
              <a:t>Design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0001" y="1745682"/>
            <a:ext cx="2213060" cy="60529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 rtl="0" latinLnBrk="1" hangingPunct="0"/>
            <a:r>
              <a:rPr lang="en-SG" dirty="0">
                <a:latin typeface="Century Gothic" panose="020B0502020202020204" pitchFamily="34" charset="0"/>
              </a:rPr>
              <a:t>Review SD for UAT</a:t>
            </a:r>
          </a:p>
          <a:p>
            <a:pPr algn="l" rtl="0" latinLnBrk="1" hangingPunct="0"/>
            <a:r>
              <a:rPr lang="en-SG" dirty="0">
                <a:latin typeface="Century Gothic" panose="020B0502020202020204" pitchFamily="34" charset="0"/>
              </a:rPr>
              <a:t>(1 day)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4878" y="819679"/>
            <a:ext cx="3806729" cy="227444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3143" y="828424"/>
            <a:ext cx="3668463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500" b="1" dirty="0">
                <a:solidFill>
                  <a:srgbClr val="000000"/>
                </a:solidFill>
                <a:sym typeface="Helvetica Light"/>
              </a:rPr>
              <a:t>Coding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54304" y="1654255"/>
            <a:ext cx="2470076" cy="6052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latin typeface="Century Gothic" panose="020B0502020202020204" pitchFamily="34" charset="0"/>
              </a:rPr>
              <a:t>Buffer coding period (5 days)</a:t>
            </a:r>
            <a:endParaRPr lang="en-SG" dirty="0"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823" y="680081"/>
            <a:ext cx="2706646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500" b="1" dirty="0">
                <a:solidFill>
                  <a:srgbClr val="000000"/>
                </a:solidFill>
                <a:latin typeface="+mj-lt"/>
                <a:sym typeface="Helvetica Light"/>
              </a:rPr>
              <a:t>Requirements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65754" y="1147215"/>
            <a:ext cx="2536147" cy="6052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Prepare for Supervisor Meeting 2 (1 day)</a:t>
            </a:r>
            <a:endParaRPr lang="en-SG" dirty="0">
              <a:solidFill>
                <a:srgbClr val="FFFFFF"/>
              </a:solidFill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23143" y="3471485"/>
            <a:ext cx="3668464" cy="292229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66921" y="4286490"/>
            <a:ext cx="3007150" cy="3282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 rtl="0" latinLnBrk="1" hangingPunct="0"/>
            <a:r>
              <a:rPr lang="en-SG" dirty="0">
                <a:latin typeface="Century Gothic" panose="020B0502020202020204" pitchFamily="34" charset="0"/>
              </a:rPr>
              <a:t>All functionalities (2 days)</a:t>
            </a:r>
            <a:endParaRPr lang="en-SG" dirty="0"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38" name="Shape 39"/>
          <p:cNvSpPr/>
          <p:nvPr/>
        </p:nvSpPr>
        <p:spPr>
          <a:xfrm>
            <a:off x="5782792" y="272695"/>
            <a:ext cx="6060265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SG" sz="2750" b="1" dirty="0">
                <a:solidFill>
                  <a:schemeClr val="accent1"/>
                </a:solidFill>
                <a:latin typeface="+mn-lt"/>
              </a:rPr>
              <a:t>Critical Path- Iteration 5 (Week 11 – 12)</a:t>
            </a:r>
            <a:endParaRPr sz="275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18536" y="2999544"/>
            <a:ext cx="3555611" cy="34168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48720" y="3623981"/>
            <a:ext cx="2617804" cy="60529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Final deployment AWS for UAT (1 day)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08593" y="3005660"/>
            <a:ext cx="1749030" cy="4206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400" b="1" dirty="0">
                <a:solidFill>
                  <a:srgbClr val="000000"/>
                </a:solidFill>
              </a:rPr>
              <a:t>Deployment</a:t>
            </a:r>
            <a:endParaRPr lang="en-SG" sz="2400" b="1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31856" y="5399969"/>
            <a:ext cx="2983951" cy="60529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Deployment on AWS after testing (1 day)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52183" y="4472885"/>
            <a:ext cx="3343298" cy="60529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Testing and Debugging after deployment (2 days)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090943" y="1940523"/>
            <a:ext cx="897592" cy="6052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UAT</a:t>
            </a:r>
          </a:p>
          <a:p>
            <a:pPr defTabSz="412750" latinLnBrk="1" hangingPunct="0"/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(1 day)</a:t>
            </a:r>
            <a:endParaRPr lang="en-SG" dirty="0">
              <a:solidFill>
                <a:srgbClr val="FFFFFF"/>
              </a:solidFill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81526" y="545299"/>
            <a:ext cx="414485" cy="4183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GB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90550" y="4932631"/>
            <a:ext cx="410922" cy="38672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GB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63974" y="3517293"/>
            <a:ext cx="3627632" cy="4206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400" b="1" dirty="0">
                <a:solidFill>
                  <a:srgbClr val="000000"/>
                </a:solidFill>
              </a:rPr>
              <a:t>Testing and debugging</a:t>
            </a:r>
            <a:endParaRPr lang="en-SG" sz="2400" b="1" dirty="0">
              <a:solidFill>
                <a:srgbClr val="000000"/>
              </a:solidFill>
              <a:sym typeface="Helvetica Light"/>
            </a:endParaRPr>
          </a:p>
        </p:txBody>
      </p:sp>
      <p:cxnSp>
        <p:nvCxnSpPr>
          <p:cNvPr id="35" name="Elbow Connector 34"/>
          <p:cNvCxnSpPr>
            <a:stCxn id="44" idx="6"/>
            <a:endCxn id="28" idx="1"/>
          </p:cNvCxnSpPr>
          <p:nvPr/>
        </p:nvCxnSpPr>
        <p:spPr>
          <a:xfrm>
            <a:off x="696011" y="754482"/>
            <a:ext cx="769743" cy="6953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8" idx="3"/>
            <a:endCxn id="14" idx="1"/>
          </p:cNvCxnSpPr>
          <p:nvPr/>
        </p:nvCxnSpPr>
        <p:spPr>
          <a:xfrm>
            <a:off x="4001901" y="1449862"/>
            <a:ext cx="998100" cy="598467"/>
          </a:xfrm>
          <a:prstGeom prst="bentConnector3">
            <a:avLst>
              <a:gd name="adj1" fmla="val 342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" idx="3"/>
            <a:endCxn id="20" idx="1"/>
          </p:cNvCxnSpPr>
          <p:nvPr/>
        </p:nvCxnSpPr>
        <p:spPr>
          <a:xfrm flipV="1">
            <a:off x="7213061" y="1956902"/>
            <a:ext cx="1441243" cy="914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2"/>
          </p:cNvCxnSpPr>
          <p:nvPr/>
        </p:nvCxnSpPr>
        <p:spPr>
          <a:xfrm rot="16200000" flipH="1">
            <a:off x="9644626" y="2504265"/>
            <a:ext cx="2026941" cy="15375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2"/>
            <a:endCxn id="42" idx="3"/>
          </p:cNvCxnSpPr>
          <p:nvPr/>
        </p:nvCxnSpPr>
        <p:spPr>
          <a:xfrm rot="5400000">
            <a:off x="8349237" y="3881356"/>
            <a:ext cx="1087831" cy="25546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2" idx="0"/>
            <a:endCxn id="43" idx="2"/>
          </p:cNvCxnSpPr>
          <p:nvPr/>
        </p:nvCxnSpPr>
        <p:spPr>
          <a:xfrm rot="5400000" flipH="1" flipV="1">
            <a:off x="5962937" y="5239074"/>
            <a:ext cx="321790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3" idx="0"/>
            <a:endCxn id="40" idx="2"/>
          </p:cNvCxnSpPr>
          <p:nvPr/>
        </p:nvCxnSpPr>
        <p:spPr>
          <a:xfrm rot="5400000" flipH="1" flipV="1">
            <a:off x="6018922" y="4334185"/>
            <a:ext cx="243610" cy="33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0" idx="1"/>
            <a:endCxn id="74" idx="2"/>
          </p:cNvCxnSpPr>
          <p:nvPr/>
        </p:nvCxnSpPr>
        <p:spPr>
          <a:xfrm rot="10800000">
            <a:off x="2539740" y="2545818"/>
            <a:ext cx="2308981" cy="13808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3021" y="1002831"/>
            <a:ext cx="115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Iteration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0812" y="5423290"/>
            <a:ext cx="1260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End</a:t>
            </a:r>
          </a:p>
          <a:p>
            <a:r>
              <a:rPr lang="en-US" dirty="0"/>
              <a:t>of Iteration</a:t>
            </a:r>
          </a:p>
        </p:txBody>
      </p:sp>
      <p:cxnSp>
        <p:nvCxnSpPr>
          <p:cNvPr id="36" name="Elbow Connector 35"/>
          <p:cNvCxnSpPr>
            <a:stCxn id="74" idx="1"/>
            <a:endCxn id="45" idx="0"/>
          </p:cNvCxnSpPr>
          <p:nvPr/>
        </p:nvCxnSpPr>
        <p:spPr>
          <a:xfrm rot="10800000" flipV="1">
            <a:off x="696011" y="2243169"/>
            <a:ext cx="1394932" cy="26894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6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54600" y="1432537"/>
            <a:ext cx="2998333" cy="17072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6680" y="1491115"/>
            <a:ext cx="2322259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500" b="1" dirty="0">
                <a:solidFill>
                  <a:srgbClr val="000000"/>
                </a:solidFill>
                <a:sym typeface="Helvetica Light"/>
              </a:rPr>
              <a:t>Design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98517" y="2148529"/>
            <a:ext cx="2217083" cy="60529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latin typeface="Century Gothic" panose="020B0502020202020204" pitchFamily="34" charset="0"/>
              </a:rPr>
              <a:t>Update diagrams</a:t>
            </a:r>
            <a:endParaRPr lang="en-SG" dirty="0">
              <a:latin typeface="Century Gothic" panose="020B0502020202020204" pitchFamily="34" charset="0"/>
              <a:sym typeface="Helvetica Light"/>
            </a:endParaRPr>
          </a:p>
          <a:p>
            <a:pPr defTabSz="412750" latinLnBrk="1" hangingPunct="0"/>
            <a:r>
              <a:rPr lang="en-SG" dirty="0">
                <a:latin typeface="Century Gothic" panose="020B0502020202020204" pitchFamily="34" charset="0"/>
                <a:sym typeface="Helvetica Light"/>
              </a:rPr>
              <a:t>(1 day)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93513" y="690031"/>
            <a:ext cx="4750768" cy="24294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07468" y="1529059"/>
            <a:ext cx="3419013" cy="6052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Prepare and rehearse for Final Presentation (1 day)</a:t>
            </a:r>
            <a:endParaRPr lang="en-SG" dirty="0">
              <a:solidFill>
                <a:srgbClr val="FFFFFF"/>
              </a:solidFill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3411" y="716283"/>
            <a:ext cx="4541924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500" b="1" dirty="0">
                <a:solidFill>
                  <a:srgbClr val="000000"/>
                </a:solidFill>
                <a:sym typeface="Helvetica Light"/>
              </a:rPr>
              <a:t>Requirements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83094" y="2429945"/>
            <a:ext cx="3035422" cy="3282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Final Presentation (1 day)</a:t>
            </a:r>
            <a:endParaRPr lang="en-SG" dirty="0">
              <a:solidFill>
                <a:srgbClr val="FFFFFF"/>
              </a:solidFill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153" y="3660424"/>
            <a:ext cx="3726364" cy="24092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4877" y="3723971"/>
            <a:ext cx="3146776" cy="4206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400" b="1" dirty="0" smtClean="0">
                <a:solidFill>
                  <a:srgbClr val="000000"/>
                </a:solidFill>
              </a:rPr>
              <a:t>Testing and debugging</a:t>
            </a:r>
            <a:endParaRPr lang="en-SG" sz="2400" b="1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06857" y="5210930"/>
            <a:ext cx="3372625" cy="60529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latin typeface="Century Gothic" panose="020B0502020202020204" pitchFamily="34" charset="0"/>
              </a:rPr>
              <a:t>Testing and debugging after UAT (2 days)</a:t>
            </a:r>
            <a:endParaRPr lang="en-SG" dirty="0"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38" name="Shape 39"/>
          <p:cNvSpPr/>
          <p:nvPr/>
        </p:nvSpPr>
        <p:spPr>
          <a:xfrm>
            <a:off x="7417281" y="341351"/>
            <a:ext cx="3717364" cy="8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SG" sz="2750" b="1" dirty="0">
                <a:solidFill>
                  <a:schemeClr val="accent1"/>
                </a:solidFill>
                <a:latin typeface="+mn-lt"/>
              </a:rPr>
              <a:t>Critical Path- Iteration 6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SG" sz="2750" b="1" dirty="0">
                <a:solidFill>
                  <a:schemeClr val="accent1"/>
                </a:solidFill>
                <a:latin typeface="+mn-lt"/>
              </a:rPr>
              <a:t>(Week 13 - 14)</a:t>
            </a:r>
            <a:endParaRPr sz="275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28586" y="3660424"/>
            <a:ext cx="3276364" cy="24285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55610" y="4506740"/>
            <a:ext cx="2718230" cy="6052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latin typeface="Century Gothic" panose="020B0502020202020204" pitchFamily="34" charset="0"/>
              </a:rPr>
              <a:t>Create Java docs </a:t>
            </a:r>
          </a:p>
          <a:p>
            <a:pPr defTabSz="412750" latinLnBrk="1" hangingPunct="0"/>
            <a:r>
              <a:rPr lang="en-SG" dirty="0">
                <a:latin typeface="Century Gothic" panose="020B0502020202020204" pitchFamily="34" charset="0"/>
              </a:rPr>
              <a:t>(1 day)</a:t>
            </a:r>
            <a:endParaRPr lang="en-SG" dirty="0"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51379" y="3714251"/>
            <a:ext cx="1864221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500" b="1" dirty="0">
                <a:solidFill>
                  <a:srgbClr val="000000"/>
                </a:solidFill>
                <a:latin typeface="+mj-lt"/>
              </a:rPr>
              <a:t>Coding</a:t>
            </a:r>
            <a:endParaRPr lang="en-SG" sz="2500" b="1" dirty="0">
              <a:solidFill>
                <a:srgbClr val="000000"/>
              </a:solidFill>
              <a:latin typeface="+mj-lt"/>
              <a:sym typeface="Helvetica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8843" y="3305920"/>
            <a:ext cx="3956357" cy="31458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algn="ctr" defTabSz="412750" latinLnBrk="1" hangingPunct="0"/>
            <a:endParaRPr lang="en-SG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4582" y="4466763"/>
            <a:ext cx="2909192" cy="60529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Final deployment on AWS  (1 day)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9529" y="3397777"/>
            <a:ext cx="4005279" cy="4206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sz="2400" b="1" dirty="0">
                <a:solidFill>
                  <a:srgbClr val="000000"/>
                </a:solidFill>
                <a:latin typeface="+mj-lt"/>
              </a:rPr>
              <a:t>Deployment</a:t>
            </a:r>
            <a:endParaRPr lang="en-SG" sz="2400" b="1" dirty="0">
              <a:solidFill>
                <a:srgbClr val="000000"/>
              </a:solidFill>
              <a:latin typeface="+mj-lt"/>
              <a:sym typeface="Helvetica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3417" y="1312449"/>
            <a:ext cx="414485" cy="4183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GB" sz="16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67886" y="2482594"/>
            <a:ext cx="414485" cy="418366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endParaRPr lang="en-GB" sz="160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42" name="Elbow Connector 41"/>
          <p:cNvCxnSpPr>
            <a:stCxn id="33" idx="6"/>
            <a:endCxn id="22" idx="1"/>
          </p:cNvCxnSpPr>
          <p:nvPr/>
        </p:nvCxnSpPr>
        <p:spPr>
          <a:xfrm>
            <a:off x="1157902" y="1521632"/>
            <a:ext cx="1549566" cy="3100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2" idx="3"/>
            <a:endCxn id="14" idx="1"/>
          </p:cNvCxnSpPr>
          <p:nvPr/>
        </p:nvCxnSpPr>
        <p:spPr>
          <a:xfrm>
            <a:off x="6126481" y="1831706"/>
            <a:ext cx="2172036" cy="6194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4" idx="2"/>
            <a:endCxn id="40" idx="0"/>
          </p:cNvCxnSpPr>
          <p:nvPr/>
        </p:nvCxnSpPr>
        <p:spPr>
          <a:xfrm rot="16200000" flipH="1">
            <a:off x="8984434" y="3176448"/>
            <a:ext cx="1752917" cy="907666"/>
          </a:xfrm>
          <a:prstGeom prst="bentConnector3">
            <a:avLst>
              <a:gd name="adj1" fmla="val 399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0" idx="1"/>
            <a:endCxn id="32" idx="3"/>
          </p:cNvCxnSpPr>
          <p:nvPr/>
        </p:nvCxnSpPr>
        <p:spPr>
          <a:xfrm rot="10800000" flipV="1">
            <a:off x="8079482" y="4809387"/>
            <a:ext cx="876128" cy="7041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2" idx="1"/>
            <a:endCxn id="44" idx="3"/>
          </p:cNvCxnSpPr>
          <p:nvPr/>
        </p:nvCxnSpPr>
        <p:spPr>
          <a:xfrm rot="10800000">
            <a:off x="3703775" y="4769411"/>
            <a:ext cx="1003083" cy="7441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2514600" y="4055546"/>
            <a:ext cx="2125329" cy="14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9" idx="1"/>
            <a:endCxn id="36" idx="6"/>
          </p:cNvCxnSpPr>
          <p:nvPr/>
        </p:nvCxnSpPr>
        <p:spPr>
          <a:xfrm rot="10800000" flipV="1">
            <a:off x="1282372" y="2594093"/>
            <a:ext cx="800723" cy="976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3265" y="608091"/>
            <a:ext cx="1260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 </a:t>
            </a:r>
          </a:p>
          <a:p>
            <a:r>
              <a:rPr lang="en-US" dirty="0"/>
              <a:t>of Iteration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2066" y="1859045"/>
            <a:ext cx="1260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End</a:t>
            </a:r>
          </a:p>
          <a:p>
            <a:r>
              <a:rPr lang="en-US" dirty="0"/>
              <a:t>of Iteration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773786" y="4258576"/>
            <a:ext cx="3238768" cy="60529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1" hangingPunct="0"/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Final Testing and debugging on AWS (1 day)</a:t>
            </a:r>
          </a:p>
        </p:txBody>
      </p:sp>
      <p:cxnSp>
        <p:nvCxnSpPr>
          <p:cNvPr id="58" name="Elbow Connector 57"/>
          <p:cNvCxnSpPr>
            <a:endCxn id="29" idx="3"/>
          </p:cNvCxnSpPr>
          <p:nvPr/>
        </p:nvCxnSpPr>
        <p:spPr>
          <a:xfrm rot="10800000">
            <a:off x="5118516" y="2594094"/>
            <a:ext cx="2808164" cy="1664483"/>
          </a:xfrm>
          <a:prstGeom prst="bentConnector3">
            <a:avLst>
              <a:gd name="adj1" fmla="val -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H="1">
            <a:off x="2310441" y="4287031"/>
            <a:ext cx="42101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6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Metric</a:t>
            </a:r>
            <a:endParaRPr lang="en-US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65348274"/>
              </p:ext>
            </p:extLst>
          </p:nvPr>
        </p:nvGraphicFramePr>
        <p:xfrm>
          <a:off x="768926" y="1866636"/>
          <a:ext cx="6012874" cy="4532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08238"/>
              </p:ext>
            </p:extLst>
          </p:nvPr>
        </p:nvGraphicFramePr>
        <p:xfrm>
          <a:off x="6837217" y="2977266"/>
          <a:ext cx="5043056" cy="184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50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6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Iteration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Total Task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 Completed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 Carry Forward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71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71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871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63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Bug Metric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668142452"/>
              </p:ext>
            </p:extLst>
          </p:nvPr>
        </p:nvGraphicFramePr>
        <p:xfrm>
          <a:off x="2085562" y="1639614"/>
          <a:ext cx="8173275" cy="475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27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Mitigation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82681"/>
              </p:ext>
            </p:extLst>
          </p:nvPr>
        </p:nvGraphicFramePr>
        <p:xfrm>
          <a:off x="1280160" y="2158299"/>
          <a:ext cx="9601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Iteration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Task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Problem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Mitigation</a:t>
                      </a:r>
                      <a:r>
                        <a:rPr lang="en-SG" sz="2000" baseline="0" dirty="0"/>
                        <a:t> Plan</a:t>
                      </a:r>
                      <a:endParaRPr lang="en-US" sz="2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Login/Logout</a:t>
                      </a:r>
                      <a:r>
                        <a:rPr lang="en-SG" sz="2000" baseline="0" dirty="0"/>
                        <a:t> &amp; Search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Bug</a:t>
                      </a:r>
                      <a:r>
                        <a:rPr lang="en-SG" sz="2000" baseline="0" dirty="0"/>
                        <a:t> Metric &gt; 10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To</a:t>
                      </a:r>
                      <a:r>
                        <a:rPr lang="en-SG" sz="2000" baseline="0" dirty="0"/>
                        <a:t> schedule more time for debugging and testing for subsequent iterations</a:t>
                      </a:r>
                      <a:endParaRPr lang="en-US" sz="2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5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54" y="0"/>
            <a:ext cx="9875520" cy="1356360"/>
          </a:xfrm>
        </p:spPr>
        <p:txBody>
          <a:bodyPr>
            <a:normAutofit/>
          </a:bodyPr>
          <a:lstStyle/>
          <a:p>
            <a:r>
              <a:rPr lang="en-SG" sz="4000" dirty="0"/>
              <a:t>Roles &amp; Responsibilities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373864"/>
              </p:ext>
            </p:extLst>
          </p:nvPr>
        </p:nvGraphicFramePr>
        <p:xfrm>
          <a:off x="603294" y="1163212"/>
          <a:ext cx="10942320" cy="511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135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41498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Iteration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Week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PM</a:t>
                      </a:r>
                      <a:endParaRPr 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Pair</a:t>
                      </a:r>
                      <a:r>
                        <a:rPr lang="en-SG" sz="1800" baseline="0" dirty="0"/>
                        <a:t> Programmers 1</a:t>
                      </a:r>
                      <a:endParaRPr 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Pair Programmers 2</a:t>
                      </a:r>
                      <a:endParaRPr 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Milestone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498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Wilson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-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6</a:t>
                      </a:r>
                      <a:endParaRPr 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Ming Kwang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Eugene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Yew Kit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Cristabel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Supervisor Meeting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498"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3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7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Ming Kwang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Wilson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Cristabel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Eugene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Yew Kit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PM Review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4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8</a:t>
                      </a:r>
                      <a:endParaRPr 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498"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9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Eugene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Min</a:t>
                      </a:r>
                      <a:r>
                        <a:rPr lang="en-SG" sz="1800" baseline="0" dirty="0"/>
                        <a:t>g Kwang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Cristabel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Wilson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Yew Kit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Application Demo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4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10</a:t>
                      </a:r>
                      <a:endParaRPr 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1498"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11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Yew</a:t>
                      </a:r>
                      <a:r>
                        <a:rPr lang="en-SG" sz="1800" baseline="0" dirty="0"/>
                        <a:t> Kit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Eugene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Cristabel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Wilson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Ming Kwang</a:t>
                      </a:r>
                      <a:endParaRPr 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Supervisor Meeting</a:t>
                      </a:r>
                    </a:p>
                    <a:p>
                      <a:pPr algn="ctr"/>
                      <a:endParaRPr lang="en-SG" sz="1800" dirty="0"/>
                    </a:p>
                    <a:p>
                      <a:pPr algn="ctr"/>
                      <a:r>
                        <a:rPr lang="en-SG" sz="1800" dirty="0"/>
                        <a:t>UAT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14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1498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13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Cristabel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Eugene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Wilson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Yew Kit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Ming</a:t>
                      </a:r>
                      <a:r>
                        <a:rPr lang="en-SG" sz="1800" baseline="0" dirty="0"/>
                        <a:t> Kwang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Final</a:t>
                      </a:r>
                      <a:r>
                        <a:rPr lang="en-SG" sz="1800" baseline="0" dirty="0"/>
                        <a:t> Presentation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5015"/>
            <a:ext cx="9601200" cy="3581400"/>
          </a:xfrm>
        </p:spPr>
        <p:txBody>
          <a:bodyPr>
            <a:noAutofit/>
          </a:bodyPr>
          <a:lstStyle/>
          <a:p>
            <a:r>
              <a:rPr lang="en-SG" sz="2800" dirty="0"/>
              <a:t>Functionalities</a:t>
            </a:r>
          </a:p>
          <a:p>
            <a:r>
              <a:rPr lang="en-SG" sz="2800" dirty="0"/>
              <a:t>Schedule</a:t>
            </a:r>
          </a:p>
          <a:p>
            <a:r>
              <a:rPr lang="en-SG" sz="2800" dirty="0"/>
              <a:t>Critical Path</a:t>
            </a:r>
          </a:p>
          <a:p>
            <a:r>
              <a:rPr lang="en-SG" sz="2800" dirty="0"/>
              <a:t>Metrics</a:t>
            </a:r>
          </a:p>
          <a:p>
            <a:r>
              <a:rPr lang="en-SG" sz="2800" dirty="0"/>
              <a:t>Mitigation Plan</a:t>
            </a:r>
          </a:p>
          <a:p>
            <a:r>
              <a:rPr lang="en-SG" sz="2800" dirty="0"/>
              <a:t>Roles &amp; Responsibilities</a:t>
            </a:r>
          </a:p>
          <a:p>
            <a:r>
              <a:rPr lang="en-SG" sz="2800" dirty="0"/>
              <a:t>Rotation Schedule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434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Rotation Schedule -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Iterations 1 to 2 (Week 5 &amp; 6)</a:t>
            </a:r>
          </a:p>
          <a:p>
            <a:pPr lvl="1"/>
            <a:r>
              <a:rPr lang="en-SG" dirty="0"/>
              <a:t>Each iteration last 1 week</a:t>
            </a:r>
          </a:p>
          <a:p>
            <a:pPr lvl="1"/>
            <a:r>
              <a:rPr lang="en-SG" dirty="0"/>
              <a:t>1 PM throughout both iteration</a:t>
            </a:r>
          </a:p>
          <a:p>
            <a:pPr lvl="1"/>
            <a:r>
              <a:rPr lang="en-SG" dirty="0"/>
              <a:t>PM: Wilson He</a:t>
            </a:r>
          </a:p>
          <a:p>
            <a:pPr lvl="1"/>
            <a:endParaRPr lang="en-SG" dirty="0"/>
          </a:p>
          <a:p>
            <a:r>
              <a:rPr lang="en-SG" dirty="0"/>
              <a:t>Iterations 3 to 6 (Week 7 to 13)</a:t>
            </a:r>
          </a:p>
          <a:p>
            <a:pPr lvl="1"/>
            <a:r>
              <a:rPr lang="en-SG" dirty="0"/>
              <a:t>Each iteration last 2 weeks</a:t>
            </a:r>
          </a:p>
          <a:p>
            <a:pPr lvl="1"/>
            <a:r>
              <a:rPr lang="en-SG" dirty="0"/>
              <a:t>1 PM each iteration</a:t>
            </a:r>
          </a:p>
          <a:p>
            <a:pPr lvl="1"/>
            <a:r>
              <a:rPr lang="en-SG" dirty="0"/>
              <a:t>PM: Ming Kwang, Eugene, Yew Kit, </a:t>
            </a:r>
            <a:r>
              <a:rPr lang="en-SG" dirty="0" err="1"/>
              <a:t>Cristabel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Rotation Schedule - 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Each PP is unique to each iteration</a:t>
            </a:r>
          </a:p>
          <a:p>
            <a:pPr lvl="1"/>
            <a:r>
              <a:rPr lang="en-SG" dirty="0"/>
              <a:t>No duplication of PP throughout all iterations</a:t>
            </a:r>
          </a:p>
          <a:p>
            <a:r>
              <a:rPr lang="en-SG" dirty="0"/>
              <a:t>Each PP will be responsible for	</a:t>
            </a:r>
          </a:p>
          <a:p>
            <a:pPr lvl="1"/>
            <a:r>
              <a:rPr lang="en-SG" dirty="0"/>
              <a:t>SD for their function</a:t>
            </a:r>
          </a:p>
          <a:p>
            <a:pPr lvl="1"/>
            <a:r>
              <a:rPr lang="en-SG" dirty="0"/>
              <a:t>Testing and debugging for their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9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cap="none" dirty="0"/>
              <a:t>Thank You!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59396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Functionalities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735789"/>
              </p:ext>
            </p:extLst>
          </p:nvPr>
        </p:nvGraphicFramePr>
        <p:xfrm>
          <a:off x="1212368" y="1630152"/>
          <a:ext cx="4751727" cy="481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008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8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Login/Logout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08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View / Search</a:t>
                      </a:r>
                      <a:r>
                        <a:rPr lang="en-SG" sz="1800" baseline="0" dirty="0"/>
                        <a:t> for Courses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08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Bidding Cart (add / delete / check out)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08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Drop</a:t>
                      </a:r>
                      <a:r>
                        <a:rPr lang="en-SG" sz="1800" baseline="0" dirty="0"/>
                        <a:t> a Bid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08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SG" sz="1800" baseline="0" dirty="0"/>
                        <a:t>View student enrolled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008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Drop a section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008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Bootstrap</a:t>
                      </a:r>
                      <a:r>
                        <a:rPr lang="en-SG" sz="1800" baseline="0" dirty="0"/>
                        <a:t> (unzip, validation, insert, error log)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008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Start / End Round (Clearing round)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0082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View</a:t>
                      </a:r>
                      <a:r>
                        <a:rPr lang="en-SG" sz="1800" baseline="0" dirty="0"/>
                        <a:t> Bidding Results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15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Student Timetable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12558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2872" y="2797310"/>
            <a:ext cx="5446612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SG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Not</a:t>
            </a:r>
            <a:r>
              <a:rPr kumimoji="0" lang="en-SG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dropping any functionalities</a:t>
            </a:r>
            <a:endParaRPr lang="en-SG" sz="2000" dirty="0">
              <a:solidFill>
                <a:srgbClr val="000000"/>
              </a:solidFill>
            </a:endParaRPr>
          </a:p>
          <a:p>
            <a:pPr marL="685800" marR="0" indent="-6858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sz="2000" dirty="0">
                <a:solidFill>
                  <a:srgbClr val="000000"/>
                </a:solidFill>
              </a:rPr>
              <a:t>Adding: Bidding Cart, Student Timetable</a:t>
            </a:r>
          </a:p>
          <a:p>
            <a:pPr marR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SG" sz="2000" dirty="0">
              <a:solidFill>
                <a:srgbClr val="000000"/>
              </a:solidFill>
            </a:endParaRPr>
          </a:p>
          <a:p>
            <a:pPr marL="685800" marR="0" indent="-6858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sz="2000" dirty="0">
                <a:solidFill>
                  <a:srgbClr val="000000"/>
                </a:solidFill>
              </a:rPr>
              <a:t>Architecture: MVC</a:t>
            </a:r>
          </a:p>
          <a:p>
            <a:pPr marL="685800" marR="0" indent="-68580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SG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99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424" y="-100899"/>
            <a:ext cx="9601200" cy="1485900"/>
          </a:xfrm>
        </p:spPr>
        <p:txBody>
          <a:bodyPr>
            <a:normAutofit/>
          </a:bodyPr>
          <a:lstStyle/>
          <a:p>
            <a:r>
              <a:rPr lang="en-SG" sz="3200" dirty="0"/>
              <a:t>Schedule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506110"/>
              </p:ext>
            </p:extLst>
          </p:nvPr>
        </p:nvGraphicFramePr>
        <p:xfrm>
          <a:off x="365759" y="942603"/>
          <a:ext cx="11464685" cy="551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9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42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02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506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461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6936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Iteration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Week(s)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Start 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End 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Functions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Milestone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13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Iteration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12/9/2016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18/9/2016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Planning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Diagrams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754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Iteration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19/9/2016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25/9/2016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baseline="0" dirty="0"/>
                        <a:t>DB Setup </a:t>
                      </a:r>
                      <a:endParaRPr lang="en-SG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Login</a:t>
                      </a:r>
                      <a:r>
                        <a:rPr lang="en-SG" sz="1800" baseline="0" dirty="0"/>
                        <a:t> / Logout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/>
                        <a:t>View Courses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/>
                        <a:t>Search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/>
                        <a:t>Supervisor Meeting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982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Iteration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7, 8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26/9/2016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9/10/2016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SG" sz="1800" dirty="0"/>
                        <a:t>Week 7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Bootstrap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Bidding Cart (CRUD</a:t>
                      </a:r>
                      <a:r>
                        <a:rPr lang="en-SG" sz="1800" baseline="0" dirty="0"/>
                        <a:t> cart, check out)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/>
                        <a:t>Drop a bid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SG" sz="10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SG" sz="1800" dirty="0"/>
                        <a:t>Week</a:t>
                      </a:r>
                      <a:r>
                        <a:rPr lang="en-SG" sz="1800" baseline="0" dirty="0"/>
                        <a:t> 8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/>
                        <a:t>Bootstrap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/>
                        <a:t>View student enrolled course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/>
                        <a:t>Drop a section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/>
                        <a:t>Start / End Round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baseline="0" dirty="0"/>
                        <a:t>View Bidding Results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PM Review (Week 7)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33551"/>
            <a:ext cx="9601200" cy="1485900"/>
          </a:xfrm>
        </p:spPr>
        <p:txBody>
          <a:bodyPr/>
          <a:lstStyle/>
          <a:p>
            <a:r>
              <a:rPr lang="en-SG" dirty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358000"/>
              </p:ext>
            </p:extLst>
          </p:nvPr>
        </p:nvGraphicFramePr>
        <p:xfrm>
          <a:off x="990075" y="1919451"/>
          <a:ext cx="10364250" cy="295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7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7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47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3326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Iteration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Week(s)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Start 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End 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Functions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Milestone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Iteration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9</a:t>
                      </a:r>
                      <a:r>
                        <a:rPr lang="en-SG" sz="1800" baseline="0" dirty="0"/>
                        <a:t>, 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10/10/2016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23/10/2016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JSON Web Service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Java Docs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Student</a:t>
                      </a:r>
                      <a:r>
                        <a:rPr lang="en-SG" sz="1800" baseline="0" dirty="0"/>
                        <a:t> Timetable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Application</a:t>
                      </a:r>
                      <a:r>
                        <a:rPr lang="en-SG" sz="1800" baseline="0" dirty="0"/>
                        <a:t> Demo</a:t>
                      </a:r>
                      <a:r>
                        <a:rPr lang="en-SG" sz="1800" dirty="0"/>
                        <a:t> (Week 9)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Iteration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11,</a:t>
                      </a:r>
                      <a:r>
                        <a:rPr lang="en-SG" sz="1800" baseline="0" dirty="0"/>
                        <a:t> 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24/10/2016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6/11/2016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baseline="0" dirty="0"/>
                        <a:t>Buffer Week for Testing and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baseline="0" dirty="0"/>
                        <a:t>Supervisor Meeting 2 (Week 11)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baseline="0" dirty="0"/>
                        <a:t>UAT (Week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Iteration 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13, 14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7/11/2016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13/11/2016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Testing</a:t>
                      </a:r>
                      <a:r>
                        <a:rPr lang="en-SG" sz="1800" baseline="0" dirty="0"/>
                        <a:t> and Debugging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Final Presentation</a:t>
                      </a:r>
                      <a:r>
                        <a:rPr lang="en-SG" sz="1800" baseline="0" dirty="0"/>
                        <a:t> (Week 14)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24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91" y="609600"/>
            <a:ext cx="10197137" cy="1356360"/>
          </a:xfrm>
        </p:spPr>
        <p:txBody>
          <a:bodyPr/>
          <a:lstStyle/>
          <a:p>
            <a:r>
              <a:rPr lang="en-SG" dirty="0"/>
              <a:t>Task Assignment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85811"/>
              </p:ext>
            </p:extLst>
          </p:nvPr>
        </p:nvGraphicFramePr>
        <p:xfrm>
          <a:off x="982191" y="1781504"/>
          <a:ext cx="101971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1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1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00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8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78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53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Wilson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Ming</a:t>
                      </a:r>
                      <a:r>
                        <a:rPr lang="en-SG" baseline="0" dirty="0"/>
                        <a:t> Kwang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Eugene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Yew</a:t>
                      </a:r>
                      <a:r>
                        <a:rPr lang="en-SG" baseline="0" dirty="0"/>
                        <a:t> 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Cristabel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Login/Logout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View / Search</a:t>
                      </a:r>
                      <a:r>
                        <a:rPr lang="en-SG" sz="1800" baseline="0" dirty="0"/>
                        <a:t> for Courses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Bidding Cart (add / delete / check out)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Drop</a:t>
                      </a:r>
                      <a:r>
                        <a:rPr lang="en-SG" sz="1800" baseline="0" dirty="0"/>
                        <a:t> a Bid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View Student Enrolled</a:t>
                      </a:r>
                      <a:r>
                        <a:rPr lang="en-SG" sz="1800" baseline="0" dirty="0"/>
                        <a:t> Course </a:t>
                      </a:r>
                      <a:r>
                        <a:rPr lang="en-SG" sz="1800" dirty="0"/>
                        <a:t>/ Drop a section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View Bidding Result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Bootstrap</a:t>
                      </a:r>
                      <a:r>
                        <a:rPr lang="en-SG" sz="1800" baseline="0" dirty="0"/>
                        <a:t> (unzip, validation, insert, error log)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Start / End Round (Clearing round)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Student</a:t>
                      </a:r>
                      <a:r>
                        <a:rPr lang="en-SG" sz="1800" baseline="0" dirty="0"/>
                        <a:t> Timetable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dirty="0"/>
                        <a:t>JSON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2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Critical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097"/>
          </a:xfrm>
        </p:spPr>
        <p:txBody>
          <a:bodyPr>
            <a:normAutofit/>
          </a:bodyPr>
          <a:lstStyle/>
          <a:p>
            <a:pPr algn="r"/>
            <a:r>
              <a:rPr lang="en-SG" sz="2750" b="1" dirty="0"/>
              <a:t>Critical Path – Iteration 1 ( Week 5)</a:t>
            </a:r>
            <a:endParaRPr lang="en-US" sz="2750" b="1" dirty="0"/>
          </a:p>
        </p:txBody>
      </p:sp>
      <p:sp>
        <p:nvSpPr>
          <p:cNvPr id="43" name="Rectangle 42"/>
          <p:cNvSpPr/>
          <p:nvPr/>
        </p:nvSpPr>
        <p:spPr>
          <a:xfrm>
            <a:off x="1835624" y="2265529"/>
            <a:ext cx="3896436" cy="3432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76364" y="1811212"/>
            <a:ext cx="3562207" cy="4390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35624" y="2333767"/>
            <a:ext cx="389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Requirements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976466" y="3798481"/>
            <a:ext cx="395134" cy="389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00342" y="3095455"/>
            <a:ext cx="3176876" cy="379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Schedule Planning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00342" y="3665088"/>
            <a:ext cx="2467776" cy="65659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PM Schedule and PP Planning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00342" y="4511720"/>
            <a:ext cx="3054046" cy="65659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Identify </a:t>
            </a:r>
            <a:r>
              <a:rPr lang="en-SG" dirty="0" err="1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Manhours</a:t>
            </a: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 needed for each function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371600" y="4006135"/>
            <a:ext cx="580029" cy="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61975" y="3265023"/>
            <a:ext cx="4237" cy="16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951629" y="3262252"/>
            <a:ext cx="248713" cy="11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8" idx="1"/>
          </p:cNvCxnSpPr>
          <p:nvPr/>
        </p:nvCxnSpPr>
        <p:spPr>
          <a:xfrm>
            <a:off x="1961975" y="3993383"/>
            <a:ext cx="238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951628" y="4934010"/>
            <a:ext cx="248713" cy="11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76365" y="1856125"/>
            <a:ext cx="356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Design</a:t>
            </a:r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7436144" y="2456315"/>
            <a:ext cx="3013195" cy="6565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Design Use Case Diagram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436145" y="3406891"/>
            <a:ext cx="2801160" cy="6565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Design Logical Diagram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36145" y="4325257"/>
            <a:ext cx="2801160" cy="6565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Develop Class Diagram (2 days)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436145" y="5285832"/>
            <a:ext cx="2324081" cy="6565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Develop Sequence Diagram (2 days)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377218" y="3285250"/>
            <a:ext cx="818866" cy="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674359" y="3981297"/>
            <a:ext cx="1521725" cy="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250977" y="4911946"/>
            <a:ext cx="962167" cy="19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196084" y="3273527"/>
            <a:ext cx="17060" cy="1610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6694004" y="2784610"/>
            <a:ext cx="732156" cy="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690753" y="2786902"/>
            <a:ext cx="3770" cy="1241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199685" y="3996195"/>
            <a:ext cx="500965" cy="9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2" idx="2"/>
            <a:endCxn id="93" idx="0"/>
          </p:cNvCxnSpPr>
          <p:nvPr/>
        </p:nvCxnSpPr>
        <p:spPr>
          <a:xfrm flipH="1">
            <a:off x="8836725" y="3112905"/>
            <a:ext cx="106017" cy="293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3" idx="2"/>
            <a:endCxn id="94" idx="0"/>
          </p:cNvCxnSpPr>
          <p:nvPr/>
        </p:nvCxnSpPr>
        <p:spPr>
          <a:xfrm>
            <a:off x="8836725" y="4063481"/>
            <a:ext cx="0" cy="26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4" idx="2"/>
            <a:endCxn id="95" idx="0"/>
          </p:cNvCxnSpPr>
          <p:nvPr/>
        </p:nvCxnSpPr>
        <p:spPr>
          <a:xfrm flipH="1">
            <a:off x="8598186" y="4981847"/>
            <a:ext cx="238539" cy="303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9783260" y="5614127"/>
            <a:ext cx="1217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0998352" y="5448371"/>
            <a:ext cx="357325" cy="331511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34" y="3048323"/>
            <a:ext cx="103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Iteration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37388" y="4703635"/>
            <a:ext cx="103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Iteration</a:t>
            </a:r>
          </a:p>
        </p:txBody>
      </p:sp>
    </p:spTree>
    <p:extLst>
      <p:ext uri="{BB962C8B-B14F-4D97-AF65-F5344CB8AC3E}">
        <p14:creationId xmlns:p14="http://schemas.microsoft.com/office/powerpoint/2010/main" val="164339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924041" y="4426667"/>
            <a:ext cx="3214112" cy="18967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>
            <a:normAutofit/>
          </a:bodyPr>
          <a:lstStyle/>
          <a:p>
            <a:pPr algn="r"/>
            <a:r>
              <a:rPr lang="en-SG" sz="2750" b="1" dirty="0"/>
              <a:t>Critical Path – Iteration 2 (Week 6)</a:t>
            </a:r>
            <a:endParaRPr lang="en-US" sz="2750" b="1" dirty="0"/>
          </a:p>
        </p:txBody>
      </p:sp>
      <p:sp>
        <p:nvSpPr>
          <p:cNvPr id="3" name="Rectangle 2"/>
          <p:cNvSpPr/>
          <p:nvPr/>
        </p:nvSpPr>
        <p:spPr>
          <a:xfrm>
            <a:off x="1924041" y="1109480"/>
            <a:ext cx="3138791" cy="27470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31606" y="1158062"/>
            <a:ext cx="313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Design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023795" y="1897392"/>
            <a:ext cx="2622059" cy="37959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Design the DB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5858" y="2039931"/>
            <a:ext cx="395134" cy="389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Elbow Connector 7"/>
          <p:cNvCxnSpPr>
            <a:stCxn id="6" idx="6"/>
            <a:endCxn id="5" idx="1"/>
          </p:cNvCxnSpPr>
          <p:nvPr/>
        </p:nvCxnSpPr>
        <p:spPr>
          <a:xfrm flipV="1">
            <a:off x="840992" y="2087188"/>
            <a:ext cx="1182803" cy="14764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31432" y="1393125"/>
            <a:ext cx="4275608" cy="27404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1433" y="1459102"/>
            <a:ext cx="427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Coding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294022" y="2036414"/>
            <a:ext cx="2893489" cy="37959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Login/Logout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94023" y="2795596"/>
            <a:ext cx="2893489" cy="37959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View All Courses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5611" y="4420029"/>
            <a:ext cx="5350251" cy="1995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57372" y="4492321"/>
            <a:ext cx="3266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Testing and debugging</a:t>
            </a:r>
            <a:endParaRPr lang="en-US" b="1" dirty="0"/>
          </a:p>
        </p:txBody>
      </p:sp>
      <p:cxnSp>
        <p:nvCxnSpPr>
          <p:cNvPr id="23" name="Elbow Connector 22"/>
          <p:cNvCxnSpPr>
            <a:stCxn id="26" idx="1"/>
            <a:endCxn id="30" idx="3"/>
          </p:cNvCxnSpPr>
          <p:nvPr/>
        </p:nvCxnSpPr>
        <p:spPr>
          <a:xfrm rot="10800000">
            <a:off x="4996832" y="5488091"/>
            <a:ext cx="1881589" cy="3893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78420" y="5687613"/>
            <a:ext cx="3493375" cy="379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latinLnBrk="1" hangingPunct="0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View / Search Courses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78420" y="5010233"/>
            <a:ext cx="3396569" cy="3795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latinLnBrk="1" hangingPunct="0"/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Login / Logout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1096" y="4510151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Integration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2052892" y="5159796"/>
            <a:ext cx="2943939" cy="65659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</a:rPr>
              <a:t>Integrate Login and View / Search Courses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cxnSp>
        <p:nvCxnSpPr>
          <p:cNvPr id="31" name="Elbow Connector 30"/>
          <p:cNvCxnSpPr>
            <a:stCxn id="48" idx="2"/>
            <a:endCxn id="26" idx="0"/>
          </p:cNvCxnSpPr>
          <p:nvPr/>
        </p:nvCxnSpPr>
        <p:spPr>
          <a:xfrm rot="16200000" flipH="1">
            <a:off x="8452012" y="5514516"/>
            <a:ext cx="297789" cy="484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3"/>
          </p:cNvCxnSpPr>
          <p:nvPr/>
        </p:nvCxnSpPr>
        <p:spPr>
          <a:xfrm>
            <a:off x="4645854" y="2087188"/>
            <a:ext cx="2648168" cy="1476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060467" y="2645373"/>
            <a:ext cx="2738555" cy="93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Review SD for Login and View/Search Courses(1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cxnSp>
        <p:nvCxnSpPr>
          <p:cNvPr id="91" name="Elbow Connector 90"/>
          <p:cNvCxnSpPr>
            <a:endCxn id="87" idx="2"/>
          </p:cNvCxnSpPr>
          <p:nvPr/>
        </p:nvCxnSpPr>
        <p:spPr>
          <a:xfrm rot="16200000" flipV="1">
            <a:off x="2949938" y="4058769"/>
            <a:ext cx="1562700" cy="6030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7" idx="1"/>
          </p:cNvCxnSpPr>
          <p:nvPr/>
        </p:nvCxnSpPr>
        <p:spPr>
          <a:xfrm rot="10800000" flipV="1">
            <a:off x="1215675" y="3112168"/>
            <a:ext cx="844793" cy="14423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009543" y="4554502"/>
            <a:ext cx="357325" cy="331511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94022" y="3567969"/>
            <a:ext cx="2893489" cy="37959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G" dirty="0">
                <a:solidFill>
                  <a:srgbClr val="FFFFFF"/>
                </a:solidFill>
                <a:latin typeface="Century Gothic" panose="020B0502020202020204" pitchFamily="34" charset="0"/>
                <a:sym typeface="Helvetica Light"/>
              </a:rPr>
              <a:t>Search Courses (1 day)</a:t>
            </a:r>
            <a:endParaRPr kumimoji="0" lang="en-SG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sym typeface="Helvetica Light"/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5400000">
            <a:off x="8343337" y="2598687"/>
            <a:ext cx="455308" cy="114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2"/>
          </p:cNvCxnSpPr>
          <p:nvPr/>
        </p:nvCxnSpPr>
        <p:spPr>
          <a:xfrm rot="16200000" flipH="1">
            <a:off x="8493028" y="4195299"/>
            <a:ext cx="1062673" cy="567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0818" y="1317637"/>
            <a:ext cx="103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Iteration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164" y="5002969"/>
            <a:ext cx="103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Iteration</a:t>
            </a:r>
          </a:p>
        </p:txBody>
      </p:sp>
      <p:cxnSp>
        <p:nvCxnSpPr>
          <p:cNvPr id="51" name="Elbow Connector 50"/>
          <p:cNvCxnSpPr/>
          <p:nvPr/>
        </p:nvCxnSpPr>
        <p:spPr>
          <a:xfrm rot="5400000">
            <a:off x="8343337" y="3371085"/>
            <a:ext cx="455308" cy="114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335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1054</TotalTime>
  <Words>1097</Words>
  <Application>Microsoft Office PowerPoint</Application>
  <PresentationFormat>Widescreen</PresentationFormat>
  <Paragraphs>351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Helvetica Light</vt:lpstr>
      <vt:lpstr>Arial</vt:lpstr>
      <vt:lpstr>Calibri</vt:lpstr>
      <vt:lpstr>Century Gothic</vt:lpstr>
      <vt:lpstr>Corbel</vt:lpstr>
      <vt:lpstr>Helvetica</vt:lpstr>
      <vt:lpstr>Wingdings</vt:lpstr>
      <vt:lpstr>Basis</vt:lpstr>
      <vt:lpstr>PM Review G6T3 No Weekends</vt:lpstr>
      <vt:lpstr>Agenda</vt:lpstr>
      <vt:lpstr>Functionalities</vt:lpstr>
      <vt:lpstr>Schedule</vt:lpstr>
      <vt:lpstr>Schedule</vt:lpstr>
      <vt:lpstr>Task Assignment</vt:lpstr>
      <vt:lpstr>Critical Path</vt:lpstr>
      <vt:lpstr>Critical Path – Iteration 1 ( Week 5)</vt:lpstr>
      <vt:lpstr>Critical Path – Iteration 2 (Week 6)</vt:lpstr>
      <vt:lpstr>Critical Path – Iteration 3 (Week 7 – 8)</vt:lpstr>
      <vt:lpstr>Critical Path – Iteration 3 (Week 7 – 8)</vt:lpstr>
      <vt:lpstr>PowerPoint Presentation</vt:lpstr>
      <vt:lpstr>PowerPoint Presentation</vt:lpstr>
      <vt:lpstr>PowerPoint Presentation</vt:lpstr>
      <vt:lpstr>metrics</vt:lpstr>
      <vt:lpstr>Task Metric</vt:lpstr>
      <vt:lpstr>Bug Metric</vt:lpstr>
      <vt:lpstr>Mitigation Plan</vt:lpstr>
      <vt:lpstr>Roles &amp; Responsibilities</vt:lpstr>
      <vt:lpstr>Rotation Schedule - PM</vt:lpstr>
      <vt:lpstr>Rotation Schedule - PP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Review G6T3 No Weekends</dc:title>
  <dc:creator>Admin</dc:creator>
  <cp:lastModifiedBy>Admin</cp:lastModifiedBy>
  <cp:revision>202</cp:revision>
  <dcterms:created xsi:type="dcterms:W3CDTF">2016-09-24T09:11:13Z</dcterms:created>
  <dcterms:modified xsi:type="dcterms:W3CDTF">2016-09-28T06:47:02Z</dcterms:modified>
</cp:coreProperties>
</file>