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7" r:id="rId3"/>
    <p:sldId id="258" r:id="rId4"/>
    <p:sldId id="262" r:id="rId5"/>
    <p:sldId id="268" r:id="rId6"/>
    <p:sldId id="259" r:id="rId7"/>
    <p:sldId id="260" r:id="rId8"/>
    <p:sldId id="269" r:id="rId9"/>
    <p:sldId id="263" r:id="rId10"/>
    <p:sldId id="267" r:id="rId11"/>
    <p:sldId id="264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0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son\Desktop\is203_g6t3\metrics\t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ilson\Desktop\is203_g6t3\metrics\pp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600" b="1" i="0">
                <a:solidFill>
                  <a:srgbClr val="000000"/>
                </a:solidFill>
              </a:defRPr>
            </a:pPr>
            <a:r>
              <a:rPr lang="en-US" dirty="0"/>
              <a:t>Task Metrics</a:t>
            </a: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TM Score</c:v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3366CC"/>
              </a:solidFill>
              <a:ln cmpd="sng">
                <a:solidFill>
                  <a:srgbClr val="3366CC"/>
                </a:solidFill>
              </a:ln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4B0-40E2-9456-06919258E30C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4B0-40E2-9456-06919258E3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yVal>
            <c:numRef>
              <c:f>'Task Metrics'!$E$5:$E$10</c:f>
              <c:numCache>
                <c:formatCode>General</c:formatCode>
                <c:ptCount val="6"/>
                <c:pt idx="0" formatCode="0.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B4B0-40E2-9456-06919258E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8415373"/>
        <c:axId val="1831734459"/>
      </c:scatterChart>
      <c:valAx>
        <c:axId val="2028415373"/>
        <c:scaling>
          <c:orientation val="minMax"/>
          <c:max val="6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Iteration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1831734459"/>
        <c:crosses val="autoZero"/>
        <c:crossBetween val="midCat"/>
      </c:valAx>
      <c:valAx>
        <c:axId val="1831734459"/>
        <c:scaling>
          <c:orientation val="minMax"/>
          <c:max val="2"/>
          <c:min val="0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TM Metric Score</a:t>
                </a:r>
              </a:p>
            </c:rich>
          </c:tx>
          <c:overlay val="0"/>
        </c:title>
        <c:numFmt formatCode="0.0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2028415373"/>
        <c:crosses val="autoZero"/>
        <c:crossBetween val="midCat"/>
      </c:valAx>
      <c:spPr>
        <a:solidFill>
          <a:srgbClr val="FFFFFF"/>
        </a:solidFill>
        <a:ln>
          <a:solidFill>
            <a:schemeClr val="tx1"/>
          </a:solidFill>
        </a:ln>
      </c:spPr>
    </c:plotArea>
    <c:legend>
      <c:legendPos val="r"/>
      <c:overlay val="0"/>
    </c:legend>
    <c:plotVisOnly val="1"/>
    <c:dispBlanksAs val="gap"/>
    <c:showDLblsOverMax val="1"/>
  </c:chart>
  <c:spPr>
    <a:ln>
      <a:solidFill>
        <a:schemeClr val="tx1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600" b="1" i="0">
                <a:solidFill>
                  <a:srgbClr val="000000"/>
                </a:solidFill>
              </a:defRPr>
            </a:pPr>
            <a:r>
              <a:rPr lang="en-US"/>
              <a:t>Pair</a:t>
            </a:r>
            <a:r>
              <a:rPr lang="en-US" baseline="0"/>
              <a:t> Programming</a:t>
            </a:r>
            <a:r>
              <a:rPr lang="en-US"/>
              <a:t> Metrics (Iteration 2)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508944828791597"/>
          <c:y val="0.14729122319716093"/>
          <c:w val="0.54075192749343837"/>
          <c:h val="0.64100642592089785"/>
        </c:manualLayout>
      </c:layout>
      <c:scatterChart>
        <c:scatterStyle val="lineMarker"/>
        <c:varyColors val="0"/>
        <c:ser>
          <c:idx val="0"/>
          <c:order val="0"/>
          <c:tx>
            <c:v>Ming Kwang</c:v>
          </c:tx>
          <c:spPr>
            <a:ln w="47625">
              <a:noFill/>
            </a:ln>
          </c:spPr>
          <c:marker>
            <c:symbol val="circle"/>
            <c:size val="7"/>
            <c:spPr>
              <a:solidFill>
                <a:srgbClr val="3366CC"/>
              </a:solidFill>
              <a:ln cmpd="sng">
                <a:solidFill>
                  <a:srgbClr val="3366CC"/>
                </a:solidFill>
              </a:ln>
            </c:spPr>
          </c:marker>
          <c:dLbls>
            <c:dLbl>
              <c:idx val="0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B42-490F-9857-BB1EB8F240C1}"/>
                </c:ext>
              </c:extLst>
            </c:dLbl>
            <c:dLbl>
              <c:idx val="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B42-490F-9857-BB1EB8F240C1}"/>
                </c:ext>
              </c:extLst>
            </c:dLbl>
            <c:dLbl>
              <c:idx val="2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42-490F-9857-BB1EB8F240C1}"/>
                </c:ext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trendlineType val="linear"/>
            <c:dispRSqr val="0"/>
            <c:dispEq val="0"/>
          </c:trendline>
          <c:yVal>
            <c:numRef>
              <c:f>Sheet1!$G$20:$G$22</c:f>
              <c:numCache>
                <c:formatCode>General</c:formatCode>
                <c:ptCount val="3"/>
                <c:pt idx="0">
                  <c:v>0.86</c:v>
                </c:pt>
                <c:pt idx="1">
                  <c:v>0.88</c:v>
                </c:pt>
                <c:pt idx="2">
                  <c:v>0.96499999999999997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1B42-490F-9857-BB1EB8F240C1}"/>
            </c:ext>
          </c:extLst>
        </c:ser>
        <c:ser>
          <c:idx val="1"/>
          <c:order val="1"/>
          <c:tx>
            <c:v>Eugene Tan</c:v>
          </c:tx>
          <c:spPr>
            <a:ln w="19050">
              <a:noFill/>
            </a:ln>
          </c:spPr>
          <c:trendline>
            <c:trendlineType val="linear"/>
            <c:dispRSqr val="0"/>
            <c:dispEq val="0"/>
          </c:trendline>
          <c:yVal>
            <c:numRef>
              <c:f>Sheet1!$G$20:$G$22</c:f>
              <c:numCache>
                <c:formatCode>General</c:formatCode>
                <c:ptCount val="3"/>
                <c:pt idx="0">
                  <c:v>0.86</c:v>
                </c:pt>
                <c:pt idx="1">
                  <c:v>0.88</c:v>
                </c:pt>
                <c:pt idx="2">
                  <c:v>0.96499999999999997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B42-490F-9857-BB1EB8F240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8415373"/>
        <c:axId val="1831734459"/>
      </c:scatterChart>
      <c:valAx>
        <c:axId val="2028415373"/>
        <c:scaling>
          <c:orientation val="minMax"/>
          <c:max val="9"/>
          <c:min val="1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 dirty="0"/>
                  <a:t>Programming Tasks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1831734459"/>
        <c:crosses val="autoZero"/>
        <c:crossBetween val="midCat"/>
        <c:majorUnit val="1"/>
      </c:valAx>
      <c:valAx>
        <c:axId val="1831734459"/>
        <c:scaling>
          <c:orientation val="minMax"/>
          <c:max val="2"/>
          <c:min val="0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1" i="0"/>
                </a:pPr>
                <a:r>
                  <a:rPr lang="en-US"/>
                  <a:t>PPM Metric Score (%)</a:t>
                </a:r>
              </a:p>
            </c:rich>
          </c:tx>
          <c:overlay val="0"/>
        </c:title>
        <c:numFmt formatCode="General" sourceLinked="1"/>
        <c:majorTickMark val="cross"/>
        <c:minorTickMark val="cross"/>
        <c:tickLblPos val="nextTo"/>
        <c:spPr>
          <a:ln w="47625">
            <a:noFill/>
          </a:ln>
        </c:spPr>
        <c:txPr>
          <a:bodyPr/>
          <a:lstStyle/>
          <a:p>
            <a:pPr lvl="0">
              <a:defRPr b="1" i="0"/>
            </a:pPr>
            <a:endParaRPr lang="en-US"/>
          </a:p>
        </c:txPr>
        <c:crossAx val="2028415373"/>
        <c:crosses val="autoZero"/>
        <c:crossBetween val="midCat"/>
      </c:valAx>
      <c:spPr>
        <a:solidFill>
          <a:srgbClr val="FFFFFF"/>
        </a:solidFill>
        <a:ln>
          <a:solidFill>
            <a:schemeClr val="tx1"/>
          </a:solidFill>
        </a:ln>
      </c:spPr>
    </c:plotArea>
    <c:legend>
      <c:legendPos val="r"/>
      <c:overlay val="0"/>
    </c:legend>
    <c:plotVisOnly val="1"/>
    <c:dispBlanksAs val="gap"/>
    <c:showDLblsOverMax val="1"/>
  </c:chart>
  <c:spPr>
    <a:ln>
      <a:solidFill>
        <a:schemeClr val="tx1"/>
      </a:solidFill>
    </a:ln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3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5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0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84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6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4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2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9/21/2016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300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8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825" y="1847546"/>
            <a:ext cx="9448800" cy="18250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</a:t>
            </a:r>
            <a:r>
              <a:rPr lang="en-US" cap="none" dirty="0"/>
              <a:t>o weekends (G6-T3)</a:t>
            </a:r>
            <a:br>
              <a:rPr lang="en-US" cap="none" dirty="0"/>
            </a:br>
            <a:r>
              <a:rPr lang="en-US" cap="none" dirty="0"/>
              <a:t>Supervisor Meeting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390" y="4401731"/>
            <a:ext cx="9493049" cy="225762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/>
              <a:t>Team Member</a:t>
            </a:r>
            <a:r>
              <a:rPr lang="en-US" dirty="0"/>
              <a:t>:</a:t>
            </a:r>
          </a:p>
          <a:p>
            <a:r>
              <a:rPr lang="en-US" dirty="0"/>
              <a:t>Wilson He (PM), </a:t>
            </a:r>
            <a:r>
              <a:rPr lang="en-US" dirty="0" err="1"/>
              <a:t>Cristabel</a:t>
            </a:r>
            <a:r>
              <a:rPr lang="en-US" dirty="0"/>
              <a:t> Lau, </a:t>
            </a:r>
            <a:r>
              <a:rPr lang="en-US" dirty="0" err="1"/>
              <a:t>Quek</a:t>
            </a:r>
            <a:r>
              <a:rPr lang="en-US" dirty="0"/>
              <a:t> Yew Kit, Ming Kwang, Eugene Tan</a:t>
            </a:r>
          </a:p>
        </p:txBody>
      </p:sp>
    </p:spTree>
    <p:extLst>
      <p:ext uri="{BB962C8B-B14F-4D97-AF65-F5344CB8AC3E}">
        <p14:creationId xmlns:p14="http://schemas.microsoft.com/office/powerpoint/2010/main" val="285058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 title="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018442"/>
              </p:ext>
            </p:extLst>
          </p:nvPr>
        </p:nvGraphicFramePr>
        <p:xfrm>
          <a:off x="1069848" y="2011680"/>
          <a:ext cx="10192512" cy="4404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8849" y="3315541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 action required </a:t>
            </a:r>
            <a:r>
              <a:rPr lang="en-US" b="1" dirty="0">
                <a:sym typeface="Wingdings" panose="05000000000000000000" pitchFamily="2" charset="2"/>
              </a:rPr>
              <a:t> 50 &lt; PPM &lt;= 150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4302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Bug Metrics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800" dirty="0"/>
              <a:t>Not available because our schedule for testing and debugging is scheduled today after supervisor meeting</a:t>
            </a:r>
          </a:p>
        </p:txBody>
      </p:sp>
    </p:spTree>
    <p:extLst>
      <p:ext uri="{BB962C8B-B14F-4D97-AF65-F5344CB8AC3E}">
        <p14:creationId xmlns:p14="http://schemas.microsoft.com/office/powerpoint/2010/main" val="2245892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Unfamiliar on how to use </a:t>
            </a:r>
            <a:r>
              <a:rPr lang="en-US" dirty="0" err="1"/>
              <a:t>PPLog</a:t>
            </a:r>
            <a:r>
              <a:rPr lang="en-US" dirty="0"/>
              <a:t> thus causing iteration 1 to be backdated.</a:t>
            </a:r>
          </a:p>
          <a:p>
            <a:r>
              <a:rPr lang="en-US" dirty="0"/>
              <a:t>Testing and debugging </a:t>
            </a:r>
            <a:r>
              <a:rPr lang="en-US"/>
              <a:t>function concerns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5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415113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dirty="0"/>
              <a:t>THANK YOU </a:t>
            </a:r>
            <a:r>
              <a:rPr lang="en-US" sz="8000" dirty="0"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7986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Progress for past 2 weeks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Who did what?</a:t>
            </a:r>
          </a:p>
          <a:p>
            <a:pPr marL="457200" indent="-457200">
              <a:buAutoNum type="arabicPeriod"/>
            </a:pPr>
            <a:r>
              <a:rPr lang="en-US" dirty="0"/>
              <a:t>Current Progress (Iteration 2)</a:t>
            </a:r>
          </a:p>
          <a:p>
            <a:pPr marL="457200" indent="-457200">
              <a:buAutoNum type="arabicPeriod"/>
            </a:pPr>
            <a:r>
              <a:rPr lang="en-US" dirty="0"/>
              <a:t>Goal for next 2 weeks</a:t>
            </a:r>
          </a:p>
          <a:p>
            <a:pPr marL="457200" indent="-457200">
              <a:buAutoNum type="arabicPeriod"/>
            </a:pPr>
            <a:r>
              <a:rPr lang="en-US" dirty="0"/>
              <a:t>Metrics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/>
              <a:t>Problems Encountered</a:t>
            </a:r>
          </a:p>
        </p:txBody>
      </p:sp>
    </p:spTree>
    <p:extLst>
      <p:ext uri="{BB962C8B-B14F-4D97-AF65-F5344CB8AC3E}">
        <p14:creationId xmlns:p14="http://schemas.microsoft.com/office/powerpoint/2010/main" val="15484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for past 2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869157"/>
            <a:ext cx="10058400" cy="4941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 1 (Week 5)</a:t>
            </a:r>
            <a:r>
              <a:rPr lang="en-US" dirty="0"/>
              <a:t>:</a:t>
            </a:r>
          </a:p>
          <a:p>
            <a:r>
              <a:rPr lang="en-US" dirty="0"/>
              <a:t>Project Schedule Planning (All Iteration, </a:t>
            </a:r>
            <a:r>
              <a:rPr lang="en-US" dirty="0" err="1"/>
              <a:t>Manhour</a:t>
            </a:r>
            <a:r>
              <a:rPr lang="en-US" dirty="0"/>
              <a:t> breakdown, PM and PP Planning)</a:t>
            </a:r>
          </a:p>
          <a:p>
            <a:r>
              <a:rPr lang="en-US" dirty="0"/>
              <a:t>Design of all diagrams</a:t>
            </a:r>
          </a:p>
          <a:p>
            <a:pPr marL="0" indent="0">
              <a:buNone/>
            </a:pPr>
            <a:r>
              <a:rPr lang="en-US" dirty="0"/>
              <a:t>	- Use Case Diagram</a:t>
            </a:r>
          </a:p>
          <a:p>
            <a:pPr marL="0" indent="0">
              <a:buNone/>
            </a:pPr>
            <a:r>
              <a:rPr lang="en-US" dirty="0"/>
              <a:t>	- Logical Diagram</a:t>
            </a:r>
          </a:p>
          <a:p>
            <a:pPr marL="0" indent="0">
              <a:buNone/>
            </a:pPr>
            <a:r>
              <a:rPr lang="en-US" dirty="0"/>
              <a:t>	- Class Diagram</a:t>
            </a:r>
          </a:p>
          <a:p>
            <a:pPr marL="0" indent="0">
              <a:buNone/>
            </a:pPr>
            <a:r>
              <a:rPr lang="en-US" dirty="0"/>
              <a:t>	- Sequence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74687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Iteration 1: </a:t>
            </a:r>
            <a:r>
              <a:rPr lang="en-US" sz="6000" dirty="0"/>
              <a:t>20</a:t>
            </a:r>
            <a:r>
              <a:rPr lang="en-US" sz="3000" dirty="0"/>
              <a:t> </a:t>
            </a:r>
            <a:r>
              <a:rPr lang="en-US" sz="2000" dirty="0"/>
              <a:t>days,</a:t>
            </a:r>
            <a:r>
              <a:rPr lang="en-US" sz="3000" dirty="0"/>
              <a:t> </a:t>
            </a:r>
            <a:r>
              <a:rPr lang="en-US" sz="6000" dirty="0"/>
              <a:t>15</a:t>
            </a:r>
            <a:r>
              <a:rPr lang="en-US" sz="3000" dirty="0"/>
              <a:t> </a:t>
            </a:r>
            <a:r>
              <a:rPr lang="en-US" sz="2000" dirty="0"/>
              <a:t>non-programming tasks in total</a:t>
            </a:r>
          </a:p>
        </p:txBody>
      </p:sp>
    </p:spTree>
    <p:extLst>
      <p:ext uri="{BB962C8B-B14F-4D97-AF65-F5344CB8AC3E}">
        <p14:creationId xmlns:p14="http://schemas.microsoft.com/office/powerpoint/2010/main" val="89197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DID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57447"/>
            <a:ext cx="10867803" cy="47365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/>
              <a:t>Iteration 1 (Week 5) </a:t>
            </a:r>
          </a:p>
          <a:p>
            <a:pPr marL="0" indent="0">
              <a:buNone/>
            </a:pPr>
            <a:r>
              <a:rPr lang="en-US" sz="1900" dirty="0"/>
              <a:t>Everyone work together to discuss how each functions are going to work. This involved the planning and diagram design of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/>
              <a:t>Iteration 2 (Week 6)</a:t>
            </a:r>
          </a:p>
          <a:p>
            <a:pPr marL="0" indent="0">
              <a:buNone/>
            </a:pPr>
            <a:r>
              <a:rPr lang="en-US" sz="2100" b="1" dirty="0"/>
              <a:t>Ming Kwang and Eugene Tan</a:t>
            </a:r>
          </a:p>
          <a:p>
            <a:r>
              <a:rPr lang="en-US" sz="1900" dirty="0"/>
              <a:t>Create database in MySQL, database SQL file and Connection Manager function</a:t>
            </a:r>
            <a:endParaRPr lang="en-US" sz="1900" b="1" dirty="0"/>
          </a:p>
          <a:p>
            <a:r>
              <a:rPr lang="en-US" sz="1900" dirty="0"/>
              <a:t>Design login UI, student home page and admin page</a:t>
            </a:r>
          </a:p>
          <a:p>
            <a:r>
              <a:rPr lang="en-US" sz="1900" dirty="0"/>
              <a:t>Coding of Login and Logout Function</a:t>
            </a:r>
          </a:p>
          <a:p>
            <a:r>
              <a:rPr lang="en-US" sz="1900" dirty="0"/>
              <a:t>Testing and debugging of view all course and search for a course function </a:t>
            </a:r>
          </a:p>
          <a:p>
            <a:pPr marL="0" indent="0">
              <a:buNone/>
            </a:pPr>
            <a:r>
              <a:rPr lang="en-US" sz="2100" b="1" dirty="0" err="1"/>
              <a:t>Cristabel</a:t>
            </a:r>
            <a:r>
              <a:rPr lang="en-US" sz="2100" b="1" dirty="0"/>
              <a:t> Lau / </a:t>
            </a:r>
            <a:r>
              <a:rPr lang="en-US" sz="2100" b="1" dirty="0" err="1"/>
              <a:t>Quek</a:t>
            </a:r>
            <a:r>
              <a:rPr lang="en-US" sz="2100" b="1" dirty="0"/>
              <a:t> Yew Kit</a:t>
            </a:r>
          </a:p>
          <a:p>
            <a:r>
              <a:rPr lang="en-US" sz="1900" dirty="0"/>
              <a:t>Design View All Course Page</a:t>
            </a:r>
          </a:p>
          <a:p>
            <a:r>
              <a:rPr lang="en-US" sz="1900" dirty="0"/>
              <a:t>Coding of View All Courses and Search for a course function</a:t>
            </a:r>
          </a:p>
          <a:p>
            <a:r>
              <a:rPr lang="en-US" sz="1900" dirty="0"/>
              <a:t>Testing and debugging of View All Course and Search for a course function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23961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(Iteration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222992" cy="444966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9600" dirty="0"/>
              <a:t>Currently on track </a:t>
            </a:r>
            <a:r>
              <a:rPr lang="en-US" sz="9600" dirty="0">
                <a:sym typeface="Wingdings" panose="05000000000000000000" pitchFamily="2" charset="2"/>
              </a:rPr>
              <a:t></a:t>
            </a:r>
            <a:endParaRPr lang="en-US" sz="9600" dirty="0"/>
          </a:p>
          <a:p>
            <a:pPr marL="0" indent="0" algn="ctr">
              <a:buNone/>
            </a:pPr>
            <a:endParaRPr lang="en-US" sz="9600" b="1" dirty="0"/>
          </a:p>
          <a:p>
            <a:pPr marL="0" indent="0" algn="ctr">
              <a:buNone/>
            </a:pPr>
            <a:r>
              <a:rPr lang="en-US" sz="9600" b="1" dirty="0"/>
              <a:t>5</a:t>
            </a:r>
            <a:r>
              <a:rPr lang="en-US" sz="4400" dirty="0"/>
              <a:t> </a:t>
            </a:r>
            <a:r>
              <a:rPr lang="en-US" sz="3300" dirty="0"/>
              <a:t>days,</a:t>
            </a:r>
            <a:r>
              <a:rPr lang="en-US" dirty="0"/>
              <a:t> </a:t>
            </a:r>
            <a:r>
              <a:rPr lang="en-US" sz="9600" b="1" dirty="0"/>
              <a:t>12</a:t>
            </a:r>
            <a:r>
              <a:rPr lang="en-US" dirty="0"/>
              <a:t> </a:t>
            </a:r>
            <a:r>
              <a:rPr lang="en-US" sz="3300" dirty="0"/>
              <a:t>non-programming tasks</a:t>
            </a:r>
          </a:p>
          <a:p>
            <a:pPr marL="0" indent="0" algn="ctr">
              <a:buNone/>
            </a:pPr>
            <a:r>
              <a:rPr lang="en-US" sz="3300" dirty="0"/>
              <a:t>Completed</a:t>
            </a:r>
            <a:r>
              <a:rPr lang="en-US" dirty="0"/>
              <a:t> </a:t>
            </a:r>
            <a:r>
              <a:rPr lang="en-US" sz="9600" b="1" dirty="0"/>
              <a:t>3</a:t>
            </a:r>
            <a:r>
              <a:rPr lang="en-US" dirty="0"/>
              <a:t> </a:t>
            </a:r>
            <a:r>
              <a:rPr lang="en-US" sz="3300" dirty="0"/>
              <a:t>programming tasks out of </a:t>
            </a:r>
            <a:r>
              <a:rPr lang="en-US" sz="9600" b="1" dirty="0"/>
              <a:t>9</a:t>
            </a:r>
            <a:r>
              <a:rPr lang="en-US" sz="3600" dirty="0"/>
              <a:t> </a:t>
            </a:r>
            <a:r>
              <a:rPr lang="en-US" sz="3300" dirty="0"/>
              <a:t>programming tasks</a:t>
            </a:r>
            <a:endParaRPr lang="en-US" dirty="0"/>
          </a:p>
          <a:p>
            <a:pPr marL="0" indent="0" algn="ctr">
              <a:buNone/>
            </a:pPr>
            <a:r>
              <a:rPr lang="en-US" sz="3300" dirty="0"/>
              <a:t>Total number of tasks left: </a:t>
            </a:r>
            <a:r>
              <a:rPr lang="en-US" sz="9600" b="1" dirty="0">
                <a:solidFill>
                  <a:srgbClr val="FF0000"/>
                </a:solidFill>
              </a:rPr>
              <a:t>18</a:t>
            </a:r>
            <a:r>
              <a:rPr lang="en-US" sz="9600" b="1" dirty="0"/>
              <a:t> </a:t>
            </a:r>
            <a:r>
              <a:rPr lang="en-US" sz="3300" dirty="0"/>
              <a:t>out of</a:t>
            </a:r>
            <a:r>
              <a:rPr lang="en-US" sz="9600" dirty="0"/>
              <a:t> </a:t>
            </a:r>
            <a:r>
              <a:rPr lang="en-US" sz="9600" b="1" dirty="0">
                <a:solidFill>
                  <a:srgbClr val="FF0000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8275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(Iteration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67577"/>
              </p:ext>
            </p:extLst>
          </p:nvPr>
        </p:nvGraphicFramePr>
        <p:xfrm>
          <a:off x="166031" y="1701475"/>
          <a:ext cx="11978220" cy="5151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746">
                  <a:extLst>
                    <a:ext uri="{9D8B030D-6E8A-4147-A177-3AD203B41FA5}">
                      <a16:colId xmlns:a16="http://schemas.microsoft.com/office/drawing/2014/main" val="2514253397"/>
                    </a:ext>
                  </a:extLst>
                </a:gridCol>
                <a:gridCol w="2587503">
                  <a:extLst>
                    <a:ext uri="{9D8B030D-6E8A-4147-A177-3AD203B41FA5}">
                      <a16:colId xmlns:a16="http://schemas.microsoft.com/office/drawing/2014/main" val="3766573623"/>
                    </a:ext>
                  </a:extLst>
                </a:gridCol>
                <a:gridCol w="1970468">
                  <a:extLst>
                    <a:ext uri="{9D8B030D-6E8A-4147-A177-3AD203B41FA5}">
                      <a16:colId xmlns:a16="http://schemas.microsoft.com/office/drawing/2014/main" val="1359928073"/>
                    </a:ext>
                  </a:extLst>
                </a:gridCol>
                <a:gridCol w="1609500">
                  <a:extLst>
                    <a:ext uri="{9D8B030D-6E8A-4147-A177-3AD203B41FA5}">
                      <a16:colId xmlns:a16="http://schemas.microsoft.com/office/drawing/2014/main" val="4133548047"/>
                    </a:ext>
                  </a:extLst>
                </a:gridCol>
                <a:gridCol w="2748003">
                  <a:extLst>
                    <a:ext uri="{9D8B030D-6E8A-4147-A177-3AD203B41FA5}">
                      <a16:colId xmlns:a16="http://schemas.microsoft.com/office/drawing/2014/main" val="3378124902"/>
                    </a:ext>
                  </a:extLst>
                </a:gridCol>
              </a:tblGrid>
              <a:tr h="6714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Tuesday</a:t>
                      </a:r>
                    </a:p>
                    <a:p>
                      <a:pPr algn="ctr"/>
                      <a:r>
                        <a:rPr lang="en-US" dirty="0"/>
                        <a:t>20</a:t>
                      </a:r>
                      <a:r>
                        <a:rPr lang="en-US" baseline="0" dirty="0"/>
                        <a:t> Sept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Wednesday</a:t>
                      </a:r>
                    </a:p>
                    <a:p>
                      <a:pPr algn="ctr"/>
                      <a:r>
                        <a:rPr lang="en-US" dirty="0"/>
                        <a:t>21 Sept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Thursday</a:t>
                      </a:r>
                    </a:p>
                    <a:p>
                      <a:pPr algn="ctr"/>
                      <a:r>
                        <a:rPr lang="en-US" baseline="0" dirty="0"/>
                        <a:t>22 Sept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Friday</a:t>
                      </a:r>
                    </a:p>
                    <a:p>
                      <a:pPr algn="ctr"/>
                      <a:r>
                        <a:rPr lang="en-US" dirty="0"/>
                        <a:t>23 Sept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Saturday</a:t>
                      </a:r>
                      <a:endParaRPr lang="en-US" baseline="0" dirty="0"/>
                    </a:p>
                    <a:p>
                      <a:pPr algn="ctr"/>
                      <a:r>
                        <a:rPr lang="en-US" baseline="0" dirty="0"/>
                        <a:t>24 Sept 2016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26716"/>
                  </a:ext>
                </a:extLst>
              </a:tr>
              <a:tr h="2148366">
                <a:tc row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Completed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database in MySQL, database</a:t>
                      </a:r>
                      <a:r>
                        <a:rPr lang="en-US" baseline="0" dirty="0"/>
                        <a:t> SQL</a:t>
                      </a:r>
                      <a:r>
                        <a:rPr lang="en-US" dirty="0"/>
                        <a:t> file and Connection Manager function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 of login UI, student home page</a:t>
                      </a:r>
                      <a:r>
                        <a:rPr lang="en-US" baseline="0" dirty="0"/>
                        <a:t> and</a:t>
                      </a:r>
                      <a:r>
                        <a:rPr lang="en-US" dirty="0"/>
                        <a:t> admin page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Coding</a:t>
                      </a:r>
                      <a:r>
                        <a:rPr lang="en-US" baseline="0" dirty="0"/>
                        <a:t> of </a:t>
                      </a:r>
                      <a:r>
                        <a:rPr lang="en-US" dirty="0"/>
                        <a:t>login and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logout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be completed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Design View all courses page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aseline="0" dirty="0"/>
                        <a:t>Testing and debugging of login / log out function with test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Search for a course function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Testing and debugging of View All Course function with test</a:t>
                      </a:r>
                      <a:r>
                        <a:rPr lang="en-US" baseline="0" dirty="0"/>
                        <a:t> case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Testing and debugging of Search for a course function with </a:t>
                      </a:r>
                      <a:r>
                        <a:rPr lang="en-US"/>
                        <a:t>test cases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Administration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tasks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Update metrics, </a:t>
                      </a:r>
                      <a:r>
                        <a:rPr lang="en-US" baseline="0" dirty="0" err="1"/>
                        <a:t>etc</a:t>
                      </a:r>
                      <a:endParaRPr lang="en-US" baseline="0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/>
                        <a:t>Presentation slide for PM Review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547638"/>
                  </a:ext>
                </a:extLst>
              </a:tr>
              <a:tr h="2062432"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Coding of View All Courses function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91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99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FOR NEXT 2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4902130" cy="4336148"/>
          </a:xfrm>
        </p:spPr>
        <p:txBody>
          <a:bodyPr>
            <a:normAutofit/>
          </a:bodyPr>
          <a:lstStyle/>
          <a:p>
            <a:r>
              <a:rPr lang="en-US" dirty="0"/>
              <a:t>Project Manager: </a:t>
            </a:r>
            <a:r>
              <a:rPr lang="en-US" b="1" dirty="0"/>
              <a:t>Tan Ming Kwang</a:t>
            </a:r>
          </a:p>
          <a:p>
            <a:r>
              <a:rPr lang="en-US" dirty="0"/>
              <a:t>Milestone: </a:t>
            </a:r>
            <a:r>
              <a:rPr lang="en-US" b="1" dirty="0"/>
              <a:t>PM Review (Week 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Iteration 3</a:t>
            </a:r>
            <a:endParaRPr lang="en-US" dirty="0"/>
          </a:p>
          <a:p>
            <a:r>
              <a:rPr lang="en-US" dirty="0"/>
              <a:t>Design &amp; Coding (Week 7):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Bootstrap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Bidding Cart and Bid for Section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Drop a Bid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2802" y="3361208"/>
            <a:ext cx="5075446" cy="3708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Design &amp; Coding (Week 8):</a:t>
            </a:r>
            <a:endParaRPr lang="en-US" b="1" dirty="0">
              <a:solidFill>
                <a:srgbClr val="330BC5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/>
              <a:t>View User Enrolled Courses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Drop a Section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Start / Clearing Rounds</a:t>
            </a:r>
            <a:endParaRPr lang="en-US" b="1" dirty="0"/>
          </a:p>
          <a:p>
            <a:pPr lvl="1">
              <a:buFont typeface="Wingdings" pitchFamily="2" charset="2"/>
              <a:buChar char="Ø"/>
            </a:pPr>
            <a:r>
              <a:rPr lang="en-US" dirty="0"/>
              <a:t>View Bidding Results</a:t>
            </a:r>
          </a:p>
          <a:p>
            <a:pPr lvl="1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8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71" y="2100282"/>
            <a:ext cx="7840272" cy="423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9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graphicFrame>
        <p:nvGraphicFramePr>
          <p:cNvPr id="5" name="Chart 4" title="Chart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160427"/>
              </p:ext>
            </p:extLst>
          </p:nvPr>
        </p:nvGraphicFramePr>
        <p:xfrm>
          <a:off x="1069848" y="2009774"/>
          <a:ext cx="10010158" cy="4447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697480" y="4495800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15 tasks</a:t>
            </a:r>
          </a:p>
        </p:txBody>
      </p:sp>
    </p:spTree>
    <p:extLst>
      <p:ext uri="{BB962C8B-B14F-4D97-AF65-F5344CB8AC3E}">
        <p14:creationId xmlns:p14="http://schemas.microsoft.com/office/powerpoint/2010/main" val="36416366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345</TotalTime>
  <Words>505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No weekends (G6-T3) Supervisor Meeting 1</vt:lpstr>
      <vt:lpstr>Agenda</vt:lpstr>
      <vt:lpstr>Progress for past 2 weeks</vt:lpstr>
      <vt:lpstr>WHO DID WHAT?</vt:lpstr>
      <vt:lpstr>Current progress (Iteration 2)</vt:lpstr>
      <vt:lpstr>CURRENT PROGRESS (Iteration 2)</vt:lpstr>
      <vt:lpstr>GOAL FOR NEXT 2 weeks</vt:lpstr>
      <vt:lpstr>METRICS</vt:lpstr>
      <vt:lpstr>METRICS</vt:lpstr>
      <vt:lpstr>METRICS</vt:lpstr>
      <vt:lpstr>METRICS</vt:lpstr>
      <vt:lpstr>Problem ENCOUNTERED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weekends (G6-T3) Supervisor Meeting 1</dc:title>
  <dc:creator>Wilson</dc:creator>
  <cp:lastModifiedBy>Wilson HE Yongsheng</cp:lastModifiedBy>
  <cp:revision>212</cp:revision>
  <dcterms:created xsi:type="dcterms:W3CDTF">2016-09-18T07:55:14Z</dcterms:created>
  <dcterms:modified xsi:type="dcterms:W3CDTF">2016-09-20T18:02:04Z</dcterms:modified>
</cp:coreProperties>
</file>