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41" r:id="rId2"/>
    <p:sldId id="351" r:id="rId3"/>
    <p:sldId id="350" r:id="rId4"/>
    <p:sldId id="318" r:id="rId5"/>
    <p:sldId id="327" r:id="rId6"/>
    <p:sldId id="323" r:id="rId7"/>
    <p:sldId id="324" r:id="rId8"/>
    <p:sldId id="352" r:id="rId9"/>
    <p:sldId id="325" r:id="rId10"/>
    <p:sldId id="329" r:id="rId11"/>
    <p:sldId id="328" r:id="rId12"/>
    <p:sldId id="317" r:id="rId13"/>
    <p:sldId id="353" r:id="rId14"/>
    <p:sldId id="331" r:id="rId15"/>
    <p:sldId id="313" r:id="rId16"/>
    <p:sldId id="340" r:id="rId17"/>
    <p:sldId id="314" r:id="rId18"/>
    <p:sldId id="315" r:id="rId19"/>
    <p:sldId id="344" r:id="rId20"/>
    <p:sldId id="334" r:id="rId21"/>
    <p:sldId id="335" r:id="rId22"/>
    <p:sldId id="336" r:id="rId23"/>
    <p:sldId id="349" r:id="rId24"/>
    <p:sldId id="348" r:id="rId25"/>
    <p:sldId id="346" r:id="rId26"/>
    <p:sldId id="34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46880" autoAdjust="0"/>
  </p:normalViewPr>
  <p:slideViewPr>
    <p:cSldViewPr snapToGrid="0">
      <p:cViewPr varScale="1">
        <p:scale>
          <a:sx n="74" d="100"/>
          <a:sy n="74" d="100"/>
        </p:scale>
        <p:origin x="34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366DCE-FA0B-4990-B387-653DCFA2F20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BD1215-3A70-4341-94A5-9358EFC2B8E6}">
      <dgm:prSet phldrT="[Text]"/>
      <dgm:spPr>
        <a:solidFill>
          <a:schemeClr val="bg1"/>
        </a:solidFill>
      </dgm:spPr>
      <dgm:t>
        <a:bodyPr/>
        <a:lstStyle/>
        <a:p>
          <a:r>
            <a:rPr lang="en-US" dirty="0">
              <a:solidFill>
                <a:schemeClr val="tx1"/>
              </a:solidFill>
            </a:rPr>
            <a:t>There are large numbers of problems that are unsolvable even with a computer with infinite time and memory</a:t>
          </a:r>
        </a:p>
      </dgm:t>
    </dgm:pt>
    <dgm:pt modelId="{73D77ED5-4E11-4B4F-9178-B1A2113AFBDF}" type="parTrans" cxnId="{445C4086-A6BE-455B-8F85-5DAE783B7275}">
      <dgm:prSet/>
      <dgm:spPr/>
      <dgm:t>
        <a:bodyPr/>
        <a:lstStyle/>
        <a:p>
          <a:endParaRPr lang="en-US"/>
        </a:p>
      </dgm:t>
    </dgm:pt>
    <dgm:pt modelId="{F4802FA9-4475-4DF0-B2E0-E63B45039188}" type="sibTrans" cxnId="{445C4086-A6BE-455B-8F85-5DAE783B7275}">
      <dgm:prSet/>
      <dgm:spPr/>
      <dgm:t>
        <a:bodyPr/>
        <a:lstStyle/>
        <a:p>
          <a:endParaRPr lang="en-US"/>
        </a:p>
      </dgm:t>
    </dgm:pt>
    <dgm:pt modelId="{88DF9128-33B5-4356-B414-3BE24EC47F19}">
      <dgm:prSet phldrT="[Text]"/>
      <dgm:spPr>
        <a:solidFill>
          <a:schemeClr val="bg1"/>
        </a:solidFill>
      </dgm:spPr>
      <dgm:t>
        <a:bodyPr/>
        <a:lstStyle/>
        <a:p>
          <a:r>
            <a:rPr lang="en-US" dirty="0">
              <a:solidFill>
                <a:schemeClr val="tx1"/>
              </a:solidFill>
            </a:rPr>
            <a:t>Generally, things with sub-exponential time are considered solvable or easy</a:t>
          </a:r>
        </a:p>
      </dgm:t>
    </dgm:pt>
    <dgm:pt modelId="{AFFAE0F0-3CB2-49DB-B8D9-AC50C5C8759F}" type="parTrans" cxnId="{245C1A25-6A7C-4BBF-B075-7EE1952A19C7}">
      <dgm:prSet/>
      <dgm:spPr/>
      <dgm:t>
        <a:bodyPr/>
        <a:lstStyle/>
        <a:p>
          <a:endParaRPr lang="en-US"/>
        </a:p>
      </dgm:t>
    </dgm:pt>
    <dgm:pt modelId="{5BF8B1FA-AFDE-490F-99CA-5DB8ECAC9D6B}" type="sibTrans" cxnId="{245C1A25-6A7C-4BBF-B075-7EE1952A19C7}">
      <dgm:prSet/>
      <dgm:spPr/>
      <dgm:t>
        <a:bodyPr/>
        <a:lstStyle/>
        <a:p>
          <a:endParaRPr lang="en-US"/>
        </a:p>
      </dgm:t>
    </dgm:pt>
    <dgm:pt modelId="{A5B50BDC-5DEC-489B-8463-3AE42F2C6644}">
      <dgm:prSet phldrT="[Text]"/>
      <dgm:spPr>
        <a:solidFill>
          <a:schemeClr val="bg1"/>
        </a:solidFill>
      </dgm:spPr>
      <dgm:t>
        <a:bodyPr/>
        <a:lstStyle/>
        <a:p>
          <a:r>
            <a:rPr lang="en-US" dirty="0">
              <a:solidFill>
                <a:schemeClr val="tx1"/>
              </a:solidFill>
            </a:rPr>
            <a:t>SAT is the key “hard” problem, and a polynomial time solution to it can be generalized to any NP problem</a:t>
          </a:r>
        </a:p>
      </dgm:t>
    </dgm:pt>
    <dgm:pt modelId="{26B0469B-BBA7-4C9C-88D7-0743DA8585A8}" type="parTrans" cxnId="{5A04FF1A-5F6F-4D77-A43B-3116440B3C1A}">
      <dgm:prSet/>
      <dgm:spPr/>
      <dgm:t>
        <a:bodyPr/>
        <a:lstStyle/>
        <a:p>
          <a:endParaRPr lang="en-US"/>
        </a:p>
      </dgm:t>
    </dgm:pt>
    <dgm:pt modelId="{D0595BF5-0F40-43F4-A96B-5242FF3FC2DB}" type="sibTrans" cxnId="{5A04FF1A-5F6F-4D77-A43B-3116440B3C1A}">
      <dgm:prSet/>
      <dgm:spPr/>
      <dgm:t>
        <a:bodyPr/>
        <a:lstStyle/>
        <a:p>
          <a:endParaRPr lang="en-US"/>
        </a:p>
      </dgm:t>
    </dgm:pt>
    <dgm:pt modelId="{354DC616-5B7A-47B8-9655-BF6C1C0A4C23}">
      <dgm:prSet phldrT="[Text]"/>
      <dgm:spPr>
        <a:solidFill>
          <a:schemeClr val="bg1"/>
        </a:solidFill>
      </dgm:spPr>
      <dgm:t>
        <a:bodyPr/>
        <a:lstStyle/>
        <a:p>
          <a:r>
            <a:rPr lang="en-US" dirty="0">
              <a:solidFill>
                <a:schemeClr val="tx1"/>
              </a:solidFill>
            </a:rPr>
            <a:t>Everything is a trade-off</a:t>
          </a:r>
        </a:p>
      </dgm:t>
    </dgm:pt>
    <dgm:pt modelId="{4CD1389B-8DAB-407F-86B4-EBBEE55C6E06}" type="parTrans" cxnId="{C42BA5E5-0B89-4D75-9794-018599317C67}">
      <dgm:prSet/>
      <dgm:spPr/>
      <dgm:t>
        <a:bodyPr/>
        <a:lstStyle/>
        <a:p>
          <a:endParaRPr lang="en-US"/>
        </a:p>
      </dgm:t>
    </dgm:pt>
    <dgm:pt modelId="{73E719B3-EDF6-4D89-BAC4-F72439D16DE6}" type="sibTrans" cxnId="{C42BA5E5-0B89-4D75-9794-018599317C67}">
      <dgm:prSet/>
      <dgm:spPr/>
      <dgm:t>
        <a:bodyPr/>
        <a:lstStyle/>
        <a:p>
          <a:endParaRPr lang="en-US"/>
        </a:p>
      </dgm:t>
    </dgm:pt>
    <dgm:pt modelId="{48C4F2BB-6757-44D4-A645-63801C72A637}" type="pres">
      <dgm:prSet presAssocID="{91366DCE-FA0B-4990-B387-653DCFA2F201}" presName="linear" presStyleCnt="0">
        <dgm:presLayoutVars>
          <dgm:animLvl val="lvl"/>
          <dgm:resizeHandles val="exact"/>
        </dgm:presLayoutVars>
      </dgm:prSet>
      <dgm:spPr/>
    </dgm:pt>
    <dgm:pt modelId="{ABF7EE4E-6FE6-4464-ABB7-2F3BA7864048}" type="pres">
      <dgm:prSet presAssocID="{FEBD1215-3A70-4341-94A5-9358EFC2B8E6}" presName="parentText" presStyleLbl="node1" presStyleIdx="0" presStyleCnt="4">
        <dgm:presLayoutVars>
          <dgm:chMax val="0"/>
          <dgm:bulletEnabled val="1"/>
        </dgm:presLayoutVars>
      </dgm:prSet>
      <dgm:spPr/>
    </dgm:pt>
    <dgm:pt modelId="{2A21BB7D-1CC5-49BE-9EC1-B1F039C7CA67}" type="pres">
      <dgm:prSet presAssocID="{F4802FA9-4475-4DF0-B2E0-E63B45039188}" presName="spacer" presStyleCnt="0"/>
      <dgm:spPr/>
    </dgm:pt>
    <dgm:pt modelId="{74A6C7A4-99D7-4D44-89BC-212F1DBE65D1}" type="pres">
      <dgm:prSet presAssocID="{88DF9128-33B5-4356-B414-3BE24EC47F19}" presName="parentText" presStyleLbl="node1" presStyleIdx="1" presStyleCnt="4">
        <dgm:presLayoutVars>
          <dgm:chMax val="0"/>
          <dgm:bulletEnabled val="1"/>
        </dgm:presLayoutVars>
      </dgm:prSet>
      <dgm:spPr/>
    </dgm:pt>
    <dgm:pt modelId="{6A4E9C0F-AD41-452D-8B67-6DBEC7D9199A}" type="pres">
      <dgm:prSet presAssocID="{5BF8B1FA-AFDE-490F-99CA-5DB8ECAC9D6B}" presName="spacer" presStyleCnt="0"/>
      <dgm:spPr/>
    </dgm:pt>
    <dgm:pt modelId="{8215CAF0-331D-4EF0-B8B5-A5F6DAB9B492}" type="pres">
      <dgm:prSet presAssocID="{A5B50BDC-5DEC-489B-8463-3AE42F2C6644}" presName="parentText" presStyleLbl="node1" presStyleIdx="2" presStyleCnt="4">
        <dgm:presLayoutVars>
          <dgm:chMax val="0"/>
          <dgm:bulletEnabled val="1"/>
        </dgm:presLayoutVars>
      </dgm:prSet>
      <dgm:spPr/>
    </dgm:pt>
    <dgm:pt modelId="{6E7B5369-7624-48D4-8BD4-B4471B50FD8D}" type="pres">
      <dgm:prSet presAssocID="{D0595BF5-0F40-43F4-A96B-5242FF3FC2DB}" presName="spacer" presStyleCnt="0"/>
      <dgm:spPr/>
    </dgm:pt>
    <dgm:pt modelId="{284AF90B-BD3C-4241-B37F-3CAE95058EE8}" type="pres">
      <dgm:prSet presAssocID="{354DC616-5B7A-47B8-9655-BF6C1C0A4C23}" presName="parentText" presStyleLbl="node1" presStyleIdx="3" presStyleCnt="4" custLinFactNeighborX="-418" custLinFactNeighborY="9516">
        <dgm:presLayoutVars>
          <dgm:chMax val="0"/>
          <dgm:bulletEnabled val="1"/>
        </dgm:presLayoutVars>
      </dgm:prSet>
      <dgm:spPr/>
    </dgm:pt>
  </dgm:ptLst>
  <dgm:cxnLst>
    <dgm:cxn modelId="{B1BDEC05-D87B-41EB-B8F8-653C0ECFDE12}" type="presOf" srcId="{91366DCE-FA0B-4990-B387-653DCFA2F201}" destId="{48C4F2BB-6757-44D4-A645-63801C72A637}" srcOrd="0" destOrd="0" presId="urn:microsoft.com/office/officeart/2005/8/layout/vList2"/>
    <dgm:cxn modelId="{5A04FF1A-5F6F-4D77-A43B-3116440B3C1A}" srcId="{91366DCE-FA0B-4990-B387-653DCFA2F201}" destId="{A5B50BDC-5DEC-489B-8463-3AE42F2C6644}" srcOrd="2" destOrd="0" parTransId="{26B0469B-BBA7-4C9C-88D7-0743DA8585A8}" sibTransId="{D0595BF5-0F40-43F4-A96B-5242FF3FC2DB}"/>
    <dgm:cxn modelId="{245C1A25-6A7C-4BBF-B075-7EE1952A19C7}" srcId="{91366DCE-FA0B-4990-B387-653DCFA2F201}" destId="{88DF9128-33B5-4356-B414-3BE24EC47F19}" srcOrd="1" destOrd="0" parTransId="{AFFAE0F0-3CB2-49DB-B8D9-AC50C5C8759F}" sibTransId="{5BF8B1FA-AFDE-490F-99CA-5DB8ECAC9D6B}"/>
    <dgm:cxn modelId="{13F7DD26-54B7-45EC-92CE-6F2A87BD8408}" type="presOf" srcId="{88DF9128-33B5-4356-B414-3BE24EC47F19}" destId="{74A6C7A4-99D7-4D44-89BC-212F1DBE65D1}" srcOrd="0" destOrd="0" presId="urn:microsoft.com/office/officeart/2005/8/layout/vList2"/>
    <dgm:cxn modelId="{E042A562-8CBC-4CBD-8AE9-62C3E5FFF856}" type="presOf" srcId="{FEBD1215-3A70-4341-94A5-9358EFC2B8E6}" destId="{ABF7EE4E-6FE6-4464-ABB7-2F3BA7864048}" srcOrd="0" destOrd="0" presId="urn:microsoft.com/office/officeart/2005/8/layout/vList2"/>
    <dgm:cxn modelId="{51A3DF73-3AC2-4E01-BACC-55575C45DBD1}" type="presOf" srcId="{354DC616-5B7A-47B8-9655-BF6C1C0A4C23}" destId="{284AF90B-BD3C-4241-B37F-3CAE95058EE8}" srcOrd="0" destOrd="0" presId="urn:microsoft.com/office/officeart/2005/8/layout/vList2"/>
    <dgm:cxn modelId="{445C4086-A6BE-455B-8F85-5DAE783B7275}" srcId="{91366DCE-FA0B-4990-B387-653DCFA2F201}" destId="{FEBD1215-3A70-4341-94A5-9358EFC2B8E6}" srcOrd="0" destOrd="0" parTransId="{73D77ED5-4E11-4B4F-9178-B1A2113AFBDF}" sibTransId="{F4802FA9-4475-4DF0-B2E0-E63B45039188}"/>
    <dgm:cxn modelId="{2F3586CD-C554-4E95-ABB0-CBF6E72C1C41}" type="presOf" srcId="{A5B50BDC-5DEC-489B-8463-3AE42F2C6644}" destId="{8215CAF0-331D-4EF0-B8B5-A5F6DAB9B492}" srcOrd="0" destOrd="0" presId="urn:microsoft.com/office/officeart/2005/8/layout/vList2"/>
    <dgm:cxn modelId="{C42BA5E5-0B89-4D75-9794-018599317C67}" srcId="{91366DCE-FA0B-4990-B387-653DCFA2F201}" destId="{354DC616-5B7A-47B8-9655-BF6C1C0A4C23}" srcOrd="3" destOrd="0" parTransId="{4CD1389B-8DAB-407F-86B4-EBBEE55C6E06}" sibTransId="{73E719B3-EDF6-4D89-BAC4-F72439D16DE6}"/>
    <dgm:cxn modelId="{0DA3BB1F-4D2D-4EEF-A572-318170B588A5}" type="presParOf" srcId="{48C4F2BB-6757-44D4-A645-63801C72A637}" destId="{ABF7EE4E-6FE6-4464-ABB7-2F3BA7864048}" srcOrd="0" destOrd="0" presId="urn:microsoft.com/office/officeart/2005/8/layout/vList2"/>
    <dgm:cxn modelId="{C4EAA04F-C686-41E2-8D5D-D941FC6C5573}" type="presParOf" srcId="{48C4F2BB-6757-44D4-A645-63801C72A637}" destId="{2A21BB7D-1CC5-49BE-9EC1-B1F039C7CA67}" srcOrd="1" destOrd="0" presId="urn:microsoft.com/office/officeart/2005/8/layout/vList2"/>
    <dgm:cxn modelId="{63603859-2BE5-418C-B510-56D5F8A35F45}" type="presParOf" srcId="{48C4F2BB-6757-44D4-A645-63801C72A637}" destId="{74A6C7A4-99D7-4D44-89BC-212F1DBE65D1}" srcOrd="2" destOrd="0" presId="urn:microsoft.com/office/officeart/2005/8/layout/vList2"/>
    <dgm:cxn modelId="{C61C2F67-9AE9-4231-A568-3B9F213A9378}" type="presParOf" srcId="{48C4F2BB-6757-44D4-A645-63801C72A637}" destId="{6A4E9C0F-AD41-452D-8B67-6DBEC7D9199A}" srcOrd="3" destOrd="0" presId="urn:microsoft.com/office/officeart/2005/8/layout/vList2"/>
    <dgm:cxn modelId="{BD665EAB-A744-439A-8E86-985EA8E46B49}" type="presParOf" srcId="{48C4F2BB-6757-44D4-A645-63801C72A637}" destId="{8215CAF0-331D-4EF0-B8B5-A5F6DAB9B492}" srcOrd="4" destOrd="0" presId="urn:microsoft.com/office/officeart/2005/8/layout/vList2"/>
    <dgm:cxn modelId="{6CA3AB40-0256-4392-BE5F-C950ED93CA85}" type="presParOf" srcId="{48C4F2BB-6757-44D4-A645-63801C72A637}" destId="{6E7B5369-7624-48D4-8BD4-B4471B50FD8D}" srcOrd="5" destOrd="0" presId="urn:microsoft.com/office/officeart/2005/8/layout/vList2"/>
    <dgm:cxn modelId="{5185DFE4-BF9E-46BD-BC3F-44086994C8F6}" type="presParOf" srcId="{48C4F2BB-6757-44D4-A645-63801C72A637}" destId="{284AF90B-BD3C-4241-B37F-3CAE95058EE8}" srcOrd="6"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7EE4E-6FE6-4464-ABB7-2F3BA7864048}">
      <dsp:nvSpPr>
        <dsp:cNvPr id="0" name=""/>
        <dsp:cNvSpPr/>
      </dsp:nvSpPr>
      <dsp:spPr>
        <a:xfrm>
          <a:off x="0" y="92241"/>
          <a:ext cx="6468379" cy="1539719"/>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There are large numbers of problems that are unsolvable even with a computer with infinite time and memory</a:t>
          </a:r>
        </a:p>
      </dsp:txBody>
      <dsp:txXfrm>
        <a:off x="75163" y="167404"/>
        <a:ext cx="6318053" cy="1389393"/>
      </dsp:txXfrm>
    </dsp:sp>
    <dsp:sp modelId="{74A6C7A4-99D7-4D44-89BC-212F1DBE65D1}">
      <dsp:nvSpPr>
        <dsp:cNvPr id="0" name=""/>
        <dsp:cNvSpPr/>
      </dsp:nvSpPr>
      <dsp:spPr>
        <a:xfrm>
          <a:off x="0" y="1712601"/>
          <a:ext cx="6468379" cy="1539719"/>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Generally, things with sub-exponential time are considered solvable or easy</a:t>
          </a:r>
        </a:p>
      </dsp:txBody>
      <dsp:txXfrm>
        <a:off x="75163" y="1787764"/>
        <a:ext cx="6318053" cy="1389393"/>
      </dsp:txXfrm>
    </dsp:sp>
    <dsp:sp modelId="{8215CAF0-331D-4EF0-B8B5-A5F6DAB9B492}">
      <dsp:nvSpPr>
        <dsp:cNvPr id="0" name=""/>
        <dsp:cNvSpPr/>
      </dsp:nvSpPr>
      <dsp:spPr>
        <a:xfrm>
          <a:off x="0" y="3332961"/>
          <a:ext cx="6468379" cy="1539719"/>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SAT is the key “hard” problem, and a polynomial time solution to it can be generalized to any NP problem</a:t>
          </a:r>
        </a:p>
      </dsp:txBody>
      <dsp:txXfrm>
        <a:off x="75163" y="3408124"/>
        <a:ext cx="6318053" cy="1389393"/>
      </dsp:txXfrm>
    </dsp:sp>
    <dsp:sp modelId="{284AF90B-BD3C-4241-B37F-3CAE95058EE8}">
      <dsp:nvSpPr>
        <dsp:cNvPr id="0" name=""/>
        <dsp:cNvSpPr/>
      </dsp:nvSpPr>
      <dsp:spPr>
        <a:xfrm>
          <a:off x="0" y="4960995"/>
          <a:ext cx="6468379" cy="1539719"/>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Everything is a trade-off</a:t>
          </a:r>
        </a:p>
      </dsp:txBody>
      <dsp:txXfrm>
        <a:off x="75163" y="5036158"/>
        <a:ext cx="6318053" cy="13893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13738-3811-4738-B841-D4F6D7FDEB80}"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A9580-7E98-41C8-8154-F366E2169DC7}" type="slidenum">
              <a:rPr lang="en-US" smtClean="0"/>
              <a:t>‹#›</a:t>
            </a:fld>
            <a:endParaRPr lang="en-US"/>
          </a:p>
        </p:txBody>
      </p:sp>
    </p:spTree>
    <p:extLst>
      <p:ext uri="{BB962C8B-B14F-4D97-AF65-F5344CB8AC3E}">
        <p14:creationId xmlns:p14="http://schemas.microsoft.com/office/powerpoint/2010/main" val="504710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Hi, I’m Mark Erickson, and I’ve been working with computers for a long time, performing many different roles throughout my career.  I’m pretty deep in the MS stack, which used to be </a:t>
            </a:r>
            <a:r>
              <a:rPr lang="en-US" dirty="0" err="1"/>
              <a:t>kinda</a:t>
            </a:r>
            <a:r>
              <a:rPr lang="en-US" dirty="0"/>
              <a:t> meh but now is </a:t>
            </a:r>
            <a:r>
              <a:rPr lang="en-US" dirty="0" err="1"/>
              <a:t>kinda</a:t>
            </a:r>
            <a:r>
              <a:rPr lang="en-US" dirty="0"/>
              <a:t> cool, largely due to Satya Nadella’s leadership over the last decade.   </a:t>
            </a:r>
          </a:p>
          <a:p>
            <a:endParaRPr lang="en-US" dirty="0"/>
          </a:p>
          <a:p>
            <a:r>
              <a:rPr lang="en-US" dirty="0"/>
              <a:t>I moved here in '03 for grad school and never left </a:t>
            </a:r>
            <a:r>
              <a:rPr lang="en-US" dirty="0" err="1"/>
              <a:t>'cause</a:t>
            </a:r>
            <a:r>
              <a:rPr lang="en-US" dirty="0"/>
              <a:t> Eugene is a powerful vortex.  I'm currently at </a:t>
            </a:r>
            <a:r>
              <a:rPr lang="en-US" dirty="0" err="1"/>
              <a:t>PacificSource</a:t>
            </a:r>
            <a:r>
              <a:rPr lang="en-US" dirty="0"/>
              <a:t> Health Plans and am focused on DevOps, APIs: development, management, and security, what makes an API good, Azure / On-prem hybrid infrastructure, process improvement, and, of course, C# and dotnet.</a:t>
            </a:r>
          </a:p>
          <a:p>
            <a:endParaRPr lang="en-US" dirty="0"/>
          </a:p>
          <a:p>
            <a:r>
              <a:rPr lang="en-US" dirty="0"/>
              <a:t>Describe your job poorly:</a:t>
            </a:r>
          </a:p>
          <a:p>
            <a:r>
              <a:rPr lang="en-US" dirty="0"/>
              <a:t>“I flip bits until the machine does what I want“</a:t>
            </a:r>
          </a:p>
          <a:p>
            <a:endParaRPr lang="en-US" dirty="0"/>
          </a:p>
          <a:p>
            <a:r>
              <a:rPr lang="en-US" dirty="0"/>
              <a:t>I am here today to talk to you about foundational CS Theory</a:t>
            </a:r>
          </a:p>
        </p:txBody>
      </p:sp>
      <p:sp>
        <p:nvSpPr>
          <p:cNvPr id="4" name="Slide Number Placeholder 3"/>
          <p:cNvSpPr>
            <a:spLocks noGrp="1"/>
          </p:cNvSpPr>
          <p:nvPr>
            <p:ph type="sldNum" sz="quarter" idx="5"/>
          </p:nvPr>
        </p:nvSpPr>
        <p:spPr/>
        <p:txBody>
          <a:bodyPr/>
          <a:lstStyle/>
          <a:p>
            <a:fld id="{A11A9580-7E98-41C8-8154-F366E2169DC7}" type="slidenum">
              <a:rPr lang="en-US" smtClean="0"/>
              <a:t>1</a:t>
            </a:fld>
            <a:endParaRPr lang="en-US"/>
          </a:p>
        </p:txBody>
      </p:sp>
    </p:spTree>
    <p:extLst>
      <p:ext uri="{BB962C8B-B14F-4D97-AF65-F5344CB8AC3E}">
        <p14:creationId xmlns:p14="http://schemas.microsoft.com/office/powerpoint/2010/main" val="2580839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Essentially, an FSA + a stack</a:t>
            </a:r>
          </a:p>
          <a:p>
            <a:endParaRPr lang="en-US" dirty="0"/>
          </a:p>
          <a:p>
            <a:r>
              <a:rPr lang="en-US" dirty="0"/>
              <a:t>It’s not as relevant now, as this isn’t how memory most memory works.  </a:t>
            </a:r>
          </a:p>
          <a:p>
            <a:endParaRPr lang="en-US" dirty="0"/>
          </a:p>
          <a:p>
            <a:r>
              <a:rPr lang="en-US" dirty="0"/>
              <a:t>Let you count so it can recognize a string with the same number of 1s and 0s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Memory (or data structures) that can’t seek can’t do as much but are way more efficient.</a:t>
            </a:r>
          </a:p>
          <a:p>
            <a:endParaRPr lang="en-US" dirty="0"/>
          </a:p>
        </p:txBody>
      </p:sp>
      <p:sp>
        <p:nvSpPr>
          <p:cNvPr id="4" name="Slide Number Placeholder 3"/>
          <p:cNvSpPr>
            <a:spLocks noGrp="1"/>
          </p:cNvSpPr>
          <p:nvPr>
            <p:ph type="sldNum" sz="quarter" idx="5"/>
          </p:nvPr>
        </p:nvSpPr>
        <p:spPr/>
        <p:txBody>
          <a:bodyPr/>
          <a:lstStyle/>
          <a:p>
            <a:fld id="{8596CE54-D1CD-4C5B-BC6C-F31165B479CB}" type="slidenum">
              <a:rPr lang="en-US" smtClean="0"/>
              <a:t>10</a:t>
            </a:fld>
            <a:endParaRPr lang="en-US"/>
          </a:p>
        </p:txBody>
      </p:sp>
    </p:spTree>
    <p:extLst>
      <p:ext uri="{BB962C8B-B14F-4D97-AF65-F5344CB8AC3E}">
        <p14:creationId xmlns:p14="http://schemas.microsoft.com/office/powerpoint/2010/main" val="1255772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computing machine with infinite memory and infinite time!</a:t>
            </a:r>
          </a:p>
          <a:p>
            <a:endParaRPr lang="en-US" dirty="0"/>
          </a:p>
          <a:p>
            <a:r>
              <a:rPr lang="en-US" dirty="0"/>
              <a:t>This representation is capable of implementing *any* computer algorithm</a:t>
            </a:r>
          </a:p>
          <a:p>
            <a:endParaRPr lang="en-US" dirty="0"/>
          </a:p>
          <a:p>
            <a:endParaRPr lang="en-US" dirty="0"/>
          </a:p>
          <a:p>
            <a:r>
              <a:rPr lang="en-US" dirty="0"/>
              <a:t>Why do we call this a Turing machine…</a:t>
            </a:r>
          </a:p>
        </p:txBody>
      </p:sp>
      <p:sp>
        <p:nvSpPr>
          <p:cNvPr id="4" name="Slide Number Placeholder 3"/>
          <p:cNvSpPr>
            <a:spLocks noGrp="1"/>
          </p:cNvSpPr>
          <p:nvPr>
            <p:ph type="sldNum" sz="quarter" idx="5"/>
          </p:nvPr>
        </p:nvSpPr>
        <p:spPr/>
        <p:txBody>
          <a:bodyPr/>
          <a:lstStyle/>
          <a:p>
            <a:fld id="{8596CE54-D1CD-4C5B-BC6C-F31165B479CB}" type="slidenum">
              <a:rPr lang="en-US" smtClean="0"/>
              <a:t>11</a:t>
            </a:fld>
            <a:endParaRPr lang="en-US"/>
          </a:p>
        </p:txBody>
      </p:sp>
    </p:spTree>
    <p:extLst>
      <p:ext uri="{BB962C8B-B14F-4D97-AF65-F5344CB8AC3E}">
        <p14:creationId xmlns:p14="http://schemas.microsoft.com/office/powerpoint/2010/main" val="308180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His influence on computer science cannot be overstated.</a:t>
            </a:r>
          </a:p>
          <a:p>
            <a:endParaRPr lang="en-US" dirty="0"/>
          </a:p>
          <a:p>
            <a:r>
              <a:rPr lang="en-US" dirty="0"/>
              <a:t>This guy is to CS like Darwin to Biology.   Isaac Newton to classic physics.  He’s a Hero of mine.</a:t>
            </a:r>
          </a:p>
          <a:p>
            <a:endParaRPr lang="en-US" dirty="0"/>
          </a:p>
          <a:p>
            <a:r>
              <a:rPr lang="en-US" dirty="0"/>
              <a:t>Proved halting problem in ’36, well before we had computers.   Designed a stored program computer before we could build it.  </a:t>
            </a:r>
          </a:p>
          <a:p>
            <a:endParaRPr lang="en-US" dirty="0"/>
          </a:p>
          <a:p>
            <a:r>
              <a:rPr lang="en-US" dirty="0"/>
              <a:t>Part of an elite team of code-breakers at Bletchley Park. Cracked the enigma machines with the world’s</a:t>
            </a:r>
            <a:r>
              <a:rPr lang="en-US" b="0" i="0" dirty="0">
                <a:solidFill>
                  <a:srgbClr val="202122"/>
                </a:solidFill>
                <a:effectLst/>
                <a:latin typeface="Arial" panose="020B0604020202020204" pitchFamily="34" charset="0"/>
              </a:rPr>
              <a:t> first programmable digital </a:t>
            </a:r>
            <a:r>
              <a:rPr lang="en-US" b="0" i="0">
                <a:solidFill>
                  <a:srgbClr val="202122"/>
                </a:solidFill>
                <a:effectLst/>
                <a:latin typeface="Arial" panose="020B0604020202020204" pitchFamily="34" charset="0"/>
              </a:rPr>
              <a:t>electronic computers</a:t>
            </a:r>
            <a:r>
              <a:rPr lang="en-US"/>
              <a:t> – Colossus</a:t>
            </a:r>
            <a:r>
              <a:rPr lang="en-US" b="0" i="0">
                <a:solidFill>
                  <a:srgbClr val="202122"/>
                </a:solidFill>
                <a:effectLst/>
                <a:latin typeface="Arial" panose="020B0604020202020204" pitchFamily="34" charset="0"/>
              </a:rPr>
              <a:t>.   </a:t>
            </a:r>
            <a:r>
              <a:rPr lang="en-US" dirty="0"/>
              <a:t>He truly won the war, even more than Oppenheimer, Eisenhower, Churchill, or Patton.  D-Day probably would have failed without their efforts.</a:t>
            </a:r>
          </a:p>
          <a:p>
            <a:endParaRPr lang="en-US" dirty="0"/>
          </a:p>
          <a:p>
            <a:endParaRPr lang="en-US" dirty="0"/>
          </a:p>
          <a:p>
            <a:endParaRPr lang="en-US" dirty="0"/>
          </a:p>
          <a:p>
            <a:r>
              <a:rPr lang="en-US" dirty="0"/>
              <a:t>We knew what the Germans were sending on their “unbreakable” code machine for the most of the war!  We even faked missions to go after the wrong targets to protect the fact that we knew what they were saying to each other.  </a:t>
            </a:r>
          </a:p>
          <a:p>
            <a:endParaRPr lang="en-US" dirty="0"/>
          </a:p>
          <a:p>
            <a:r>
              <a:rPr lang="en-US" dirty="0"/>
              <a:t>Turing Test</a:t>
            </a:r>
          </a:p>
          <a:p>
            <a:endParaRPr lang="en-US" dirty="0"/>
          </a:p>
          <a:p>
            <a:r>
              <a:rPr lang="en-US" dirty="0"/>
              <a:t>ChatGPT</a:t>
            </a:r>
          </a:p>
          <a:p>
            <a:endParaRPr lang="en-US" dirty="0"/>
          </a:p>
          <a:p>
            <a:endParaRPr lang="en-US" dirty="0"/>
          </a:p>
          <a:p>
            <a:r>
              <a:rPr lang="en-US" dirty="0"/>
              <a:t>Do better, humans.</a:t>
            </a:r>
          </a:p>
        </p:txBody>
      </p:sp>
      <p:sp>
        <p:nvSpPr>
          <p:cNvPr id="4" name="Slide Number Placeholder 3"/>
          <p:cNvSpPr>
            <a:spLocks noGrp="1"/>
          </p:cNvSpPr>
          <p:nvPr>
            <p:ph type="sldNum" sz="quarter" idx="5"/>
          </p:nvPr>
        </p:nvSpPr>
        <p:spPr/>
        <p:txBody>
          <a:bodyPr/>
          <a:lstStyle/>
          <a:p>
            <a:fld id="{8596CE54-D1CD-4C5B-BC6C-F31165B479CB}" type="slidenum">
              <a:rPr lang="en-US" smtClean="0"/>
              <a:t>12</a:t>
            </a:fld>
            <a:endParaRPr lang="en-US"/>
          </a:p>
        </p:txBody>
      </p:sp>
    </p:spTree>
    <p:extLst>
      <p:ext uri="{BB962C8B-B14F-4D97-AF65-F5344CB8AC3E}">
        <p14:creationId xmlns:p14="http://schemas.microsoft.com/office/powerpoint/2010/main" val="257052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Decidability ~ the Halting Problem</a:t>
            </a:r>
          </a:p>
          <a:p>
            <a:endParaRPr lang="en-US" dirty="0"/>
          </a:p>
          <a:p>
            <a:r>
              <a:rPr lang="en-US" dirty="0"/>
              <a:t>Computability = what is solvable with infinite time and memory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96CE54-D1CD-4C5B-BC6C-F31165B479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108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Keep in mind, this is what Mr. Turing proved in ‘36 </a:t>
            </a:r>
            <a:r>
              <a:rPr lang="en-US" i="1" dirty="0"/>
              <a:t>before there were any computers.  </a:t>
            </a:r>
            <a:r>
              <a:rPr lang="en-US" i="0" dirty="0"/>
              <a:t>90 years ago!</a:t>
            </a:r>
            <a:endParaRPr lang="en-US" i="1" dirty="0"/>
          </a:p>
          <a:p>
            <a:endParaRPr lang="en-US" i="1" dirty="0"/>
          </a:p>
          <a:p>
            <a:r>
              <a:rPr lang="en-US" i="0" dirty="0"/>
              <a:t>The proof is very similar to Cantor’s diagonal argument, proving that there are </a:t>
            </a:r>
            <a:r>
              <a:rPr lang="en-US" i="1" dirty="0"/>
              <a:t>way</a:t>
            </a:r>
            <a:r>
              <a:rPr lang="en-US" i="0" dirty="0"/>
              <a:t> more real numbers than there are natural numbers (e.g., real numbers aren’t countable.)</a:t>
            </a:r>
          </a:p>
        </p:txBody>
      </p:sp>
      <p:sp>
        <p:nvSpPr>
          <p:cNvPr id="4" name="Slide Number Placeholder 3"/>
          <p:cNvSpPr>
            <a:spLocks noGrp="1"/>
          </p:cNvSpPr>
          <p:nvPr>
            <p:ph type="sldNum" sz="quarter" idx="5"/>
          </p:nvPr>
        </p:nvSpPr>
        <p:spPr/>
        <p:txBody>
          <a:bodyPr/>
          <a:lstStyle/>
          <a:p>
            <a:fld id="{8596CE54-D1CD-4C5B-BC6C-F31165B479CB}" type="slidenum">
              <a:rPr lang="en-US" smtClean="0"/>
              <a:t>14</a:t>
            </a:fld>
            <a:endParaRPr lang="en-US"/>
          </a:p>
        </p:txBody>
      </p:sp>
    </p:spTree>
    <p:extLst>
      <p:ext uri="{BB962C8B-B14F-4D97-AF65-F5344CB8AC3E}">
        <p14:creationId xmlns:p14="http://schemas.microsoft.com/office/powerpoint/2010/main" val="2912248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Input varies by problem space</a:t>
            </a:r>
          </a:p>
          <a:p>
            <a:endParaRPr lang="en-US" dirty="0"/>
          </a:p>
          <a:p>
            <a:r>
              <a:rPr lang="en-US" dirty="0"/>
              <a:t>Consider sorting algorithms; n is the number of things to sort</a:t>
            </a:r>
          </a:p>
          <a:p>
            <a:endParaRPr lang="en-US" dirty="0"/>
          </a:p>
          <a:p>
            <a:r>
              <a:rPr lang="en-US" dirty="0"/>
              <a:t>https://www.bigocheatsheet.com/</a:t>
            </a:r>
          </a:p>
        </p:txBody>
      </p:sp>
      <p:sp>
        <p:nvSpPr>
          <p:cNvPr id="4" name="Slide Number Placeholder 3"/>
          <p:cNvSpPr>
            <a:spLocks noGrp="1"/>
          </p:cNvSpPr>
          <p:nvPr>
            <p:ph type="sldNum" sz="quarter" idx="5"/>
          </p:nvPr>
        </p:nvSpPr>
        <p:spPr/>
        <p:txBody>
          <a:bodyPr/>
          <a:lstStyle/>
          <a:p>
            <a:fld id="{8596CE54-D1CD-4C5B-BC6C-F31165B479CB}" type="slidenum">
              <a:rPr lang="en-US" smtClean="0"/>
              <a:t>15</a:t>
            </a:fld>
            <a:endParaRPr lang="en-US"/>
          </a:p>
        </p:txBody>
      </p:sp>
    </p:spTree>
    <p:extLst>
      <p:ext uri="{BB962C8B-B14F-4D97-AF65-F5344CB8AC3E}">
        <p14:creationId xmlns:p14="http://schemas.microsoft.com/office/powerpoint/2010/main" val="4081066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Sudoku</a:t>
            </a:r>
          </a:p>
          <a:p>
            <a:endParaRPr lang="en-US" dirty="0"/>
          </a:p>
          <a:p>
            <a:r>
              <a:rPr lang="en-US" dirty="0"/>
              <a:t>Graph coloring</a:t>
            </a:r>
          </a:p>
          <a:p>
            <a:endParaRPr lang="en-US" dirty="0"/>
          </a:p>
          <a:p>
            <a:r>
              <a:rPr lang="en-US" dirty="0"/>
              <a:t>Traveling Salesman</a:t>
            </a:r>
          </a:p>
          <a:p>
            <a:endParaRPr lang="en-US" dirty="0"/>
          </a:p>
          <a:p>
            <a:r>
              <a:rPr lang="en-US" dirty="0"/>
              <a:t>First formalized in early 70s</a:t>
            </a:r>
          </a:p>
          <a:p>
            <a:endParaRPr lang="en-US" dirty="0"/>
          </a:p>
          <a:p>
            <a:endParaRPr lang="en-US" dirty="0"/>
          </a:p>
        </p:txBody>
      </p:sp>
      <p:sp>
        <p:nvSpPr>
          <p:cNvPr id="4" name="Slide Number Placeholder 3"/>
          <p:cNvSpPr>
            <a:spLocks noGrp="1"/>
          </p:cNvSpPr>
          <p:nvPr>
            <p:ph type="sldNum" sz="quarter" idx="5"/>
          </p:nvPr>
        </p:nvSpPr>
        <p:spPr/>
        <p:txBody>
          <a:bodyPr/>
          <a:lstStyle/>
          <a:p>
            <a:fld id="{8596CE54-D1CD-4C5B-BC6C-F31165B479CB}" type="slidenum">
              <a:rPr lang="en-US" smtClean="0"/>
              <a:t>16</a:t>
            </a:fld>
            <a:endParaRPr lang="en-US"/>
          </a:p>
        </p:txBody>
      </p:sp>
    </p:spTree>
    <p:extLst>
      <p:ext uri="{BB962C8B-B14F-4D97-AF65-F5344CB8AC3E}">
        <p14:creationId xmlns:p14="http://schemas.microsoft.com/office/powerpoint/2010/main" val="3210987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One Million Dollars!!</a:t>
            </a:r>
          </a:p>
          <a:p>
            <a:endParaRPr lang="en-US" dirty="0"/>
          </a:p>
          <a:p>
            <a:r>
              <a:rPr lang="en-US" dirty="0"/>
              <a:t>(and you’d toss the world into chaos.)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solidFill>
              </a:rPr>
              <a:t>http://www.claymath.org/millennium-problems/p-vs-np-problem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solidFill>
              </a:rPr>
              <a:t>Why I ask folks I interview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solidFill>
            </a:endParaRPr>
          </a:p>
        </p:txBody>
      </p:sp>
      <p:sp>
        <p:nvSpPr>
          <p:cNvPr id="4" name="Slide Number Placeholder 3"/>
          <p:cNvSpPr>
            <a:spLocks noGrp="1"/>
          </p:cNvSpPr>
          <p:nvPr>
            <p:ph type="sldNum" sz="quarter" idx="5"/>
          </p:nvPr>
        </p:nvSpPr>
        <p:spPr/>
        <p:txBody>
          <a:bodyPr/>
          <a:lstStyle/>
          <a:p>
            <a:fld id="{8596CE54-D1CD-4C5B-BC6C-F31165B479CB}" type="slidenum">
              <a:rPr lang="en-US" smtClean="0"/>
              <a:t>17</a:t>
            </a:fld>
            <a:endParaRPr lang="en-US"/>
          </a:p>
        </p:txBody>
      </p:sp>
    </p:spTree>
    <p:extLst>
      <p:ext uri="{BB962C8B-B14F-4D97-AF65-F5344CB8AC3E}">
        <p14:creationId xmlns:p14="http://schemas.microsoft.com/office/powerpoint/2010/main" val="1259210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series of OR clauses joined by AND.  Can define most constraints (and thus most problems) this way.</a:t>
            </a:r>
          </a:p>
          <a:p>
            <a:endParaRPr lang="en-US" dirty="0"/>
          </a:p>
          <a:p>
            <a:r>
              <a:rPr lang="en-US" dirty="0"/>
              <a:t>Worked on a group theoretical SAT solver in grad school (Heidi Dixon’s PhD)</a:t>
            </a:r>
          </a:p>
          <a:p>
            <a:endParaRPr lang="en-US" dirty="0"/>
          </a:p>
          <a:p>
            <a:r>
              <a:rPr lang="en-US" dirty="0"/>
              <a:t>Reducibility = polynomial time transformation</a:t>
            </a:r>
          </a:p>
          <a:p>
            <a:endParaRPr lang="en-US" dirty="0"/>
          </a:p>
          <a:p>
            <a:endParaRPr lang="en-US" dirty="0"/>
          </a:p>
        </p:txBody>
      </p:sp>
      <p:sp>
        <p:nvSpPr>
          <p:cNvPr id="4" name="Slide Number Placeholder 3"/>
          <p:cNvSpPr>
            <a:spLocks noGrp="1"/>
          </p:cNvSpPr>
          <p:nvPr>
            <p:ph type="sldNum" sz="quarter" idx="5"/>
          </p:nvPr>
        </p:nvSpPr>
        <p:spPr/>
        <p:txBody>
          <a:bodyPr/>
          <a:lstStyle/>
          <a:p>
            <a:fld id="{8596CE54-D1CD-4C5B-BC6C-F31165B479CB}" type="slidenum">
              <a:rPr lang="en-US" smtClean="0"/>
              <a:t>18</a:t>
            </a:fld>
            <a:endParaRPr lang="en-US"/>
          </a:p>
        </p:txBody>
      </p:sp>
    </p:spTree>
    <p:extLst>
      <p:ext uri="{BB962C8B-B14F-4D97-AF65-F5344CB8AC3E}">
        <p14:creationId xmlns:p14="http://schemas.microsoft.com/office/powerpoint/2010/main" val="3915182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play Tool’s intermission here?</a:t>
            </a:r>
          </a:p>
        </p:txBody>
      </p:sp>
      <p:sp>
        <p:nvSpPr>
          <p:cNvPr id="4" name="Slide Number Placeholder 3"/>
          <p:cNvSpPr>
            <a:spLocks noGrp="1"/>
          </p:cNvSpPr>
          <p:nvPr>
            <p:ph type="sldNum" sz="quarter" idx="5"/>
          </p:nvPr>
        </p:nvSpPr>
        <p:spPr/>
        <p:txBody>
          <a:bodyPr/>
          <a:lstStyle/>
          <a:p>
            <a:fld id="{A11A9580-7E98-41C8-8154-F366E2169DC7}" type="slidenum">
              <a:rPr lang="en-US" smtClean="0"/>
              <a:t>19</a:t>
            </a:fld>
            <a:endParaRPr lang="en-US"/>
          </a:p>
        </p:txBody>
      </p:sp>
    </p:spTree>
    <p:extLst>
      <p:ext uri="{BB962C8B-B14F-4D97-AF65-F5344CB8AC3E}">
        <p14:creationId xmlns:p14="http://schemas.microsoft.com/office/powerpoint/2010/main" val="1458834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Whoa, that’s a lot.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A9580-7E98-41C8-8154-F366E2169D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2473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596CE54-D1CD-4C5B-BC6C-F31165B479CB}" type="slidenum">
              <a:rPr lang="en-US" smtClean="0"/>
              <a:t>20</a:t>
            </a:fld>
            <a:endParaRPr lang="en-US"/>
          </a:p>
        </p:txBody>
      </p:sp>
    </p:spTree>
    <p:extLst>
      <p:ext uri="{BB962C8B-B14F-4D97-AF65-F5344CB8AC3E}">
        <p14:creationId xmlns:p14="http://schemas.microsoft.com/office/powerpoint/2010/main" val="3311164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596CE54-D1CD-4C5B-BC6C-F31165B479CB}" type="slidenum">
              <a:rPr lang="en-US" smtClean="0"/>
              <a:t>21</a:t>
            </a:fld>
            <a:endParaRPr lang="en-US"/>
          </a:p>
        </p:txBody>
      </p:sp>
    </p:spTree>
    <p:extLst>
      <p:ext uri="{BB962C8B-B14F-4D97-AF65-F5344CB8AC3E}">
        <p14:creationId xmlns:p14="http://schemas.microsoft.com/office/powerpoint/2010/main" val="1970646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Most of the time you don’t need any of this.   The vast majority of software is “easy” algorithmically.</a:t>
            </a:r>
          </a:p>
          <a:p>
            <a:endParaRPr lang="en-US" dirty="0"/>
          </a:p>
          <a:p>
            <a:r>
              <a:rPr lang="en-US" dirty="0"/>
              <a:t>Traveling salesman</a:t>
            </a:r>
          </a:p>
          <a:p>
            <a:endParaRPr lang="en-US" dirty="0"/>
          </a:p>
          <a:p>
            <a:r>
              <a:rPr lang="en-US" dirty="0"/>
              <a:t>Sudoku</a:t>
            </a:r>
          </a:p>
        </p:txBody>
      </p:sp>
      <p:sp>
        <p:nvSpPr>
          <p:cNvPr id="4" name="Slide Number Placeholder 3"/>
          <p:cNvSpPr>
            <a:spLocks noGrp="1"/>
          </p:cNvSpPr>
          <p:nvPr>
            <p:ph type="sldNum" sz="quarter" idx="5"/>
          </p:nvPr>
        </p:nvSpPr>
        <p:spPr/>
        <p:txBody>
          <a:bodyPr/>
          <a:lstStyle/>
          <a:p>
            <a:fld id="{8596CE54-D1CD-4C5B-BC6C-F31165B479CB}" type="slidenum">
              <a:rPr lang="en-US" smtClean="0"/>
              <a:t>22</a:t>
            </a:fld>
            <a:endParaRPr lang="en-US"/>
          </a:p>
        </p:txBody>
      </p:sp>
    </p:spTree>
    <p:extLst>
      <p:ext uri="{BB962C8B-B14F-4D97-AF65-F5344CB8AC3E}">
        <p14:creationId xmlns:p14="http://schemas.microsoft.com/office/powerpoint/2010/main" val="438436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https://colin-scott.github.io/personal_website/research/interactive_latency.html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96CE54-D1CD-4C5B-BC6C-F31165B479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698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Cryptography is essentially just P != NP: hard to solve, easy to check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96CE54-D1CD-4C5B-BC6C-F31165B479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540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 have a grasp of the physics of a bit (0/1) computer.   I cannot say the same about a quantum computer.   Loosely, instead of bits, it has a range of electrons in various orbital states, allowing it to perform calculations on multiple possible inputs at once.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96CE54-D1CD-4C5B-BC6C-F31165B479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722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A9580-7E98-41C8-8154-F366E2169DC7}" type="slidenum">
              <a:rPr lang="en-US" smtClean="0"/>
              <a:t>26</a:t>
            </a:fld>
            <a:endParaRPr lang="en-US"/>
          </a:p>
        </p:txBody>
      </p:sp>
    </p:spTree>
    <p:extLst>
      <p:ext uri="{BB962C8B-B14F-4D97-AF65-F5344CB8AC3E}">
        <p14:creationId xmlns:p14="http://schemas.microsoft.com/office/powerpoint/2010/main" val="2757555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ask this of everyone I interview.</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A9580-7E98-41C8-8154-F366E2169D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489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 swear these two books are most of a formal education in CS.</a:t>
            </a:r>
          </a:p>
          <a:p>
            <a:endParaRPr lang="en-US" dirty="0"/>
          </a:p>
          <a:p>
            <a:r>
              <a:rPr lang="en-US" dirty="0"/>
              <a:t>Professor John </a:t>
            </a:r>
            <a:r>
              <a:rPr lang="en-US" dirty="0" err="1"/>
              <a:t>Rager</a:t>
            </a:r>
            <a:r>
              <a:rPr lang="en-US" dirty="0"/>
              <a:t> @amherst</a:t>
            </a:r>
          </a:p>
          <a:p>
            <a:r>
              <a:rPr lang="en-US" dirty="0"/>
              <a:t>Professor Eugene Luks @UO</a:t>
            </a:r>
          </a:p>
          <a:p>
            <a:r>
              <a:rPr lang="en-US" dirty="0"/>
              <a:t>Dr Matt “P=NP” Ginsberg @himself</a:t>
            </a:r>
          </a:p>
          <a:p>
            <a:endParaRPr lang="en-US" dirty="0"/>
          </a:p>
          <a:p>
            <a:r>
              <a:rPr lang="en-US" dirty="0"/>
              <a:t>Most links are to </a:t>
            </a:r>
            <a:r>
              <a:rPr lang="en-US" dirty="0" err="1"/>
              <a:t>wikipedia</a:t>
            </a:r>
            <a:endParaRPr lang="en-US" dirty="0"/>
          </a:p>
        </p:txBody>
      </p:sp>
      <p:sp>
        <p:nvSpPr>
          <p:cNvPr id="4" name="Slide Number Placeholder 3"/>
          <p:cNvSpPr>
            <a:spLocks noGrp="1"/>
          </p:cNvSpPr>
          <p:nvPr>
            <p:ph type="sldNum" sz="quarter" idx="5"/>
          </p:nvPr>
        </p:nvSpPr>
        <p:spPr/>
        <p:txBody>
          <a:bodyPr/>
          <a:lstStyle/>
          <a:p>
            <a:fld id="{8596CE54-D1CD-4C5B-BC6C-F31165B479CB}" type="slidenum">
              <a:rPr lang="en-US" smtClean="0"/>
              <a:t>4</a:t>
            </a:fld>
            <a:endParaRPr lang="en-US"/>
          </a:p>
        </p:txBody>
      </p:sp>
    </p:spTree>
    <p:extLst>
      <p:ext uri="{BB962C8B-B14F-4D97-AF65-F5344CB8AC3E}">
        <p14:creationId xmlns:p14="http://schemas.microsoft.com/office/powerpoint/2010/main" val="2770666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All theory is math</a:t>
            </a:r>
          </a:p>
          <a:p>
            <a:endParaRPr lang="en-US" dirty="0"/>
          </a:p>
          <a:p>
            <a:r>
              <a:rPr lang="en-US" dirty="0"/>
              <a:t>Grey backed slides we’re waving hands.</a:t>
            </a:r>
          </a:p>
          <a:p>
            <a:endParaRPr lang="en-US" dirty="0"/>
          </a:p>
          <a:p>
            <a:r>
              <a:rPr lang="en-US" dirty="0"/>
              <a:t>Black backed slides are what’s important.</a:t>
            </a:r>
          </a:p>
        </p:txBody>
      </p:sp>
      <p:sp>
        <p:nvSpPr>
          <p:cNvPr id="4" name="Slide Number Placeholder 3"/>
          <p:cNvSpPr>
            <a:spLocks noGrp="1"/>
          </p:cNvSpPr>
          <p:nvPr>
            <p:ph type="sldNum" sz="quarter" idx="5"/>
          </p:nvPr>
        </p:nvSpPr>
        <p:spPr/>
        <p:txBody>
          <a:bodyPr/>
          <a:lstStyle/>
          <a:p>
            <a:fld id="{8596CE54-D1CD-4C5B-BC6C-F31165B479CB}" type="slidenum">
              <a:rPr lang="en-US" smtClean="0"/>
              <a:t>5</a:t>
            </a:fld>
            <a:endParaRPr lang="en-US"/>
          </a:p>
        </p:txBody>
      </p:sp>
    </p:spTree>
    <p:extLst>
      <p:ext uri="{BB962C8B-B14F-4D97-AF65-F5344CB8AC3E}">
        <p14:creationId xmlns:p14="http://schemas.microsoft.com/office/powerpoint/2010/main" val="151767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well-known proofs by contradiction:</a:t>
            </a:r>
          </a:p>
          <a:p>
            <a:endParaRPr lang="en-US" dirty="0"/>
          </a:p>
          <a:p>
            <a:r>
              <a:rPr lang="en-US" dirty="0"/>
              <a:t>Euclid’s Elements</a:t>
            </a:r>
          </a:p>
          <a:p>
            <a:r>
              <a:rPr lang="en-US" dirty="0"/>
              <a:t>	If two angels of a triangle are equal, then the sides opposite are also equal</a:t>
            </a:r>
          </a:p>
          <a:p>
            <a:endParaRPr lang="en-US" dirty="0"/>
          </a:p>
          <a:p>
            <a:r>
              <a:rPr lang="en-US" dirty="0"/>
              <a:t>	Infinitude of Prime Numbers</a:t>
            </a:r>
          </a:p>
          <a:p>
            <a:endParaRPr lang="en-US" dirty="0"/>
          </a:p>
          <a:p>
            <a:r>
              <a:rPr lang="en-US" dirty="0"/>
              <a:t>Irrationality of the square root of 2</a:t>
            </a:r>
          </a:p>
          <a:p>
            <a:endParaRPr lang="en-US" dirty="0"/>
          </a:p>
          <a:p>
            <a:endParaRPr lang="en-US" dirty="0"/>
          </a:p>
          <a:p>
            <a:r>
              <a:rPr lang="en-US" dirty="0"/>
              <a:t>Examples of proof by induction:</a:t>
            </a:r>
          </a:p>
          <a:p>
            <a:endParaRPr lang="en-US" dirty="0"/>
          </a:p>
          <a:p>
            <a:r>
              <a:rPr lang="en-US" dirty="0"/>
              <a:t>Sum of consecutive natural numbers n &gt; 0 = n(n+1)/2</a:t>
            </a:r>
          </a:p>
          <a:p>
            <a:endParaRPr lang="en-US" dirty="0"/>
          </a:p>
          <a:p>
            <a:r>
              <a:rPr lang="en-US" dirty="0"/>
              <a:t>Fibonacci numbers</a:t>
            </a:r>
          </a:p>
          <a:p>
            <a:endParaRPr lang="en-US" dirty="0"/>
          </a:p>
          <a:p>
            <a:r>
              <a:rPr lang="en-US" dirty="0"/>
              <a:t>Prime factorization – “Every natural number greater than 1 is a product of (one or more) prime numbers.”</a:t>
            </a:r>
          </a:p>
        </p:txBody>
      </p:sp>
      <p:sp>
        <p:nvSpPr>
          <p:cNvPr id="4" name="Slide Number Placeholder 3"/>
          <p:cNvSpPr>
            <a:spLocks noGrp="1"/>
          </p:cNvSpPr>
          <p:nvPr>
            <p:ph type="sldNum" sz="quarter" idx="5"/>
          </p:nvPr>
        </p:nvSpPr>
        <p:spPr/>
        <p:txBody>
          <a:bodyPr/>
          <a:lstStyle/>
          <a:p>
            <a:fld id="{8596CE54-D1CD-4C5B-BC6C-F31165B479CB}" type="slidenum">
              <a:rPr lang="en-US" smtClean="0"/>
              <a:t>6</a:t>
            </a:fld>
            <a:endParaRPr lang="en-US"/>
          </a:p>
        </p:txBody>
      </p:sp>
    </p:spTree>
    <p:extLst>
      <p:ext uri="{BB962C8B-B14F-4D97-AF65-F5344CB8AC3E}">
        <p14:creationId xmlns:p14="http://schemas.microsoft.com/office/powerpoint/2010/main" val="305549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Does a program run forever or not?</a:t>
            </a:r>
          </a:p>
          <a:p>
            <a:endParaRPr lang="en-US" dirty="0"/>
          </a:p>
          <a:p>
            <a:r>
              <a:rPr lang="en-US" dirty="0"/>
              <a:t>You’ve probably accidentally stumbled on this if you’ve done any recursive programming ;)</a:t>
            </a:r>
          </a:p>
          <a:p>
            <a:endParaRPr lang="en-US" dirty="0"/>
          </a:p>
          <a:p>
            <a:r>
              <a:rPr lang="en-US" dirty="0"/>
              <a:t>Informal proof by contradiction</a:t>
            </a:r>
          </a:p>
          <a:p>
            <a:endParaRPr lang="en-US" dirty="0"/>
          </a:p>
          <a:p>
            <a:r>
              <a:rPr lang="en-US" dirty="0"/>
              <a:t>Consider the following while loop:</a:t>
            </a:r>
          </a:p>
          <a:p>
            <a:endParaRPr lang="en-US" dirty="0"/>
          </a:p>
          <a:p>
            <a:r>
              <a:rPr lang="en-US" dirty="0"/>
              <a:t>While (n &lt; 100)</a:t>
            </a:r>
          </a:p>
          <a:p>
            <a:r>
              <a:rPr lang="en-US" dirty="0"/>
              <a:t>{</a:t>
            </a:r>
          </a:p>
          <a:p>
            <a:r>
              <a:rPr lang="en-US" dirty="0"/>
              <a:t>     n++</a:t>
            </a:r>
          </a:p>
          <a:p>
            <a:r>
              <a:rPr lang="en-US" dirty="0"/>
              <a:t>}</a:t>
            </a:r>
          </a:p>
          <a:p>
            <a:endParaRPr lang="en-US" dirty="0"/>
          </a:p>
          <a:p>
            <a:r>
              <a:rPr lang="en-US" dirty="0"/>
              <a:t>If n starts less than 100, it will finish.  But if n starts &gt; 100, it’ll run forever (until it blows up all available memory).</a:t>
            </a:r>
          </a:p>
          <a:p>
            <a:endParaRPr lang="en-US" dirty="0"/>
          </a:p>
          <a:p>
            <a:r>
              <a:rPr lang="en-US" dirty="0"/>
              <a:t>The critical bit of the halting problem is that it’s generalized – for *all* inputs for a given program</a:t>
            </a:r>
          </a:p>
          <a:p>
            <a:endParaRPr lang="en-US" dirty="0"/>
          </a:p>
          <a:p>
            <a:r>
              <a:rPr lang="en-US" dirty="0"/>
              <a:t>Most general is for all </a:t>
            </a:r>
            <a:r>
              <a:rPr lang="en-US" dirty="0" err="1"/>
              <a:t>imput</a:t>
            </a:r>
            <a:r>
              <a:rPr lang="en-US" dirty="0"/>
              <a:t> program pairs, proved cannot exist by </a:t>
            </a:r>
            <a:r>
              <a:rPr lang="en-US" dirty="0" err="1"/>
              <a:t>Mr</a:t>
            </a:r>
            <a:r>
              <a:rPr lang="en-US" dirty="0"/>
              <a:t> Turing in ‘36</a:t>
            </a:r>
          </a:p>
        </p:txBody>
      </p:sp>
      <p:sp>
        <p:nvSpPr>
          <p:cNvPr id="4" name="Slide Number Placeholder 3"/>
          <p:cNvSpPr>
            <a:spLocks noGrp="1"/>
          </p:cNvSpPr>
          <p:nvPr>
            <p:ph type="sldNum" sz="quarter" idx="5"/>
          </p:nvPr>
        </p:nvSpPr>
        <p:spPr/>
        <p:txBody>
          <a:bodyPr/>
          <a:lstStyle/>
          <a:p>
            <a:fld id="{8596CE54-D1CD-4C5B-BC6C-F31165B479CB}" type="slidenum">
              <a:rPr lang="en-US" smtClean="0"/>
              <a:t>7</a:t>
            </a:fld>
            <a:endParaRPr lang="en-US"/>
          </a:p>
        </p:txBody>
      </p:sp>
    </p:spTree>
    <p:extLst>
      <p:ext uri="{BB962C8B-B14F-4D97-AF65-F5344CB8AC3E}">
        <p14:creationId xmlns:p14="http://schemas.microsoft.com/office/powerpoint/2010/main" val="1066885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more powerful the memory we have, the more subsets of the input we can identify (solve more problems)</a:t>
            </a:r>
          </a:p>
        </p:txBody>
      </p:sp>
      <p:sp>
        <p:nvSpPr>
          <p:cNvPr id="4" name="Slide Number Placeholder 3"/>
          <p:cNvSpPr>
            <a:spLocks noGrp="1"/>
          </p:cNvSpPr>
          <p:nvPr>
            <p:ph type="sldNum" sz="quarter" idx="5"/>
          </p:nvPr>
        </p:nvSpPr>
        <p:spPr/>
        <p:txBody>
          <a:bodyPr/>
          <a:lstStyle/>
          <a:p>
            <a:fld id="{8596CE54-D1CD-4C5B-BC6C-F31165B479CB}" type="slidenum">
              <a:rPr lang="en-US" smtClean="0"/>
              <a:t>8</a:t>
            </a:fld>
            <a:endParaRPr lang="en-US"/>
          </a:p>
        </p:txBody>
      </p:sp>
    </p:spTree>
    <p:extLst>
      <p:ext uri="{BB962C8B-B14F-4D97-AF65-F5344CB8AC3E}">
        <p14:creationId xmlns:p14="http://schemas.microsoft.com/office/powerpoint/2010/main" val="49804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cardinality</a:t>
            </a:r>
          </a:p>
          <a:p>
            <a:endParaRPr lang="en-US" dirty="0"/>
          </a:p>
          <a:p>
            <a:endParaRPr lang="en-US" dirty="0"/>
          </a:p>
          <a:p>
            <a:r>
              <a:rPr lang="en-US" dirty="0"/>
              <a:t>Old school traffic lights are another good example</a:t>
            </a:r>
          </a:p>
          <a:p>
            <a:endParaRPr lang="en-US" dirty="0"/>
          </a:p>
        </p:txBody>
      </p:sp>
      <p:sp>
        <p:nvSpPr>
          <p:cNvPr id="4" name="Slide Number Placeholder 3"/>
          <p:cNvSpPr>
            <a:spLocks noGrp="1"/>
          </p:cNvSpPr>
          <p:nvPr>
            <p:ph type="sldNum" sz="quarter" idx="5"/>
          </p:nvPr>
        </p:nvSpPr>
        <p:spPr/>
        <p:txBody>
          <a:bodyPr/>
          <a:lstStyle/>
          <a:p>
            <a:fld id="{8596CE54-D1CD-4C5B-BC6C-F31165B479CB}" type="slidenum">
              <a:rPr lang="en-US" smtClean="0"/>
              <a:t>9</a:t>
            </a:fld>
            <a:endParaRPr lang="en-US"/>
          </a:p>
        </p:txBody>
      </p:sp>
    </p:spTree>
    <p:extLst>
      <p:ext uri="{BB962C8B-B14F-4D97-AF65-F5344CB8AC3E}">
        <p14:creationId xmlns:p14="http://schemas.microsoft.com/office/powerpoint/2010/main" val="146455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EBF7-F381-2A8B-0C36-28240B2CDD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D643FB-225A-C4F3-2872-9E95F32F4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E8A50B-22E6-ED5A-B8E1-81D735797B23}"/>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5" name="Footer Placeholder 4">
            <a:extLst>
              <a:ext uri="{FF2B5EF4-FFF2-40B4-BE49-F238E27FC236}">
                <a16:creationId xmlns:a16="http://schemas.microsoft.com/office/drawing/2014/main" id="{C7026218-2022-5240-1E8F-C6A2C2174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F5EAF-8554-CD73-C6E2-AA5E5783AB67}"/>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382397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522F-9A5B-0EFA-57C9-6495C587E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ACCB93-275F-CB5A-4014-17DD731142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0E79B-15E1-5AD4-58C8-EA06751A3670}"/>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5" name="Footer Placeholder 4">
            <a:extLst>
              <a:ext uri="{FF2B5EF4-FFF2-40B4-BE49-F238E27FC236}">
                <a16:creationId xmlns:a16="http://schemas.microsoft.com/office/drawing/2014/main" id="{ED9F16BD-D35D-A324-766B-599A8A584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56F05-E51D-2B77-DF66-DC7AB7DFAFD0}"/>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128728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7C179-866D-18E3-CEDB-48BF7FCFAC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CFA6B7-620E-7AED-2986-313865815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4451D-CAC7-B8A0-5F53-6990FCC4DAA3}"/>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5" name="Footer Placeholder 4">
            <a:extLst>
              <a:ext uri="{FF2B5EF4-FFF2-40B4-BE49-F238E27FC236}">
                <a16:creationId xmlns:a16="http://schemas.microsoft.com/office/drawing/2014/main" id="{A2B6903F-E5F6-BCCD-36B1-9FD85A527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56016-69BF-2015-99A6-C9AAB72E2805}"/>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1628817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Multiple LOBs">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4953000"/>
          </a:xfrm>
          <a:prstGeom prst="rect">
            <a:avLst/>
          </a:prstGeom>
        </p:spPr>
        <p:txBody>
          <a:bodyPr/>
          <a:lstStyle/>
          <a:p>
            <a:r>
              <a:rPr lang="en-US"/>
              <a:t>Click icon to add picture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3836" y="5312568"/>
            <a:ext cx="2081122" cy="1171576"/>
          </a:xfrm>
          <a:prstGeom prst="rect">
            <a:avLst/>
          </a:prstGeom>
        </p:spPr>
      </p:pic>
      <p:sp>
        <p:nvSpPr>
          <p:cNvPr id="17" name="Text Placeholder 15"/>
          <p:cNvSpPr>
            <a:spLocks noGrp="1"/>
          </p:cNvSpPr>
          <p:nvPr>
            <p:ph type="body" sz="quarter" idx="11"/>
          </p:nvPr>
        </p:nvSpPr>
        <p:spPr>
          <a:xfrm>
            <a:off x="619125" y="5162551"/>
            <a:ext cx="8601075" cy="1528762"/>
          </a:xfrm>
          <a:prstGeom prst="rect">
            <a:avLst/>
          </a:prstGeom>
        </p:spPr>
        <p:txBody>
          <a:bodyPr anchor="ctr"/>
          <a:lstStyle>
            <a:lvl1pPr marL="0" indent="0">
              <a:spcBef>
                <a:spcPts val="0"/>
              </a:spcBef>
              <a:spcAft>
                <a:spcPts val="0"/>
              </a:spcAft>
              <a:buNone/>
              <a:defRPr sz="4800" b="1">
                <a:solidFill>
                  <a:srgbClr val="21578A"/>
                </a:solidFill>
              </a:defRPr>
            </a:lvl1pPr>
            <a:lvl2pPr marL="457200" indent="0">
              <a:buNone/>
              <a:defRPr sz="4800" b="1">
                <a:solidFill>
                  <a:srgbClr val="21578A"/>
                </a:solidFill>
              </a:defRPr>
            </a:lvl2pPr>
            <a:lvl3pPr marL="914400" indent="0">
              <a:buNone/>
              <a:defRPr sz="4800" b="1">
                <a:solidFill>
                  <a:srgbClr val="21578A"/>
                </a:solidFill>
              </a:defRPr>
            </a:lvl3pPr>
            <a:lvl4pPr marL="1371600" indent="0">
              <a:buNone/>
              <a:defRPr sz="4800" b="1">
                <a:solidFill>
                  <a:srgbClr val="21578A"/>
                </a:solidFill>
              </a:defRPr>
            </a:lvl4pPr>
            <a:lvl5pPr marL="1828800" indent="0">
              <a:buNone/>
              <a:defRPr sz="4800" b="1">
                <a:solidFill>
                  <a:srgbClr val="21578A"/>
                </a:solidFill>
              </a:defRPr>
            </a:lvl5pPr>
          </a:lstStyle>
          <a:p>
            <a:pPr lvl="0"/>
            <a:r>
              <a:rPr lang="en-US"/>
              <a:t>Edit Master text styles</a:t>
            </a:r>
          </a:p>
        </p:txBody>
      </p:sp>
    </p:spTree>
    <p:extLst>
      <p:ext uri="{BB962C8B-B14F-4D97-AF65-F5344CB8AC3E}">
        <p14:creationId xmlns:p14="http://schemas.microsoft.com/office/powerpoint/2010/main" val="134541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30CF-6728-41E4-8C9E-BC4D21E48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440C3-7930-E758-D831-AC0EF7E09F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AD413-C0CB-48D9-6B5A-7369C7B8A1DC}"/>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5" name="Footer Placeholder 4">
            <a:extLst>
              <a:ext uri="{FF2B5EF4-FFF2-40B4-BE49-F238E27FC236}">
                <a16:creationId xmlns:a16="http://schemas.microsoft.com/office/drawing/2014/main" id="{E3211284-BC3A-AB65-9B25-95344105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30919-81E3-EDDF-81D2-1D05C50F6E0A}"/>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34787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0D1F-E3DC-B8CB-761D-239405170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EFB30-8E36-79C4-BB3A-7F44BDA28F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9117C8-236A-70CB-E0AB-680BDCD2D979}"/>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5" name="Footer Placeholder 4">
            <a:extLst>
              <a:ext uri="{FF2B5EF4-FFF2-40B4-BE49-F238E27FC236}">
                <a16:creationId xmlns:a16="http://schemas.microsoft.com/office/drawing/2014/main" id="{F5F13D9C-A05C-C079-E6E0-4A0876318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98D7D-2EA5-2893-C502-7425C55D43B6}"/>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408042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8A84-E681-EE7F-3AB6-BA0CC5352E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AF1797-39A4-B716-F67E-9536CAB99A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9983B8-48A1-058D-3B95-AF2669E077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FEA7D4-825A-3A4E-5AE3-EBF8F01DC797}"/>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6" name="Footer Placeholder 5">
            <a:extLst>
              <a:ext uri="{FF2B5EF4-FFF2-40B4-BE49-F238E27FC236}">
                <a16:creationId xmlns:a16="http://schemas.microsoft.com/office/drawing/2014/main" id="{D24B25D4-C1BE-4854-4510-208CD2985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6F0E4-A783-9D01-3484-BA137F1A5E63}"/>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94991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556D-8BEB-C218-5F83-39016FDC6A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067FAE-AD66-5A52-16E7-652F3710B3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EC38E0-E7D5-F3AC-E191-8F64427B8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0E3F98-F364-AE42-914E-C8D35A7A9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B5137D-C5EC-F639-8295-EFE8771393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3EDFAB-0B29-50EB-77A0-76925EB66B31}"/>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8" name="Footer Placeholder 7">
            <a:extLst>
              <a:ext uri="{FF2B5EF4-FFF2-40B4-BE49-F238E27FC236}">
                <a16:creationId xmlns:a16="http://schemas.microsoft.com/office/drawing/2014/main" id="{30F1205A-695A-C558-7CC8-EF2246E6E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7ADC2D-6575-B8B6-EB02-D66AB8D7B541}"/>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356787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317A-0F3F-3EBE-94AF-BFDEE021BE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1DAA9B-D2A2-750D-A931-1B7D56C17986}"/>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4" name="Footer Placeholder 3">
            <a:extLst>
              <a:ext uri="{FF2B5EF4-FFF2-40B4-BE49-F238E27FC236}">
                <a16:creationId xmlns:a16="http://schemas.microsoft.com/office/drawing/2014/main" id="{6FBB9EEC-03C6-4298-411C-63EAED82B6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240504-A477-9BC2-EEAC-EC1B4FB5DF60}"/>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147071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93002-86C8-3D45-6534-2C644C57EC0A}"/>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3" name="Footer Placeholder 2">
            <a:extLst>
              <a:ext uri="{FF2B5EF4-FFF2-40B4-BE49-F238E27FC236}">
                <a16:creationId xmlns:a16="http://schemas.microsoft.com/office/drawing/2014/main" id="{E37C0DF8-0BF8-D1DA-C6A9-DE5E104742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28BDB7-4AEC-84C1-DD0B-F12DEF260F94}"/>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226605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212A-174C-AC8D-121E-2DF56A29D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199705-5289-16FC-5F99-DBC71761D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980257-70FC-C1BB-EE47-821E17E0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31A62-9E91-B1EA-CBF7-1FB830793234}"/>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6" name="Footer Placeholder 5">
            <a:extLst>
              <a:ext uri="{FF2B5EF4-FFF2-40B4-BE49-F238E27FC236}">
                <a16:creationId xmlns:a16="http://schemas.microsoft.com/office/drawing/2014/main" id="{0A3E7036-DF34-BD08-6B0B-3A46BE9EB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DBDCA-229F-AB2F-AF1B-5048BF764B4A}"/>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409557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41B9-40B4-7D70-1EF0-A143F5F78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E9802D-DC8A-CA9C-4AB2-189DCBA26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FEFED-BF82-F30F-6B8E-CC1AEC25B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B94A3-6B5A-3FA1-B342-E0FCD43DA217}"/>
              </a:ext>
            </a:extLst>
          </p:cNvPr>
          <p:cNvSpPr>
            <a:spLocks noGrp="1"/>
          </p:cNvSpPr>
          <p:nvPr>
            <p:ph type="dt" sz="half" idx="10"/>
          </p:nvPr>
        </p:nvSpPr>
        <p:spPr/>
        <p:txBody>
          <a:bodyPr/>
          <a:lstStyle/>
          <a:p>
            <a:fld id="{5D822638-27BD-4688-B06C-9897C3254492}" type="datetimeFigureOut">
              <a:rPr lang="en-US" smtClean="0"/>
              <a:t>10/25/2023</a:t>
            </a:fld>
            <a:endParaRPr lang="en-US"/>
          </a:p>
        </p:txBody>
      </p:sp>
      <p:sp>
        <p:nvSpPr>
          <p:cNvPr id="6" name="Footer Placeholder 5">
            <a:extLst>
              <a:ext uri="{FF2B5EF4-FFF2-40B4-BE49-F238E27FC236}">
                <a16:creationId xmlns:a16="http://schemas.microsoft.com/office/drawing/2014/main" id="{6A5FA167-1B18-CB11-C7EF-AAC142076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AA661-C2B9-D1C1-A72C-E2AC3877785A}"/>
              </a:ext>
            </a:extLst>
          </p:cNvPr>
          <p:cNvSpPr>
            <a:spLocks noGrp="1"/>
          </p:cNvSpPr>
          <p:nvPr>
            <p:ph type="sldNum" sz="quarter" idx="12"/>
          </p:nvPr>
        </p:nvSpPr>
        <p:spPr/>
        <p:txBody>
          <a:bodyPr/>
          <a:lstStyle/>
          <a:p>
            <a:fld id="{09ADF0F8-38D2-4242-9EF1-7DD8E6199534}" type="slidenum">
              <a:rPr lang="en-US" smtClean="0"/>
              <a:t>‹#›</a:t>
            </a:fld>
            <a:endParaRPr lang="en-US"/>
          </a:p>
        </p:txBody>
      </p:sp>
    </p:spTree>
    <p:extLst>
      <p:ext uri="{BB962C8B-B14F-4D97-AF65-F5344CB8AC3E}">
        <p14:creationId xmlns:p14="http://schemas.microsoft.com/office/powerpoint/2010/main" val="14559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87A59-2C85-2054-E65B-CC54971AE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710AB-0753-7E7C-1674-C7F45E8CA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DEA77-63D1-987F-A01C-F35A70AA4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22638-27BD-4688-B06C-9897C3254492}" type="datetimeFigureOut">
              <a:rPr lang="en-US" smtClean="0"/>
              <a:t>10/25/2023</a:t>
            </a:fld>
            <a:endParaRPr lang="en-US"/>
          </a:p>
        </p:txBody>
      </p:sp>
      <p:sp>
        <p:nvSpPr>
          <p:cNvPr id="5" name="Footer Placeholder 4">
            <a:extLst>
              <a:ext uri="{FF2B5EF4-FFF2-40B4-BE49-F238E27FC236}">
                <a16:creationId xmlns:a16="http://schemas.microsoft.com/office/drawing/2014/main" id="{DDE5F309-85B4-881E-EBCC-0E0257502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E766DC-EE50-4084-B8A3-F92D38D613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DF0F8-38D2-4242-9EF1-7DD8E6199534}" type="slidenum">
              <a:rPr lang="en-US" smtClean="0"/>
              <a:t>‹#›</a:t>
            </a:fld>
            <a:endParaRPr lang="en-US"/>
          </a:p>
        </p:txBody>
      </p:sp>
    </p:spTree>
    <p:extLst>
      <p:ext uri="{BB962C8B-B14F-4D97-AF65-F5344CB8AC3E}">
        <p14:creationId xmlns:p14="http://schemas.microsoft.com/office/powerpoint/2010/main" val="98046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ushdown_automaton"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uring_machin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hyperlink" Target="https://en.wikipedia.org/wiki/Computable_function" TargetMode="External"/><Relationship Id="rId4" Type="http://schemas.openxmlformats.org/officeDocument/2006/relationships/hyperlink" Target="https://en.wikipedia.org/wiki/Decidability_(logi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Halting_proble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1.jp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Exponential_time" TargetMode="External"/><Relationship Id="rId3" Type="http://schemas.openxmlformats.org/officeDocument/2006/relationships/hyperlink" Target="https://en.wikipedia.org/wiki/P_versus_NP_problem" TargetMode="External"/><Relationship Id="rId7" Type="http://schemas.openxmlformats.org/officeDocument/2006/relationships/hyperlink" Target="https://en.wikipedia.org/wiki/Polynomial_function"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en.wikipedia.org/wiki/Polynomial_time" TargetMode="External"/><Relationship Id="rId11" Type="http://schemas.openxmlformats.org/officeDocument/2006/relationships/hyperlink" Target="https://en.wikipedia.org/wiki/NP_(complexity)" TargetMode="External"/><Relationship Id="rId5" Type="http://schemas.openxmlformats.org/officeDocument/2006/relationships/hyperlink" Target="https://en.wikipedia.org/wiki/Theoretical_computer_science" TargetMode="External"/><Relationship Id="rId10" Type="http://schemas.openxmlformats.org/officeDocument/2006/relationships/hyperlink" Target="https://en.wikipedia.org/wiki/P_(complexity)" TargetMode="External"/><Relationship Id="rId4" Type="http://schemas.openxmlformats.org/officeDocument/2006/relationships/hyperlink" Target="https://en.wikipedia.org/wiki/List_of_unsolved_problems_in_computer_science" TargetMode="External"/><Relationship Id="rId9" Type="http://schemas.openxmlformats.org/officeDocument/2006/relationships/hyperlink" Target="https://en.wikipedia.org/wiki/Algorith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oolean_satisfiability_proble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en.wikipedia.org/wiki/DPLL_algorith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image" Target="../media/image28.svg"/><Relationship Id="rId12" Type="http://schemas.openxmlformats.org/officeDocument/2006/relationships/diagramQuickStyle" Target="../diagrams/quickStyle1.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diagramLayout" Target="../diagrams/layout1.xml"/><Relationship Id="rId5" Type="http://schemas.openxmlformats.org/officeDocument/2006/relationships/image" Target="../media/image26.svg"/><Relationship Id="rId10" Type="http://schemas.openxmlformats.org/officeDocument/2006/relationships/diagramData" Target="../diagrams/data1.xml"/><Relationship Id="rId4" Type="http://schemas.openxmlformats.org/officeDocument/2006/relationships/image" Target="../media/image25.png"/><Relationship Id="rId9" Type="http://schemas.openxmlformats.org/officeDocument/2006/relationships/image" Target="../media/image30.svg"/><Relationship Id="rId14" Type="http://schemas.microsoft.com/office/2007/relationships/diagramDrawing" Target="../diagrams/drawing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hyperlink" Target="https://en.wikipedia.org/wiki/Integer_factoriza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hyperlink" Target="https://en.wikipedia.org/wiki/Quantum_computi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roof_by_contradic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Natural_number" TargetMode="External"/><Relationship Id="rId5" Type="http://schemas.openxmlformats.org/officeDocument/2006/relationships/hyperlink" Target="https://en.wikipedia.org/wiki/Mathematical_induction" TargetMode="External"/><Relationship Id="rId4" Type="http://schemas.openxmlformats.org/officeDocument/2006/relationships/hyperlink" Target="https://en.wikipedia.org/wiki/Law_of_noncontradictio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hristopher_Strachey" TargetMode="External"/><Relationship Id="rId13" Type="http://schemas.openxmlformats.org/officeDocument/2006/relationships/hyperlink" Target="https://en.wikipedia.org/wiki/Computable_function" TargetMode="External"/><Relationship Id="rId3" Type="http://schemas.openxmlformats.org/officeDocument/2006/relationships/hyperlink" Target="https://en.wikipedia.org/wiki/Halting_problem" TargetMode="External"/><Relationship Id="rId7" Type="http://schemas.openxmlformats.org/officeDocument/2006/relationships/hyperlink" Target="https://en.wikipedia.org/wiki/Algorithm" TargetMode="External"/><Relationship Id="rId12" Type="http://schemas.openxmlformats.org/officeDocument/2006/relationships/hyperlink" Target="https://en.wikipedia.org/wiki/Total_func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en.wikipedia.org/wiki/Alan_Turing" TargetMode="External"/><Relationship Id="rId11" Type="http://schemas.openxmlformats.org/officeDocument/2006/relationships/hyperlink" Target="https://en.wikipedia.org/wiki/Halting_problem#cite_note-27" TargetMode="External"/><Relationship Id="rId5" Type="http://schemas.openxmlformats.org/officeDocument/2006/relationships/hyperlink" Target="https://en.wikipedia.org/wiki/Computer_program" TargetMode="External"/><Relationship Id="rId10" Type="http://schemas.openxmlformats.org/officeDocument/2006/relationships/hyperlink" Target="https://en.wikipedia.org/wiki/Halting_problem#cite_note-26" TargetMode="External"/><Relationship Id="rId4" Type="http://schemas.openxmlformats.org/officeDocument/2006/relationships/hyperlink" Target="https://en.wikipedia.org/wiki/Computability_theory_(computer_science)" TargetMode="External"/><Relationship Id="rId9" Type="http://schemas.openxmlformats.org/officeDocument/2006/relationships/hyperlink" Target="https://en.wikipedia.org/wiki/Proof_by_contradic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hyperlink" Target="https://en.wikipedia.org/wiki/Abstract_machin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Deterministic_finite_automaton" TargetMode="External"/><Relationship Id="rId3" Type="http://schemas.openxmlformats.org/officeDocument/2006/relationships/hyperlink" Target="https://en.wikipedia.org/wiki/Finite-state_machine" TargetMode="External"/><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en.wikipedia.org/wiki/Binary_numeral_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4">
            <a:extLst>
              <a:ext uri="{FF2B5EF4-FFF2-40B4-BE49-F238E27FC236}">
                <a16:creationId xmlns:a16="http://schemas.microsoft.com/office/drawing/2014/main" id="{E07C472D-2059-6E46-10C5-9A78862823D9}"/>
              </a:ext>
            </a:extLst>
          </p:cNvPr>
          <p:cNvSpPr txBox="1">
            <a:spLocks/>
          </p:cNvSpPr>
          <p:nvPr/>
        </p:nvSpPr>
        <p:spPr>
          <a:xfrm>
            <a:off x="5927557" y="2566464"/>
            <a:ext cx="6047874" cy="1724527"/>
          </a:xfrm>
          <a:prstGeom prst="rect">
            <a:avLst/>
          </a:prstGeom>
        </p:spPr>
        <p:txBody>
          <a:bodyPr vert="horz" lIns="91440" tIns="45720" rIns="91440" bIns="45720" rtlCol="0" anchor="b">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ts val="600"/>
              </a:spcAft>
              <a:buNone/>
            </a:pPr>
            <a:endParaRPr lang="en-US" sz="5600" dirty="0">
              <a:solidFill>
                <a:schemeClr val="bg1"/>
              </a:solidFill>
              <a:latin typeface="+mj-lt"/>
              <a:ea typeface="+mj-ea"/>
              <a:cs typeface="+mj-cs"/>
            </a:endParaRPr>
          </a:p>
          <a:p>
            <a:pPr marL="0" indent="0" algn="r">
              <a:spcBef>
                <a:spcPct val="0"/>
              </a:spcBef>
              <a:spcAft>
                <a:spcPts val="600"/>
              </a:spcAft>
              <a:buNone/>
            </a:pPr>
            <a:r>
              <a:rPr lang="en-US" sz="4700" dirty="0">
                <a:solidFill>
                  <a:schemeClr val="bg1"/>
                </a:solidFill>
                <a:latin typeface="+mj-lt"/>
                <a:ea typeface="+mj-ea"/>
                <a:cs typeface="+mj-cs"/>
              </a:rPr>
              <a:t>Introduction to </a:t>
            </a:r>
          </a:p>
          <a:p>
            <a:pPr marL="0" indent="0" algn="r">
              <a:spcBef>
                <a:spcPct val="0"/>
              </a:spcBef>
              <a:spcAft>
                <a:spcPts val="600"/>
              </a:spcAft>
              <a:buNone/>
            </a:pPr>
            <a:r>
              <a:rPr lang="en-US" sz="4700" dirty="0">
                <a:solidFill>
                  <a:schemeClr val="bg1"/>
                </a:solidFill>
                <a:latin typeface="+mj-lt"/>
                <a:ea typeface="+mj-ea"/>
                <a:cs typeface="+mj-cs"/>
              </a:rPr>
              <a:t>Computer Science Theory</a:t>
            </a:r>
          </a:p>
        </p:txBody>
      </p:sp>
      <p:pic>
        <p:nvPicPr>
          <p:cNvPr id="2" name="Picture Placeholder 11" descr="A picture containing table, indoor, wooden, furniture&#10;&#10;Description automatically generated">
            <a:extLst>
              <a:ext uri="{FF2B5EF4-FFF2-40B4-BE49-F238E27FC236}">
                <a16:creationId xmlns:a16="http://schemas.microsoft.com/office/drawing/2014/main" id="{D6CB1D39-0E81-5602-5D63-9B4EEB4C38E3}"/>
              </a:ext>
            </a:extLst>
          </p:cNvPr>
          <p:cNvPicPr>
            <a:picLocks noChangeAspect="1"/>
          </p:cNvPicPr>
          <p:nvPr/>
        </p:nvPicPr>
        <p:blipFill rotWithShape="1">
          <a:blip r:embed="rId3">
            <a:extLst>
              <a:ext uri="{28A0092B-C50C-407E-A947-70E740481C1C}">
                <a14:useLocalDpi xmlns:a14="http://schemas.microsoft.com/office/drawing/2010/main" val="0"/>
              </a:ext>
            </a:extLst>
          </a:blip>
          <a:srcRect l="18201" r="30541"/>
          <a:stretch/>
        </p:blipFill>
        <p:spPr>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31" name="Freeform: Shape 30">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18216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Push Down Automata</a:t>
            </a:r>
            <a:endParaRPr lang="en-US" dirty="0">
              <a:solidFill>
                <a:schemeClr val="accent1">
                  <a:lumMod val="75000"/>
                </a:schemeClr>
              </a:solidFill>
            </a:endParaRPr>
          </a:p>
        </p:txBody>
      </p:sp>
      <p:sp>
        <p:nvSpPr>
          <p:cNvPr id="17" name="AutoShape 15" descr="(\Sigma ,S,s_{0},\delta ,F)">
            <a:extLst>
              <a:ext uri="{FF2B5EF4-FFF2-40B4-BE49-F238E27FC236}">
                <a16:creationId xmlns:a16="http://schemas.microsoft.com/office/drawing/2014/main" id="{62269691-DD39-FE24-D583-689D6D2B0CAC}"/>
              </a:ext>
            </a:extLst>
          </p:cNvPr>
          <p:cNvSpPr>
            <a:spLocks noChangeAspect="1" noChangeArrowheads="1"/>
          </p:cNvSpPr>
          <p:nvPr/>
        </p:nvSpPr>
        <p:spPr bwMode="auto">
          <a:xfrm>
            <a:off x="5710073" y="154770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6" descr="\Sigma ">
            <a:extLst>
              <a:ext uri="{FF2B5EF4-FFF2-40B4-BE49-F238E27FC236}">
                <a16:creationId xmlns:a16="http://schemas.microsoft.com/office/drawing/2014/main" id="{E1AE3EAA-6AD1-505E-ACFC-EFD43818D604}"/>
              </a:ext>
            </a:extLst>
          </p:cNvPr>
          <p:cNvSpPr>
            <a:spLocks noChangeAspect="1" noChangeArrowheads="1"/>
          </p:cNvSpPr>
          <p:nvPr/>
        </p:nvSpPr>
        <p:spPr bwMode="auto">
          <a:xfrm>
            <a:off x="950748" y="18382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7" descr="S">
            <a:extLst>
              <a:ext uri="{FF2B5EF4-FFF2-40B4-BE49-F238E27FC236}">
                <a16:creationId xmlns:a16="http://schemas.microsoft.com/office/drawing/2014/main" id="{2E16377A-592B-9B2B-0932-183F78F8617F}"/>
              </a:ext>
            </a:extLst>
          </p:cNvPr>
          <p:cNvSpPr>
            <a:spLocks noChangeAspect="1" noChangeArrowheads="1"/>
          </p:cNvSpPr>
          <p:nvPr/>
        </p:nvSpPr>
        <p:spPr bwMode="auto">
          <a:xfrm>
            <a:off x="950748" y="21271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8" descr="s_{0}">
            <a:extLst>
              <a:ext uri="{FF2B5EF4-FFF2-40B4-BE49-F238E27FC236}">
                <a16:creationId xmlns:a16="http://schemas.microsoft.com/office/drawing/2014/main" id="{226E9D51-7446-5B36-3AC6-8E5B105FBC0F}"/>
              </a:ext>
            </a:extLst>
          </p:cNvPr>
          <p:cNvSpPr>
            <a:spLocks noChangeAspect="1" noChangeArrowheads="1"/>
          </p:cNvSpPr>
          <p:nvPr/>
        </p:nvSpPr>
        <p:spPr bwMode="auto">
          <a:xfrm>
            <a:off x="950748" y="24176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9" descr="S">
            <a:extLst>
              <a:ext uri="{FF2B5EF4-FFF2-40B4-BE49-F238E27FC236}">
                <a16:creationId xmlns:a16="http://schemas.microsoft.com/office/drawing/2014/main" id="{AE43693E-A52C-522A-0276-C03E21DEE584}"/>
              </a:ext>
            </a:extLst>
          </p:cNvPr>
          <p:cNvSpPr>
            <a:spLocks noChangeAspect="1" noChangeArrowheads="1"/>
          </p:cNvSpPr>
          <p:nvPr/>
        </p:nvSpPr>
        <p:spPr bwMode="auto">
          <a:xfrm>
            <a:off x="3155786" y="24176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0" descr="\delta ">
            <a:extLst>
              <a:ext uri="{FF2B5EF4-FFF2-40B4-BE49-F238E27FC236}">
                <a16:creationId xmlns:a16="http://schemas.microsoft.com/office/drawing/2014/main" id="{03454FF7-F9BB-2483-7F0F-6A0F9BA21433}"/>
              </a:ext>
            </a:extLst>
          </p:cNvPr>
          <p:cNvSpPr>
            <a:spLocks noChangeAspect="1" noChangeArrowheads="1"/>
          </p:cNvSpPr>
          <p:nvPr/>
        </p:nvSpPr>
        <p:spPr bwMode="auto">
          <a:xfrm>
            <a:off x="950748"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1" descr="\delta :S\times \Sigma \rightarrow S">
            <a:extLst>
              <a:ext uri="{FF2B5EF4-FFF2-40B4-BE49-F238E27FC236}">
                <a16:creationId xmlns:a16="http://schemas.microsoft.com/office/drawing/2014/main" id="{3476B66B-6BD7-B85B-D3F6-173343E37E78}"/>
              </a:ext>
            </a:extLst>
          </p:cNvPr>
          <p:cNvSpPr>
            <a:spLocks noChangeAspect="1" noChangeArrowheads="1"/>
          </p:cNvSpPr>
          <p:nvPr/>
        </p:nvSpPr>
        <p:spPr bwMode="auto">
          <a:xfrm>
            <a:off x="3100223"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2" descr="\delta :S\times \Sigma \rightarrow {\mathcal {P}}(S)">
            <a:extLst>
              <a:ext uri="{FF2B5EF4-FFF2-40B4-BE49-F238E27FC236}">
                <a16:creationId xmlns:a16="http://schemas.microsoft.com/office/drawing/2014/main" id="{474A0521-2F7A-1776-9D3E-E64DF362ED11}"/>
              </a:ext>
            </a:extLst>
          </p:cNvPr>
          <p:cNvSpPr>
            <a:spLocks noChangeAspect="1" noChangeArrowheads="1"/>
          </p:cNvSpPr>
          <p:nvPr/>
        </p:nvSpPr>
        <p:spPr bwMode="auto">
          <a:xfrm>
            <a:off x="6345073"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3" descr="\delta ">
            <a:extLst>
              <a:ext uri="{FF2B5EF4-FFF2-40B4-BE49-F238E27FC236}">
                <a16:creationId xmlns:a16="http://schemas.microsoft.com/office/drawing/2014/main" id="{62EDAA8C-D2BE-32AA-E16F-2636C7015143}"/>
              </a:ext>
            </a:extLst>
          </p:cNvPr>
          <p:cNvSpPr>
            <a:spLocks noChangeAspect="1" noChangeArrowheads="1"/>
          </p:cNvSpPr>
          <p:nvPr/>
        </p:nvSpPr>
        <p:spPr bwMode="auto">
          <a:xfrm>
            <a:off x="7021348"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24" descr="F">
            <a:extLst>
              <a:ext uri="{FF2B5EF4-FFF2-40B4-BE49-F238E27FC236}">
                <a16:creationId xmlns:a16="http://schemas.microsoft.com/office/drawing/2014/main" id="{D9AB56A7-2619-26DF-30A9-2B2E144DD7B0}"/>
              </a:ext>
            </a:extLst>
          </p:cNvPr>
          <p:cNvSpPr>
            <a:spLocks noChangeAspect="1" noChangeArrowheads="1"/>
          </p:cNvSpPr>
          <p:nvPr/>
        </p:nvSpPr>
        <p:spPr bwMode="auto">
          <a:xfrm>
            <a:off x="950748" y="2995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5" descr="S">
            <a:extLst>
              <a:ext uri="{FF2B5EF4-FFF2-40B4-BE49-F238E27FC236}">
                <a16:creationId xmlns:a16="http://schemas.microsoft.com/office/drawing/2014/main" id="{F1347A99-47E9-EFF3-240E-3E3E4A9E83C3}"/>
              </a:ext>
            </a:extLst>
          </p:cNvPr>
          <p:cNvSpPr>
            <a:spLocks noChangeAspect="1" noChangeArrowheads="1"/>
          </p:cNvSpPr>
          <p:nvPr/>
        </p:nvSpPr>
        <p:spPr bwMode="auto">
          <a:xfrm>
            <a:off x="4349586" y="2995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TextBox 31">
            <a:extLst>
              <a:ext uri="{FF2B5EF4-FFF2-40B4-BE49-F238E27FC236}">
                <a16:creationId xmlns:a16="http://schemas.microsoft.com/office/drawing/2014/main" id="{3036C354-7CF9-CEBE-34EE-454B00F8C1DB}"/>
              </a:ext>
            </a:extLst>
          </p:cNvPr>
          <p:cNvSpPr txBox="1"/>
          <p:nvPr/>
        </p:nvSpPr>
        <p:spPr>
          <a:xfrm>
            <a:off x="838200" y="878928"/>
            <a:ext cx="7245189" cy="369332"/>
          </a:xfrm>
          <a:prstGeom prst="rect">
            <a:avLst/>
          </a:prstGeom>
          <a:noFill/>
        </p:spPr>
        <p:txBody>
          <a:bodyPr wrap="none" rtlCol="0">
            <a:spAutoFit/>
          </a:bodyPr>
          <a:lstStyle/>
          <a:p>
            <a:r>
              <a:rPr lang="en-US" dirty="0">
                <a:solidFill>
                  <a:schemeClr val="accent1">
                    <a:lumMod val="75000"/>
                  </a:schemeClr>
                </a:solidFill>
              </a:rPr>
              <a:t>A representation of a computing machine with an infinite stack for memory</a:t>
            </a:r>
          </a:p>
        </p:txBody>
      </p:sp>
      <p:pic>
        <p:nvPicPr>
          <p:cNvPr id="6" name="Picture 5" descr="Text, letter, email&#10;&#10;Description automatically generated">
            <a:extLst>
              <a:ext uri="{FF2B5EF4-FFF2-40B4-BE49-F238E27FC236}">
                <a16:creationId xmlns:a16="http://schemas.microsoft.com/office/drawing/2014/main" id="{90D01920-102D-C940-5698-F20BA0E54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127141"/>
            <a:ext cx="6267263" cy="2439188"/>
          </a:xfrm>
          <a:prstGeom prst="rect">
            <a:avLst/>
          </a:prstGeom>
        </p:spPr>
      </p:pic>
      <p:pic>
        <p:nvPicPr>
          <p:cNvPr id="4098" name="Picture 2">
            <a:extLst>
              <a:ext uri="{FF2B5EF4-FFF2-40B4-BE49-F238E27FC236}">
                <a16:creationId xmlns:a16="http://schemas.microsoft.com/office/drawing/2014/main" id="{4E84B08C-E5BB-49BC-ADDB-2FB23BCA81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6938" y="2570053"/>
            <a:ext cx="32385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76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Turing Machine</a:t>
            </a:r>
            <a:endParaRPr lang="en-US" dirty="0">
              <a:solidFill>
                <a:schemeClr val="accent1">
                  <a:lumMod val="75000"/>
                </a:schemeClr>
              </a:solidFill>
            </a:endParaRPr>
          </a:p>
        </p:txBody>
      </p:sp>
      <p:sp>
        <p:nvSpPr>
          <p:cNvPr id="17" name="AutoShape 15" descr="(\Sigma ,S,s_{0},\delta ,F)">
            <a:extLst>
              <a:ext uri="{FF2B5EF4-FFF2-40B4-BE49-F238E27FC236}">
                <a16:creationId xmlns:a16="http://schemas.microsoft.com/office/drawing/2014/main" id="{62269691-DD39-FE24-D583-689D6D2B0CAC}"/>
              </a:ext>
            </a:extLst>
          </p:cNvPr>
          <p:cNvSpPr>
            <a:spLocks noChangeAspect="1" noChangeArrowheads="1"/>
          </p:cNvSpPr>
          <p:nvPr/>
        </p:nvSpPr>
        <p:spPr bwMode="auto">
          <a:xfrm>
            <a:off x="5710073" y="154770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6" descr="\Sigma ">
            <a:extLst>
              <a:ext uri="{FF2B5EF4-FFF2-40B4-BE49-F238E27FC236}">
                <a16:creationId xmlns:a16="http://schemas.microsoft.com/office/drawing/2014/main" id="{E1AE3EAA-6AD1-505E-ACFC-EFD43818D604}"/>
              </a:ext>
            </a:extLst>
          </p:cNvPr>
          <p:cNvSpPr>
            <a:spLocks noChangeAspect="1" noChangeArrowheads="1"/>
          </p:cNvSpPr>
          <p:nvPr/>
        </p:nvSpPr>
        <p:spPr bwMode="auto">
          <a:xfrm>
            <a:off x="950748" y="18382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7" descr="S">
            <a:extLst>
              <a:ext uri="{FF2B5EF4-FFF2-40B4-BE49-F238E27FC236}">
                <a16:creationId xmlns:a16="http://schemas.microsoft.com/office/drawing/2014/main" id="{2E16377A-592B-9B2B-0932-183F78F8617F}"/>
              </a:ext>
            </a:extLst>
          </p:cNvPr>
          <p:cNvSpPr>
            <a:spLocks noChangeAspect="1" noChangeArrowheads="1"/>
          </p:cNvSpPr>
          <p:nvPr/>
        </p:nvSpPr>
        <p:spPr bwMode="auto">
          <a:xfrm>
            <a:off x="950748" y="21271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8" descr="s_{0}">
            <a:extLst>
              <a:ext uri="{FF2B5EF4-FFF2-40B4-BE49-F238E27FC236}">
                <a16:creationId xmlns:a16="http://schemas.microsoft.com/office/drawing/2014/main" id="{226E9D51-7446-5B36-3AC6-8E5B105FBC0F}"/>
              </a:ext>
            </a:extLst>
          </p:cNvPr>
          <p:cNvSpPr>
            <a:spLocks noChangeAspect="1" noChangeArrowheads="1"/>
          </p:cNvSpPr>
          <p:nvPr/>
        </p:nvSpPr>
        <p:spPr bwMode="auto">
          <a:xfrm>
            <a:off x="950748" y="24176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9" descr="S">
            <a:extLst>
              <a:ext uri="{FF2B5EF4-FFF2-40B4-BE49-F238E27FC236}">
                <a16:creationId xmlns:a16="http://schemas.microsoft.com/office/drawing/2014/main" id="{AE43693E-A52C-522A-0276-C03E21DEE584}"/>
              </a:ext>
            </a:extLst>
          </p:cNvPr>
          <p:cNvSpPr>
            <a:spLocks noChangeAspect="1" noChangeArrowheads="1"/>
          </p:cNvSpPr>
          <p:nvPr/>
        </p:nvSpPr>
        <p:spPr bwMode="auto">
          <a:xfrm>
            <a:off x="3155786" y="24176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0" descr="\delta ">
            <a:extLst>
              <a:ext uri="{FF2B5EF4-FFF2-40B4-BE49-F238E27FC236}">
                <a16:creationId xmlns:a16="http://schemas.microsoft.com/office/drawing/2014/main" id="{03454FF7-F9BB-2483-7F0F-6A0F9BA21433}"/>
              </a:ext>
            </a:extLst>
          </p:cNvPr>
          <p:cNvSpPr>
            <a:spLocks noChangeAspect="1" noChangeArrowheads="1"/>
          </p:cNvSpPr>
          <p:nvPr/>
        </p:nvSpPr>
        <p:spPr bwMode="auto">
          <a:xfrm>
            <a:off x="950748"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1" descr="\delta :S\times \Sigma \rightarrow S">
            <a:extLst>
              <a:ext uri="{FF2B5EF4-FFF2-40B4-BE49-F238E27FC236}">
                <a16:creationId xmlns:a16="http://schemas.microsoft.com/office/drawing/2014/main" id="{3476B66B-6BD7-B85B-D3F6-173343E37E78}"/>
              </a:ext>
            </a:extLst>
          </p:cNvPr>
          <p:cNvSpPr>
            <a:spLocks noChangeAspect="1" noChangeArrowheads="1"/>
          </p:cNvSpPr>
          <p:nvPr/>
        </p:nvSpPr>
        <p:spPr bwMode="auto">
          <a:xfrm>
            <a:off x="3100223"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2" descr="\delta :S\times \Sigma \rightarrow {\mathcal {P}}(S)">
            <a:extLst>
              <a:ext uri="{FF2B5EF4-FFF2-40B4-BE49-F238E27FC236}">
                <a16:creationId xmlns:a16="http://schemas.microsoft.com/office/drawing/2014/main" id="{474A0521-2F7A-1776-9D3E-E64DF362ED11}"/>
              </a:ext>
            </a:extLst>
          </p:cNvPr>
          <p:cNvSpPr>
            <a:spLocks noChangeAspect="1" noChangeArrowheads="1"/>
          </p:cNvSpPr>
          <p:nvPr/>
        </p:nvSpPr>
        <p:spPr bwMode="auto">
          <a:xfrm>
            <a:off x="6345073"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3" descr="\delta ">
            <a:extLst>
              <a:ext uri="{FF2B5EF4-FFF2-40B4-BE49-F238E27FC236}">
                <a16:creationId xmlns:a16="http://schemas.microsoft.com/office/drawing/2014/main" id="{62EDAA8C-D2BE-32AA-E16F-2636C7015143}"/>
              </a:ext>
            </a:extLst>
          </p:cNvPr>
          <p:cNvSpPr>
            <a:spLocks noChangeAspect="1" noChangeArrowheads="1"/>
          </p:cNvSpPr>
          <p:nvPr/>
        </p:nvSpPr>
        <p:spPr bwMode="auto">
          <a:xfrm>
            <a:off x="7021348"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24" descr="F">
            <a:extLst>
              <a:ext uri="{FF2B5EF4-FFF2-40B4-BE49-F238E27FC236}">
                <a16:creationId xmlns:a16="http://schemas.microsoft.com/office/drawing/2014/main" id="{D9AB56A7-2619-26DF-30A9-2B2E144DD7B0}"/>
              </a:ext>
            </a:extLst>
          </p:cNvPr>
          <p:cNvSpPr>
            <a:spLocks noChangeAspect="1" noChangeArrowheads="1"/>
          </p:cNvSpPr>
          <p:nvPr/>
        </p:nvSpPr>
        <p:spPr bwMode="auto">
          <a:xfrm>
            <a:off x="950748" y="2995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5" descr="S">
            <a:extLst>
              <a:ext uri="{FF2B5EF4-FFF2-40B4-BE49-F238E27FC236}">
                <a16:creationId xmlns:a16="http://schemas.microsoft.com/office/drawing/2014/main" id="{F1347A99-47E9-EFF3-240E-3E3E4A9E83C3}"/>
              </a:ext>
            </a:extLst>
          </p:cNvPr>
          <p:cNvSpPr>
            <a:spLocks noChangeAspect="1" noChangeArrowheads="1"/>
          </p:cNvSpPr>
          <p:nvPr/>
        </p:nvSpPr>
        <p:spPr bwMode="auto">
          <a:xfrm>
            <a:off x="4349586" y="2995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3953ABB3-8C8D-C973-ABC7-C50AE4BCCA01}"/>
              </a:ext>
            </a:extLst>
          </p:cNvPr>
          <p:cNvSpPr txBox="1"/>
          <p:nvPr/>
        </p:nvSpPr>
        <p:spPr>
          <a:xfrm>
            <a:off x="910150" y="926275"/>
            <a:ext cx="6872715" cy="369332"/>
          </a:xfrm>
          <a:prstGeom prst="rect">
            <a:avLst/>
          </a:prstGeom>
          <a:noFill/>
        </p:spPr>
        <p:txBody>
          <a:bodyPr wrap="none" rtlCol="0">
            <a:spAutoFit/>
          </a:bodyPr>
          <a:lstStyle/>
          <a:p>
            <a:r>
              <a:rPr lang="en-US" dirty="0">
                <a:solidFill>
                  <a:schemeClr val="accent1">
                    <a:lumMod val="75000"/>
                  </a:schemeClr>
                </a:solidFill>
              </a:rPr>
              <a:t>A representation of a computing machine with an infinite memory tape</a:t>
            </a:r>
          </a:p>
        </p:txBody>
      </p:sp>
      <p:pic>
        <p:nvPicPr>
          <p:cNvPr id="4100" name="Picture 4" descr="Model of a Turing machine">
            <a:extLst>
              <a:ext uri="{FF2B5EF4-FFF2-40B4-BE49-F238E27FC236}">
                <a16:creationId xmlns:a16="http://schemas.microsoft.com/office/drawing/2014/main" id="{1A8A7E36-62A1-5A9B-4541-62374B5E64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5121" y="1295607"/>
            <a:ext cx="3680180" cy="245345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2314C4D-0AA0-075E-FA49-E64125EC3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865" y="3932253"/>
            <a:ext cx="4072482" cy="25202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5F71CA0-D193-F693-AE94-FF2332B460FF}"/>
              </a:ext>
            </a:extLst>
          </p:cNvPr>
          <p:cNvPicPr>
            <a:picLocks noChangeAspect="1"/>
          </p:cNvPicPr>
          <p:nvPr/>
        </p:nvPicPr>
        <p:blipFill>
          <a:blip r:embed="rId6"/>
          <a:stretch>
            <a:fillRect/>
          </a:stretch>
        </p:blipFill>
        <p:spPr>
          <a:xfrm>
            <a:off x="950748" y="3086974"/>
            <a:ext cx="6371181" cy="3366378"/>
          </a:xfrm>
          <a:prstGeom prst="rect">
            <a:avLst/>
          </a:prstGeom>
        </p:spPr>
      </p:pic>
      <p:sp>
        <p:nvSpPr>
          <p:cNvPr id="15" name="TextBox 14">
            <a:extLst>
              <a:ext uri="{FF2B5EF4-FFF2-40B4-BE49-F238E27FC236}">
                <a16:creationId xmlns:a16="http://schemas.microsoft.com/office/drawing/2014/main" id="{8EAF6F46-166E-58D7-FCF4-5B0F67233EC5}"/>
              </a:ext>
            </a:extLst>
          </p:cNvPr>
          <p:cNvSpPr txBox="1"/>
          <p:nvPr/>
        </p:nvSpPr>
        <p:spPr>
          <a:xfrm>
            <a:off x="950748" y="1350249"/>
            <a:ext cx="5979976" cy="1569660"/>
          </a:xfrm>
          <a:prstGeom prst="rect">
            <a:avLst/>
          </a:prstGeom>
          <a:noFill/>
        </p:spPr>
        <p:txBody>
          <a:bodyPr wrap="square">
            <a:spAutoFit/>
          </a:bodyPr>
          <a:lstStyle/>
          <a:p>
            <a:r>
              <a:rPr lang="en-US" sz="1200" b="0" i="0" dirty="0">
                <a:solidFill>
                  <a:srgbClr val="202122"/>
                </a:solidFill>
                <a:effectLst/>
                <a:latin typeface="Arial" panose="020B0604020202020204" pitchFamily="34" charset="0"/>
              </a:rPr>
              <a:t>...an unlimited memory capacity obtained in the form of an infinite tape marked out into squares, on each of which a symbol could be printed. At any moment there is one symbol in the machine; it is called the scanned symbol. The machine can alter the scanned symbol, and its behavior is in part determined by that symbol, but the symbols on the tape elsewhere do not affect the behavior of the machine. However, the tape can be moved back and forth through the machine, this being one of the elementary operations of the machine. Any symbol on the tape may therefore eventually have an innings — </a:t>
            </a:r>
            <a:r>
              <a:rPr lang="en-US" sz="1200" b="0" i="1" dirty="0">
                <a:solidFill>
                  <a:srgbClr val="202122"/>
                </a:solidFill>
                <a:effectLst/>
                <a:latin typeface="Arial" panose="020B0604020202020204" pitchFamily="34" charset="0"/>
              </a:rPr>
              <a:t>Turing 1948</a:t>
            </a:r>
            <a:endParaRPr lang="en-US" sz="1200" dirty="0"/>
          </a:p>
        </p:txBody>
      </p:sp>
    </p:spTree>
    <p:extLst>
      <p:ext uri="{BB962C8B-B14F-4D97-AF65-F5344CB8AC3E}">
        <p14:creationId xmlns:p14="http://schemas.microsoft.com/office/powerpoint/2010/main" val="255788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7035529" y="360965"/>
            <a:ext cx="4391024" cy="1323439"/>
          </a:xfrm>
        </p:spPr>
        <p:txBody>
          <a:bodyPr vert="horz" lIns="91440" tIns="45720" rIns="91440" bIns="45720" rtlCol="0" anchor="t">
            <a:normAutofit/>
          </a:bodyPr>
          <a:lstStyle/>
          <a:p>
            <a:r>
              <a:rPr lang="en-US" sz="4000" dirty="0">
                <a:solidFill>
                  <a:schemeClr val="bg1"/>
                </a:solidFill>
              </a:rPr>
              <a:t>Mr. Alan Turing</a:t>
            </a:r>
            <a:br>
              <a:rPr lang="en-US" sz="4000" dirty="0">
                <a:solidFill>
                  <a:schemeClr val="bg1"/>
                </a:solidFill>
              </a:rPr>
            </a:br>
            <a:r>
              <a:rPr lang="en-US" sz="4000" i="1" dirty="0">
                <a:solidFill>
                  <a:schemeClr val="bg1"/>
                </a:solidFill>
              </a:rPr>
              <a:t>Legend</a:t>
            </a:r>
          </a:p>
        </p:txBody>
      </p:sp>
      <p:pic>
        <p:nvPicPr>
          <p:cNvPr id="1026" name="Picture 2">
            <a:extLst>
              <a:ext uri="{FF2B5EF4-FFF2-40B4-BE49-F238E27FC236}">
                <a16:creationId xmlns:a16="http://schemas.microsoft.com/office/drawing/2014/main" id="{217482AB-78CB-0BD7-2BA3-CAEC234D52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8714"/>
          <a:stretch/>
        </p:blipFill>
        <p:spPr bwMode="auto">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noFill/>
          <a:effectLst>
            <a:outerShdw blurRad="381000" dist="152400" algn="tl"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1060" name="Group 105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061" name="Freeform: Shape 106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2" name="Freeform: Shape 106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161C78D0-00B5-4C9B-B388-91BCE86C26CF}"/>
              </a:ext>
            </a:extLst>
          </p:cNvPr>
          <p:cNvSpPr>
            <a:spLocks noGrp="1"/>
          </p:cNvSpPr>
          <p:nvPr>
            <p:ph sz="half" idx="1"/>
          </p:nvPr>
        </p:nvSpPr>
        <p:spPr>
          <a:xfrm>
            <a:off x="6981826" y="1812758"/>
            <a:ext cx="4391024" cy="4796589"/>
          </a:xfrm>
        </p:spPr>
        <p:txBody>
          <a:bodyPr vert="horz" lIns="91440" tIns="45720" rIns="91440" bIns="45720" rtlCol="0">
            <a:noAutofit/>
          </a:bodyPr>
          <a:lstStyle/>
          <a:p>
            <a:r>
              <a:rPr lang="en-US" sz="1400" dirty="0">
                <a:solidFill>
                  <a:schemeClr val="bg1">
                    <a:alpha val="80000"/>
                  </a:schemeClr>
                </a:solidFill>
              </a:rPr>
              <a:t>Father of essentially all theoretical computer science and artificial intelligence, massive influence in cryptography</a:t>
            </a:r>
          </a:p>
          <a:p>
            <a:r>
              <a:rPr lang="en-US" sz="1400" dirty="0">
                <a:solidFill>
                  <a:schemeClr val="bg1">
                    <a:alpha val="80000"/>
                  </a:schemeClr>
                </a:solidFill>
              </a:rPr>
              <a:t>Broke the Enigma machine cipher, making him likely the largest personal contributor to the Allied victory in WWII</a:t>
            </a:r>
          </a:p>
          <a:p>
            <a:r>
              <a:rPr lang="en-US" sz="1400" dirty="0">
                <a:solidFill>
                  <a:schemeClr val="bg1">
                    <a:alpha val="80000"/>
                  </a:schemeClr>
                </a:solidFill>
              </a:rPr>
              <a:t>Designed the Automatic Computing Engine (ACE), which is one of the first designs for a stored-program computer</a:t>
            </a:r>
          </a:p>
          <a:p>
            <a:r>
              <a:rPr lang="en-US" sz="1400" dirty="0">
                <a:solidFill>
                  <a:schemeClr val="bg1">
                    <a:alpha val="80000"/>
                  </a:schemeClr>
                </a:solidFill>
              </a:rPr>
              <a:t>Some of his work on cryptographic methods wasn’t declassified until 2012!</a:t>
            </a:r>
          </a:p>
          <a:p>
            <a:r>
              <a:rPr lang="en-US" sz="1400" dirty="0">
                <a:solidFill>
                  <a:schemeClr val="bg1">
                    <a:alpha val="80000"/>
                  </a:schemeClr>
                </a:solidFill>
              </a:rPr>
              <a:t>Formulated what became the Turing Test, which has been the “line” for AI for the last half-century+.  </a:t>
            </a:r>
          </a:p>
          <a:p>
            <a:pPr lvl="1"/>
            <a:r>
              <a:rPr lang="en-US" sz="1000" dirty="0">
                <a:solidFill>
                  <a:schemeClr val="bg1">
                    <a:alpha val="80000"/>
                  </a:schemeClr>
                </a:solidFill>
              </a:rPr>
              <a:t>ChatGPT is the first legit pass.</a:t>
            </a:r>
          </a:p>
          <a:p>
            <a:r>
              <a:rPr lang="en-US" sz="1400" dirty="0">
                <a:solidFill>
                  <a:schemeClr val="bg1">
                    <a:alpha val="80000"/>
                  </a:schemeClr>
                </a:solidFill>
              </a:rPr>
              <a:t>Prosecuted for Homosexual acts in 1952, was “chemically castrated” - forced hormonal treatment</a:t>
            </a:r>
          </a:p>
          <a:p>
            <a:r>
              <a:rPr lang="en-US" sz="1400" dirty="0">
                <a:solidFill>
                  <a:schemeClr val="bg1">
                    <a:alpha val="80000"/>
                  </a:schemeClr>
                </a:solidFill>
              </a:rPr>
              <a:t>Committed suicide in 1954 by ingesting cyanide</a:t>
            </a:r>
          </a:p>
          <a:p>
            <a:r>
              <a:rPr lang="en-US" sz="1400" dirty="0">
                <a:solidFill>
                  <a:schemeClr val="bg1">
                    <a:alpha val="80000"/>
                  </a:schemeClr>
                </a:solidFill>
              </a:rPr>
              <a:t>Official public apology in 2009, pardoned in 2013</a:t>
            </a:r>
          </a:p>
          <a:p>
            <a:r>
              <a:rPr lang="en-US" sz="1400" dirty="0">
                <a:solidFill>
                  <a:schemeClr val="bg1">
                    <a:alpha val="80000"/>
                  </a:schemeClr>
                </a:solidFill>
              </a:rPr>
              <a:t>On the Bank of England’s £50 note since 2021</a:t>
            </a:r>
          </a:p>
        </p:txBody>
      </p:sp>
    </p:spTree>
    <p:extLst>
      <p:ext uri="{BB962C8B-B14F-4D97-AF65-F5344CB8AC3E}">
        <p14:creationId xmlns:p14="http://schemas.microsoft.com/office/powerpoint/2010/main" val="128380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60" name="Group 105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061" name="Freeform: Shape 106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2" name="Freeform: Shape 106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DA5F26CF-E6F6-77B1-3656-6C8070336FDC}"/>
              </a:ext>
            </a:extLst>
          </p:cNvPr>
          <p:cNvSpPr txBox="1"/>
          <p:nvPr/>
        </p:nvSpPr>
        <p:spPr>
          <a:xfrm>
            <a:off x="800110" y="326312"/>
            <a:ext cx="3795146"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schemeClr val="accent1">
                    <a:lumMod val="75000"/>
                  </a:schemeClr>
                </a:solidFill>
                <a:hlinkClick r:id="rId4">
                  <a:extLst>
                    <a:ext uri="{A12FA001-AC4F-418D-AE19-62706E023703}">
                      <ahyp:hlinkClr xmlns:ahyp="http://schemas.microsoft.com/office/drawing/2018/hyperlinkcolor" val="tx"/>
                    </a:ext>
                  </a:extLst>
                </a:hlinkClick>
              </a:rPr>
              <a:t>Decidability</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426423C8-0519-76B9-80E2-E6EDFA286174}"/>
              </a:ext>
            </a:extLst>
          </p:cNvPr>
          <p:cNvSpPr txBox="1">
            <a:spLocks/>
          </p:cNvSpPr>
          <p:nvPr/>
        </p:nvSpPr>
        <p:spPr>
          <a:xfrm>
            <a:off x="800111" y="1760817"/>
            <a:ext cx="4595255" cy="17906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chemeClr val="bg1"/>
                </a:solidFill>
                <a:effectLst/>
                <a:latin typeface="Arial" panose="020B0604020202020204" pitchFamily="34" charset="0"/>
              </a:rPr>
              <a:t>In </a:t>
            </a:r>
            <a:r>
              <a:rPr lang="en-US" sz="2400" b="0" i="0" u="none" strike="noStrike" dirty="0">
                <a:solidFill>
                  <a:schemeClr val="bg1"/>
                </a:solidFill>
                <a:effectLst/>
                <a:latin typeface="Arial" panose="020B0604020202020204" pitchFamily="34" charset="0"/>
              </a:rPr>
              <a:t>logic</a:t>
            </a:r>
            <a:r>
              <a:rPr lang="en-US" sz="2400" b="0" i="0" dirty="0">
                <a:solidFill>
                  <a:schemeClr val="bg1"/>
                </a:solidFill>
                <a:effectLst/>
                <a:latin typeface="Arial" panose="020B0604020202020204" pitchFamily="34" charset="0"/>
              </a:rPr>
              <a:t>, a true/false </a:t>
            </a:r>
            <a:r>
              <a:rPr lang="en-US" sz="2400" b="0" i="0" u="none" strike="noStrike" dirty="0">
                <a:solidFill>
                  <a:schemeClr val="bg1"/>
                </a:solidFill>
                <a:effectLst/>
                <a:latin typeface="Arial" panose="020B0604020202020204" pitchFamily="34" charset="0"/>
              </a:rPr>
              <a:t>decision problem</a:t>
            </a:r>
            <a:r>
              <a:rPr lang="en-US" sz="2400" b="0" i="0" dirty="0">
                <a:solidFill>
                  <a:schemeClr val="bg1"/>
                </a:solidFill>
                <a:effectLst/>
                <a:latin typeface="Arial" panose="020B0604020202020204" pitchFamily="34" charset="0"/>
              </a:rPr>
              <a:t> is </a:t>
            </a:r>
            <a:r>
              <a:rPr lang="en-US" sz="2400" b="1" i="0" dirty="0">
                <a:solidFill>
                  <a:schemeClr val="bg1"/>
                </a:solidFill>
                <a:effectLst/>
                <a:latin typeface="Arial" panose="020B0604020202020204" pitchFamily="34" charset="0"/>
              </a:rPr>
              <a:t>decidable</a:t>
            </a:r>
            <a:r>
              <a:rPr lang="en-US" sz="2400" b="0" i="0" dirty="0">
                <a:solidFill>
                  <a:schemeClr val="bg1"/>
                </a:solidFill>
                <a:effectLst/>
                <a:latin typeface="Arial" panose="020B0604020202020204" pitchFamily="34" charset="0"/>
              </a:rPr>
              <a:t> if there exists an </a:t>
            </a:r>
            <a:r>
              <a:rPr lang="en-US" sz="2400" b="0" i="0" u="none" strike="noStrike" dirty="0">
                <a:solidFill>
                  <a:schemeClr val="bg1"/>
                </a:solidFill>
                <a:effectLst/>
                <a:latin typeface="Arial" panose="020B0604020202020204" pitchFamily="34" charset="0"/>
              </a:rPr>
              <a:t>effective method</a:t>
            </a:r>
            <a:r>
              <a:rPr lang="en-US" sz="2400" b="0" i="0" dirty="0">
                <a:solidFill>
                  <a:schemeClr val="bg1"/>
                </a:solidFill>
                <a:effectLst/>
                <a:latin typeface="Arial" panose="020B0604020202020204" pitchFamily="34" charset="0"/>
              </a:rPr>
              <a:t> for deriving the correct answer</a:t>
            </a:r>
          </a:p>
        </p:txBody>
      </p:sp>
      <p:sp>
        <p:nvSpPr>
          <p:cNvPr id="12" name="TextBox 11">
            <a:extLst>
              <a:ext uri="{FF2B5EF4-FFF2-40B4-BE49-F238E27FC236}">
                <a16:creationId xmlns:a16="http://schemas.microsoft.com/office/drawing/2014/main" id="{AC7F1821-2568-293D-60F7-9BB70EE5EC8F}"/>
              </a:ext>
            </a:extLst>
          </p:cNvPr>
          <p:cNvSpPr txBox="1"/>
          <p:nvPr/>
        </p:nvSpPr>
        <p:spPr>
          <a:xfrm>
            <a:off x="7329911" y="326311"/>
            <a:ext cx="3859169"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schemeClr val="accent1">
                    <a:lumMod val="75000"/>
                  </a:schemeClr>
                </a:solidFill>
                <a:hlinkClick r:id="rId5">
                  <a:extLst>
                    <a:ext uri="{A12FA001-AC4F-418D-AE19-62706E023703}">
                      <ahyp:hlinkClr xmlns:ahyp="http://schemas.microsoft.com/office/drawing/2018/hyperlinkcolor" val="tx"/>
                    </a:ext>
                  </a:extLst>
                </a:hlinkClick>
              </a:rPr>
              <a:t>Computability</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FB14305-CDF7-7A6C-BD1D-92173FAA1532}"/>
              </a:ext>
            </a:extLst>
          </p:cNvPr>
          <p:cNvSpPr txBox="1"/>
          <p:nvPr/>
        </p:nvSpPr>
        <p:spPr>
          <a:xfrm>
            <a:off x="7070195" y="1760817"/>
            <a:ext cx="4811910" cy="2677656"/>
          </a:xfrm>
          <a:prstGeom prst="rect">
            <a:avLst/>
          </a:prstGeom>
          <a:noFill/>
        </p:spPr>
        <p:txBody>
          <a:bodyPr wrap="square">
            <a:spAutoFit/>
          </a:bodyPr>
          <a:lstStyle/>
          <a:p>
            <a:r>
              <a:rPr lang="en-US" sz="2400" b="0" i="0" dirty="0">
                <a:solidFill>
                  <a:schemeClr val="bg1"/>
                </a:solidFill>
                <a:effectLst/>
                <a:latin typeface="Arial" panose="020B0604020202020204" pitchFamily="34" charset="0"/>
              </a:rPr>
              <a:t>According to the </a:t>
            </a:r>
            <a:r>
              <a:rPr lang="en-US" sz="2400" b="0" i="0" u="none" strike="noStrike" dirty="0">
                <a:solidFill>
                  <a:schemeClr val="bg1"/>
                </a:solidFill>
                <a:effectLst/>
                <a:latin typeface="Arial" panose="020B0604020202020204" pitchFamily="34" charset="0"/>
              </a:rPr>
              <a:t>Church–Turing thesis</a:t>
            </a:r>
            <a:r>
              <a:rPr lang="en-US" sz="2400" b="0" i="0" dirty="0">
                <a:solidFill>
                  <a:schemeClr val="bg1"/>
                </a:solidFill>
                <a:effectLst/>
                <a:latin typeface="Arial" panose="020B0604020202020204" pitchFamily="34" charset="0"/>
              </a:rPr>
              <a:t>, computable functions are exactly the functions that can be calculated using a mechanical calculation device given unlimited amounts of time and storage space</a:t>
            </a:r>
            <a:endParaRPr lang="en-US" sz="2400" dirty="0">
              <a:solidFill>
                <a:schemeClr val="bg1"/>
              </a:solidFill>
            </a:endParaRPr>
          </a:p>
        </p:txBody>
      </p:sp>
    </p:spTree>
    <p:extLst>
      <p:ext uri="{BB962C8B-B14F-4D97-AF65-F5344CB8AC3E}">
        <p14:creationId xmlns:p14="http://schemas.microsoft.com/office/powerpoint/2010/main" val="394491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The Halting Problem</a:t>
            </a:r>
            <a:r>
              <a:rPr lang="en-US" dirty="0">
                <a:solidFill>
                  <a:schemeClr val="accent1">
                    <a:lumMod val="75000"/>
                  </a:schemeClr>
                </a:solidFill>
              </a:rPr>
              <a:t> - Redux</a:t>
            </a:r>
          </a:p>
        </p:txBody>
      </p:sp>
      <p:pic>
        <p:nvPicPr>
          <p:cNvPr id="7" name="Picture 6">
            <a:extLst>
              <a:ext uri="{FF2B5EF4-FFF2-40B4-BE49-F238E27FC236}">
                <a16:creationId xmlns:a16="http://schemas.microsoft.com/office/drawing/2014/main" id="{1B8E5299-365C-8CAB-47B2-9DDE55357240}"/>
              </a:ext>
            </a:extLst>
          </p:cNvPr>
          <p:cNvPicPr>
            <a:picLocks noChangeAspect="1"/>
          </p:cNvPicPr>
          <p:nvPr/>
        </p:nvPicPr>
        <p:blipFill>
          <a:blip r:embed="rId4"/>
          <a:stretch>
            <a:fillRect/>
          </a:stretch>
        </p:blipFill>
        <p:spPr>
          <a:xfrm>
            <a:off x="838200" y="989472"/>
            <a:ext cx="5514474" cy="5788318"/>
          </a:xfrm>
          <a:prstGeom prst="rect">
            <a:avLst/>
          </a:prstGeom>
        </p:spPr>
      </p:pic>
      <p:pic>
        <p:nvPicPr>
          <p:cNvPr id="14" name="Picture 13" descr="A person wearing a hat&#10;&#10;Description automatically generated with medium confidence">
            <a:extLst>
              <a:ext uri="{FF2B5EF4-FFF2-40B4-BE49-F238E27FC236}">
                <a16:creationId xmlns:a16="http://schemas.microsoft.com/office/drawing/2014/main" id="{B720BA60-80C1-B2AB-E4BD-0433A7D5F6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7406" y="1713935"/>
            <a:ext cx="5447025" cy="4339391"/>
          </a:xfrm>
          <a:prstGeom prst="rect">
            <a:avLst/>
          </a:prstGeom>
        </p:spPr>
      </p:pic>
    </p:spTree>
    <p:extLst>
      <p:ext uri="{BB962C8B-B14F-4D97-AF65-F5344CB8AC3E}">
        <p14:creationId xmlns:p14="http://schemas.microsoft.com/office/powerpoint/2010/main" val="216007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solidFill>
                  <a:schemeClr val="accent1">
                    <a:lumMod val="75000"/>
                  </a:schemeClr>
                </a:solidFill>
              </a:rPr>
              <a:t>Time (and Space) Complexity</a:t>
            </a:r>
          </a:p>
        </p:txBody>
      </p:sp>
      <p:sp>
        <p:nvSpPr>
          <p:cNvPr id="3" name="Content Placeholder 2">
            <a:extLst>
              <a:ext uri="{FF2B5EF4-FFF2-40B4-BE49-F238E27FC236}">
                <a16:creationId xmlns:a16="http://schemas.microsoft.com/office/drawing/2014/main" id="{161C78D0-00B5-4C9B-B388-91BCE86C26CF}"/>
              </a:ext>
            </a:extLst>
          </p:cNvPr>
          <p:cNvSpPr>
            <a:spLocks noGrp="1"/>
          </p:cNvSpPr>
          <p:nvPr>
            <p:ph sz="half" idx="1"/>
          </p:nvPr>
        </p:nvSpPr>
        <p:spPr>
          <a:xfrm>
            <a:off x="838200" y="1132323"/>
            <a:ext cx="10158352" cy="5753594"/>
          </a:xfrm>
        </p:spPr>
        <p:txBody>
          <a:bodyPr>
            <a:normAutofit/>
          </a:bodyPr>
          <a:lstStyle/>
          <a:p>
            <a:r>
              <a:rPr lang="en-US" dirty="0">
                <a:solidFill>
                  <a:schemeClr val="bg1"/>
                </a:solidFill>
              </a:rPr>
              <a:t>How we measure the performance of an algorithm</a:t>
            </a:r>
          </a:p>
          <a:p>
            <a:r>
              <a:rPr lang="en-US" dirty="0">
                <a:solidFill>
                  <a:schemeClr val="bg1"/>
                </a:solidFill>
              </a:rPr>
              <a:t>Algebraic in relation to the size of the input, which we call “n”</a:t>
            </a:r>
          </a:p>
          <a:p>
            <a:pPr lvl="1"/>
            <a:r>
              <a:rPr lang="en-US" dirty="0">
                <a:solidFill>
                  <a:schemeClr val="bg1"/>
                </a:solidFill>
              </a:rPr>
              <a:t>Examples: n!, 2</a:t>
            </a:r>
            <a:r>
              <a:rPr lang="en-US" baseline="30000" dirty="0">
                <a:solidFill>
                  <a:schemeClr val="bg1"/>
                </a:solidFill>
              </a:rPr>
              <a:t>n</a:t>
            </a:r>
            <a:r>
              <a:rPr lang="en-US" dirty="0">
                <a:solidFill>
                  <a:schemeClr val="bg1"/>
                </a:solidFill>
              </a:rPr>
              <a:t>, n</a:t>
            </a:r>
            <a:r>
              <a:rPr lang="en-US" baseline="30000" dirty="0">
                <a:solidFill>
                  <a:schemeClr val="bg1"/>
                </a:solidFill>
              </a:rPr>
              <a:t>2</a:t>
            </a:r>
            <a:r>
              <a:rPr lang="en-US" dirty="0">
                <a:solidFill>
                  <a:schemeClr val="bg1"/>
                </a:solidFill>
              </a:rPr>
              <a:t>, n log(n), n, log(n), 1</a:t>
            </a:r>
          </a:p>
          <a:p>
            <a:pPr lvl="1"/>
            <a:endParaRPr lang="en-US" dirty="0">
              <a:solidFill>
                <a:schemeClr val="bg1"/>
              </a:solidFill>
            </a:endParaRPr>
          </a:p>
          <a:p>
            <a:r>
              <a:rPr lang="en-US" dirty="0">
                <a:solidFill>
                  <a:schemeClr val="bg1"/>
                </a:solidFill>
              </a:rPr>
              <a:t>Big O – O(g(n)) </a:t>
            </a:r>
          </a:p>
          <a:p>
            <a:pPr lvl="1"/>
            <a:r>
              <a:rPr lang="en-US" dirty="0">
                <a:solidFill>
                  <a:schemeClr val="bg1"/>
                </a:solidFill>
              </a:rPr>
              <a:t>Upper Bound</a:t>
            </a:r>
          </a:p>
          <a:p>
            <a:r>
              <a:rPr lang="en-US" dirty="0">
                <a:solidFill>
                  <a:schemeClr val="bg1"/>
                </a:solidFill>
              </a:rPr>
              <a:t>Omega – </a:t>
            </a:r>
            <a:r>
              <a:rPr lang="el-GR" dirty="0">
                <a:solidFill>
                  <a:schemeClr val="bg1"/>
                </a:solidFill>
              </a:rPr>
              <a:t>Ω</a:t>
            </a:r>
            <a:r>
              <a:rPr lang="en-US" dirty="0">
                <a:solidFill>
                  <a:schemeClr val="bg1"/>
                </a:solidFill>
              </a:rPr>
              <a:t>(g(n))</a:t>
            </a:r>
          </a:p>
          <a:p>
            <a:pPr lvl="1"/>
            <a:r>
              <a:rPr lang="en-US" dirty="0">
                <a:solidFill>
                  <a:schemeClr val="bg1"/>
                </a:solidFill>
                <a:latin typeface="MS Shell Dlg 2" panose="020B0604030504040204" pitchFamily="34" charset="0"/>
              </a:rPr>
              <a:t>Lower Bound</a:t>
            </a:r>
          </a:p>
          <a:p>
            <a:r>
              <a:rPr lang="en-US" dirty="0">
                <a:solidFill>
                  <a:schemeClr val="bg1"/>
                </a:solidFill>
                <a:latin typeface="MS Shell Dlg 2" panose="020B0604030504040204" pitchFamily="34" charset="0"/>
              </a:rPr>
              <a:t>Theta – </a:t>
            </a:r>
            <a:r>
              <a:rPr lang="el-GR" dirty="0">
                <a:solidFill>
                  <a:schemeClr val="bg1"/>
                </a:solidFill>
              </a:rPr>
              <a:t>θ</a:t>
            </a:r>
            <a:r>
              <a:rPr lang="en-US" dirty="0">
                <a:solidFill>
                  <a:schemeClr val="bg1"/>
                </a:solidFill>
              </a:rPr>
              <a:t>(g(n))</a:t>
            </a:r>
          </a:p>
          <a:p>
            <a:pPr lvl="1"/>
            <a:r>
              <a:rPr lang="en-US" dirty="0">
                <a:solidFill>
                  <a:schemeClr val="bg1"/>
                </a:solidFill>
                <a:latin typeface="MS Shell Dlg 2" panose="020B0604030504040204" pitchFamily="34" charset="0"/>
              </a:rPr>
              <a:t>Tight Bound</a:t>
            </a:r>
            <a:endParaRPr lang="el-GR" dirty="0">
              <a:solidFill>
                <a:schemeClr val="bg1"/>
              </a:solidFill>
              <a:latin typeface="MS Shell Dlg 2" panose="020B0604030504040204" pitchFamily="34" charset="0"/>
            </a:endParaRPr>
          </a:p>
          <a:p>
            <a:endParaRPr lang="en-US" dirty="0">
              <a:solidFill>
                <a:schemeClr val="tx2"/>
              </a:solidFill>
            </a:endParaRPr>
          </a:p>
          <a:p>
            <a:pPr lvl="1"/>
            <a:endParaRPr lang="en-US" dirty="0">
              <a:solidFill>
                <a:schemeClr val="tx2"/>
              </a:solidFill>
            </a:endParaRPr>
          </a:p>
        </p:txBody>
      </p:sp>
      <p:pic>
        <p:nvPicPr>
          <p:cNvPr id="7" name="Picture 6">
            <a:hlinkClick r:id="rId3"/>
            <a:extLst>
              <a:ext uri="{FF2B5EF4-FFF2-40B4-BE49-F238E27FC236}">
                <a16:creationId xmlns:a16="http://schemas.microsoft.com/office/drawing/2014/main" id="{7C71336E-8376-742F-CBAC-8D38CE7E12EC}"/>
              </a:ext>
            </a:extLst>
          </p:cNvPr>
          <p:cNvPicPr>
            <a:picLocks noChangeAspect="1"/>
          </p:cNvPicPr>
          <p:nvPr/>
        </p:nvPicPr>
        <p:blipFill>
          <a:blip r:embed="rId4"/>
          <a:stretch>
            <a:fillRect/>
          </a:stretch>
        </p:blipFill>
        <p:spPr>
          <a:xfrm>
            <a:off x="3930315" y="2855308"/>
            <a:ext cx="5983706" cy="3824561"/>
          </a:xfrm>
          <a:prstGeom prst="rect">
            <a:avLst/>
          </a:prstGeom>
        </p:spPr>
      </p:pic>
    </p:spTree>
    <p:extLst>
      <p:ext uri="{BB962C8B-B14F-4D97-AF65-F5344CB8AC3E}">
        <p14:creationId xmlns:p14="http://schemas.microsoft.com/office/powerpoint/2010/main" val="263815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P and NP</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161C78D0-00B5-4C9B-B388-91BCE86C26CF}"/>
              </a:ext>
            </a:extLst>
          </p:cNvPr>
          <p:cNvSpPr>
            <a:spLocks noGrp="1"/>
          </p:cNvSpPr>
          <p:nvPr>
            <p:ph sz="half" idx="1"/>
          </p:nvPr>
        </p:nvSpPr>
        <p:spPr>
          <a:xfrm>
            <a:off x="838200" y="1140031"/>
            <a:ext cx="7856622" cy="4787527"/>
          </a:xfrm>
        </p:spPr>
        <p:txBody>
          <a:bodyPr>
            <a:normAutofit fontScale="85000" lnSpcReduction="20000"/>
          </a:bodyPr>
          <a:lstStyle/>
          <a:p>
            <a:pPr marL="0" indent="0" algn="l">
              <a:buNone/>
            </a:pPr>
            <a:r>
              <a:rPr lang="en-US" sz="2600" b="0" i="0" dirty="0">
                <a:solidFill>
                  <a:srgbClr val="202122"/>
                </a:solidFill>
                <a:effectLst/>
                <a:latin typeface="Arial" panose="020B0604020202020204" pitchFamily="34" charset="0"/>
              </a:rPr>
              <a:t>The </a:t>
            </a:r>
            <a:r>
              <a:rPr lang="en-US" sz="2600" b="1" i="0" dirty="0">
                <a:solidFill>
                  <a:srgbClr val="202122"/>
                </a:solidFill>
                <a:effectLst/>
                <a:latin typeface="Arial" panose="020B0604020202020204" pitchFamily="34" charset="0"/>
              </a:rPr>
              <a:t>P versus NP problem</a:t>
            </a:r>
            <a:r>
              <a:rPr lang="en-US" sz="2600" b="0" i="0" dirty="0">
                <a:solidFill>
                  <a:srgbClr val="202122"/>
                </a:solidFill>
                <a:effectLst/>
                <a:latin typeface="Arial" panose="020B0604020202020204" pitchFamily="34" charset="0"/>
              </a:rPr>
              <a:t> is a major </a:t>
            </a:r>
            <a:r>
              <a:rPr lang="en-US" sz="2600" b="0" i="0" u="none" strike="noStrike" dirty="0">
                <a:solidFill>
                  <a:srgbClr val="0645AD"/>
                </a:solidFill>
                <a:effectLst/>
                <a:latin typeface="Arial" panose="020B0604020202020204" pitchFamily="34" charset="0"/>
                <a:hlinkClick r:id="rId4" tooltip="List of unsolved problems in computer science"/>
              </a:rPr>
              <a:t>unsolved problem</a:t>
            </a:r>
            <a:r>
              <a:rPr lang="en-US" sz="2600" b="0" i="0" dirty="0">
                <a:solidFill>
                  <a:srgbClr val="202122"/>
                </a:solidFill>
                <a:effectLst/>
                <a:latin typeface="Arial" panose="020B0604020202020204" pitchFamily="34" charset="0"/>
              </a:rPr>
              <a:t> in </a:t>
            </a:r>
            <a:r>
              <a:rPr lang="en-US" sz="2600" b="0" i="0" u="none" strike="noStrike" dirty="0">
                <a:solidFill>
                  <a:srgbClr val="0645AD"/>
                </a:solidFill>
                <a:effectLst/>
                <a:latin typeface="Arial" panose="020B0604020202020204" pitchFamily="34" charset="0"/>
                <a:hlinkClick r:id="rId5" tooltip="Theoretical computer science"/>
              </a:rPr>
              <a:t>theoretical computer science</a:t>
            </a:r>
            <a:r>
              <a:rPr lang="en-US" sz="2600" b="0" i="0" dirty="0">
                <a:solidFill>
                  <a:srgbClr val="202122"/>
                </a:solidFill>
                <a:effectLst/>
                <a:latin typeface="Arial" panose="020B0604020202020204" pitchFamily="34" charset="0"/>
              </a:rPr>
              <a:t>. In informal terms, it asks whether every problem whose solution can be quickly verified can also be quickly solved.</a:t>
            </a:r>
          </a:p>
          <a:p>
            <a:pPr marL="0" indent="0" algn="l">
              <a:buNone/>
            </a:pPr>
            <a:endParaRPr lang="en-US" sz="2600" b="0" i="0" dirty="0">
              <a:solidFill>
                <a:srgbClr val="202122"/>
              </a:solidFill>
              <a:effectLst/>
              <a:latin typeface="Arial" panose="020B0604020202020204" pitchFamily="34" charset="0"/>
            </a:endParaRPr>
          </a:p>
          <a:p>
            <a:pPr marL="0" indent="0" algn="l">
              <a:buNone/>
            </a:pPr>
            <a:r>
              <a:rPr lang="en-US" sz="2600" b="0" i="0" dirty="0">
                <a:solidFill>
                  <a:srgbClr val="202122"/>
                </a:solidFill>
                <a:effectLst/>
                <a:latin typeface="Arial" panose="020B0604020202020204" pitchFamily="34" charset="0"/>
              </a:rPr>
              <a:t>The informal term </a:t>
            </a:r>
            <a:r>
              <a:rPr lang="en-US" sz="2600" b="0" i="1" dirty="0">
                <a:solidFill>
                  <a:srgbClr val="202122"/>
                </a:solidFill>
                <a:effectLst/>
                <a:latin typeface="Arial" panose="020B0604020202020204" pitchFamily="34" charset="0"/>
              </a:rPr>
              <a:t>quickly</a:t>
            </a:r>
            <a:r>
              <a:rPr lang="en-US" sz="2600" b="0" i="0" dirty="0">
                <a:solidFill>
                  <a:srgbClr val="202122"/>
                </a:solidFill>
                <a:effectLst/>
                <a:latin typeface="Arial" panose="020B0604020202020204" pitchFamily="34" charset="0"/>
              </a:rPr>
              <a:t>, used above, means the existence of an algorithm solving the task that runs in </a:t>
            </a:r>
            <a:r>
              <a:rPr lang="en-US" sz="2600" b="0" i="0" u="none" strike="noStrike" dirty="0">
                <a:solidFill>
                  <a:srgbClr val="0645AD"/>
                </a:solidFill>
                <a:effectLst/>
                <a:latin typeface="Arial" panose="020B0604020202020204" pitchFamily="34" charset="0"/>
                <a:hlinkClick r:id="rId6" tooltip="Polynomial time"/>
              </a:rPr>
              <a:t>polynomial time</a:t>
            </a:r>
            <a:r>
              <a:rPr lang="en-US" sz="2600" b="0" i="0" dirty="0">
                <a:solidFill>
                  <a:srgbClr val="202122"/>
                </a:solidFill>
                <a:effectLst/>
                <a:latin typeface="Arial" panose="020B0604020202020204" pitchFamily="34" charset="0"/>
              </a:rPr>
              <a:t>, such that the time to complete the task varies as a </a:t>
            </a:r>
            <a:r>
              <a:rPr lang="en-US" sz="2600" b="0" i="0" u="none" strike="noStrike" dirty="0">
                <a:solidFill>
                  <a:srgbClr val="0645AD"/>
                </a:solidFill>
                <a:effectLst/>
                <a:latin typeface="Arial" panose="020B0604020202020204" pitchFamily="34" charset="0"/>
                <a:hlinkClick r:id="rId7" tooltip="Polynomial function"/>
              </a:rPr>
              <a:t>polynomial function</a:t>
            </a:r>
            <a:r>
              <a:rPr lang="en-US" sz="2600" b="0" i="0" dirty="0">
                <a:solidFill>
                  <a:srgbClr val="202122"/>
                </a:solidFill>
                <a:effectLst/>
                <a:latin typeface="Arial" panose="020B0604020202020204" pitchFamily="34" charset="0"/>
              </a:rPr>
              <a:t> on the size of the input to the algorithm (as opposed to, say, </a:t>
            </a:r>
            <a:r>
              <a:rPr lang="en-US" sz="2600" b="0" i="0" u="none" strike="noStrike" dirty="0">
                <a:solidFill>
                  <a:srgbClr val="0645AD"/>
                </a:solidFill>
                <a:effectLst/>
                <a:latin typeface="Arial" panose="020B0604020202020204" pitchFamily="34" charset="0"/>
                <a:hlinkClick r:id="rId8" tooltip="Exponential time"/>
              </a:rPr>
              <a:t>exponential time</a:t>
            </a:r>
            <a:r>
              <a:rPr lang="en-US" sz="2600" b="0" i="0" dirty="0">
                <a:solidFill>
                  <a:srgbClr val="202122"/>
                </a:solidFill>
                <a:effectLst/>
                <a:latin typeface="Arial" panose="020B0604020202020204" pitchFamily="34" charset="0"/>
              </a:rPr>
              <a:t>). The general class of questions for which some </a:t>
            </a:r>
            <a:r>
              <a:rPr lang="en-US" sz="2600" b="0" i="0" u="none" strike="noStrike" dirty="0">
                <a:solidFill>
                  <a:srgbClr val="0645AD"/>
                </a:solidFill>
                <a:effectLst/>
                <a:latin typeface="Arial" panose="020B0604020202020204" pitchFamily="34" charset="0"/>
                <a:hlinkClick r:id="rId9" tooltip="Algorithm"/>
              </a:rPr>
              <a:t>algorithm</a:t>
            </a:r>
            <a:r>
              <a:rPr lang="en-US" sz="2600" b="0" i="0" dirty="0">
                <a:solidFill>
                  <a:srgbClr val="202122"/>
                </a:solidFill>
                <a:effectLst/>
                <a:latin typeface="Arial" panose="020B0604020202020204" pitchFamily="34" charset="0"/>
              </a:rPr>
              <a:t> can provide an answer in polynomial time is "</a:t>
            </a:r>
            <a:r>
              <a:rPr lang="en-US" sz="2600" b="1" i="0" u="none" strike="noStrike" dirty="0">
                <a:solidFill>
                  <a:srgbClr val="0645AD"/>
                </a:solidFill>
                <a:effectLst/>
                <a:latin typeface="Arial" panose="020B0604020202020204" pitchFamily="34" charset="0"/>
                <a:hlinkClick r:id="rId10" tooltip="P (complexity)"/>
              </a:rPr>
              <a:t>P</a:t>
            </a:r>
            <a:r>
              <a:rPr lang="en-US" sz="2600" b="0" i="0" dirty="0">
                <a:solidFill>
                  <a:srgbClr val="202122"/>
                </a:solidFill>
                <a:effectLst/>
                <a:latin typeface="Arial" panose="020B0604020202020204" pitchFamily="34" charset="0"/>
              </a:rPr>
              <a:t>" or "</a:t>
            </a:r>
            <a:r>
              <a:rPr lang="en-US" sz="2600" b="1" i="0" dirty="0">
                <a:solidFill>
                  <a:srgbClr val="202122"/>
                </a:solidFill>
                <a:effectLst/>
                <a:latin typeface="Arial" panose="020B0604020202020204" pitchFamily="34" charset="0"/>
              </a:rPr>
              <a:t>class P</a:t>
            </a:r>
            <a:r>
              <a:rPr lang="en-US" sz="2600" b="0" i="0" dirty="0">
                <a:solidFill>
                  <a:srgbClr val="202122"/>
                </a:solidFill>
                <a:effectLst/>
                <a:latin typeface="Arial" panose="020B0604020202020204" pitchFamily="34" charset="0"/>
              </a:rPr>
              <a:t>". For some questions, there is no known way to find an answer quickly, but if one is provided with information showing what the answer is, it is possible to verify the answer quickly. The class of questions for which an answer can be </a:t>
            </a:r>
            <a:r>
              <a:rPr lang="en-US" sz="2600" b="0" i="1" dirty="0">
                <a:solidFill>
                  <a:srgbClr val="202122"/>
                </a:solidFill>
                <a:effectLst/>
                <a:latin typeface="Arial" panose="020B0604020202020204" pitchFamily="34" charset="0"/>
              </a:rPr>
              <a:t>verified</a:t>
            </a:r>
            <a:r>
              <a:rPr lang="en-US" sz="2600" b="0" i="0" dirty="0">
                <a:solidFill>
                  <a:srgbClr val="202122"/>
                </a:solidFill>
                <a:effectLst/>
                <a:latin typeface="Arial" panose="020B0604020202020204" pitchFamily="34" charset="0"/>
              </a:rPr>
              <a:t> in polynomial time is </a:t>
            </a:r>
            <a:r>
              <a:rPr lang="en-US" sz="2600" b="1" i="0" u="none" strike="noStrike" dirty="0">
                <a:solidFill>
                  <a:srgbClr val="0645AD"/>
                </a:solidFill>
                <a:effectLst/>
                <a:latin typeface="Arial" panose="020B0604020202020204" pitchFamily="34" charset="0"/>
                <a:hlinkClick r:id="rId11" tooltip="NP (complexity)"/>
              </a:rPr>
              <a:t>NP</a:t>
            </a:r>
            <a:r>
              <a:rPr lang="en-US" sz="2600" b="0" i="0" dirty="0">
                <a:solidFill>
                  <a:srgbClr val="202122"/>
                </a:solidFill>
                <a:effectLst/>
                <a:latin typeface="Arial" panose="020B0604020202020204" pitchFamily="34" charset="0"/>
              </a:rPr>
              <a:t>, which stands for "nondeterministic polynomial time".</a:t>
            </a:r>
          </a:p>
          <a:p>
            <a:endParaRPr lang="en-US" dirty="0">
              <a:solidFill>
                <a:schemeClr val="accent1"/>
              </a:solidFill>
            </a:endParaRPr>
          </a:p>
        </p:txBody>
      </p:sp>
      <p:sp>
        <p:nvSpPr>
          <p:cNvPr id="4" name="TextBox 3">
            <a:extLst>
              <a:ext uri="{FF2B5EF4-FFF2-40B4-BE49-F238E27FC236}">
                <a16:creationId xmlns:a16="http://schemas.microsoft.com/office/drawing/2014/main" id="{91B5B010-919F-11C5-C7CF-F27D906FE854}"/>
              </a:ext>
            </a:extLst>
          </p:cNvPr>
          <p:cNvSpPr txBox="1"/>
          <p:nvPr/>
        </p:nvSpPr>
        <p:spPr>
          <a:xfrm>
            <a:off x="9216189" y="1173927"/>
            <a:ext cx="2478505" cy="1200329"/>
          </a:xfrm>
          <a:prstGeom prst="rect">
            <a:avLst/>
          </a:prstGeom>
          <a:noFill/>
        </p:spPr>
        <p:txBody>
          <a:bodyPr wrap="square" rtlCol="0">
            <a:spAutoFit/>
          </a:bodyPr>
          <a:lstStyle/>
          <a:p>
            <a:r>
              <a:rPr lang="en-US" dirty="0">
                <a:solidFill>
                  <a:schemeClr val="accent1">
                    <a:lumMod val="75000"/>
                  </a:schemeClr>
                </a:solidFill>
              </a:rPr>
              <a:t>P time complexity:</a:t>
            </a:r>
          </a:p>
          <a:p>
            <a:r>
              <a:rPr lang="en-US" dirty="0">
                <a:solidFill>
                  <a:schemeClr val="accent1">
                    <a:lumMod val="75000"/>
                  </a:schemeClr>
                </a:solidFill>
              </a:rPr>
              <a:t>5n</a:t>
            </a:r>
            <a:r>
              <a:rPr lang="en-US" baseline="30000" dirty="0">
                <a:solidFill>
                  <a:schemeClr val="accent1">
                    <a:lumMod val="75000"/>
                  </a:schemeClr>
                </a:solidFill>
              </a:rPr>
              <a:t>3</a:t>
            </a:r>
            <a:r>
              <a:rPr lang="en-US" dirty="0">
                <a:solidFill>
                  <a:schemeClr val="accent1">
                    <a:lumMod val="75000"/>
                  </a:schemeClr>
                </a:solidFill>
              </a:rPr>
              <a:t> + n</a:t>
            </a:r>
            <a:r>
              <a:rPr lang="en-US" baseline="30000" dirty="0">
                <a:solidFill>
                  <a:schemeClr val="accent1">
                    <a:lumMod val="75000"/>
                  </a:schemeClr>
                </a:solidFill>
              </a:rPr>
              <a:t>2</a:t>
            </a:r>
            <a:r>
              <a:rPr lang="en-US" dirty="0">
                <a:solidFill>
                  <a:schemeClr val="accent1">
                    <a:lumMod val="75000"/>
                  </a:schemeClr>
                </a:solidFill>
              </a:rPr>
              <a:t> + 3n + 1</a:t>
            </a:r>
          </a:p>
          <a:p>
            <a:r>
              <a:rPr lang="en-US" dirty="0">
                <a:solidFill>
                  <a:schemeClr val="accent1">
                    <a:lumMod val="75000"/>
                  </a:schemeClr>
                </a:solidFill>
              </a:rPr>
              <a:t>n</a:t>
            </a:r>
            <a:r>
              <a:rPr lang="en-US" baseline="30000" dirty="0">
                <a:solidFill>
                  <a:schemeClr val="accent1">
                    <a:lumMod val="75000"/>
                  </a:schemeClr>
                </a:solidFill>
              </a:rPr>
              <a:t>3</a:t>
            </a:r>
          </a:p>
          <a:p>
            <a:endParaRPr lang="en-US" dirty="0">
              <a:solidFill>
                <a:schemeClr val="accent1"/>
              </a:solidFill>
            </a:endParaRPr>
          </a:p>
        </p:txBody>
      </p:sp>
      <p:sp>
        <p:nvSpPr>
          <p:cNvPr id="8" name="TextBox 7">
            <a:extLst>
              <a:ext uri="{FF2B5EF4-FFF2-40B4-BE49-F238E27FC236}">
                <a16:creationId xmlns:a16="http://schemas.microsoft.com/office/drawing/2014/main" id="{10AB120E-73E1-F072-2394-B483868079EE}"/>
              </a:ext>
            </a:extLst>
          </p:cNvPr>
          <p:cNvSpPr txBox="1"/>
          <p:nvPr/>
        </p:nvSpPr>
        <p:spPr>
          <a:xfrm>
            <a:off x="9216189" y="2739189"/>
            <a:ext cx="2478505" cy="3046988"/>
          </a:xfrm>
          <a:prstGeom prst="rect">
            <a:avLst/>
          </a:prstGeom>
          <a:noFill/>
        </p:spPr>
        <p:txBody>
          <a:bodyPr wrap="square" rtlCol="0">
            <a:spAutoFit/>
          </a:bodyPr>
          <a:lstStyle/>
          <a:p>
            <a:r>
              <a:rPr lang="en-US" dirty="0">
                <a:solidFill>
                  <a:schemeClr val="accent1">
                    <a:lumMod val="75000"/>
                  </a:schemeClr>
                </a:solidFill>
              </a:rPr>
              <a:t>NP time complexity:</a:t>
            </a:r>
          </a:p>
          <a:p>
            <a:r>
              <a:rPr lang="en-US" dirty="0">
                <a:solidFill>
                  <a:schemeClr val="accent1">
                    <a:lumMod val="75000"/>
                  </a:schemeClr>
                </a:solidFill>
              </a:rPr>
              <a:t>2</a:t>
            </a:r>
            <a:r>
              <a:rPr lang="en-US" baseline="30000" dirty="0">
                <a:solidFill>
                  <a:schemeClr val="accent1">
                    <a:lumMod val="75000"/>
                  </a:schemeClr>
                </a:solidFill>
              </a:rPr>
              <a:t>n</a:t>
            </a:r>
            <a:r>
              <a:rPr lang="en-US" baseline="60000" dirty="0">
                <a:solidFill>
                  <a:schemeClr val="accent1">
                    <a:lumMod val="75000"/>
                  </a:schemeClr>
                </a:solidFill>
              </a:rPr>
              <a:t>n</a:t>
            </a:r>
            <a:endParaRPr lang="en-US" dirty="0">
              <a:solidFill>
                <a:schemeClr val="accent1">
                  <a:lumMod val="75000"/>
                </a:schemeClr>
              </a:solidFill>
            </a:endParaRPr>
          </a:p>
          <a:p>
            <a:endParaRPr lang="en-US" dirty="0">
              <a:solidFill>
                <a:schemeClr val="accent1">
                  <a:lumMod val="75000"/>
                </a:schemeClr>
              </a:solidFill>
            </a:endParaRPr>
          </a:p>
          <a:p>
            <a:r>
              <a:rPr lang="en-US" dirty="0">
                <a:solidFill>
                  <a:schemeClr val="accent1">
                    <a:lumMod val="75000"/>
                  </a:schemeClr>
                </a:solidFill>
              </a:rPr>
              <a:t>n!</a:t>
            </a:r>
          </a:p>
          <a:p>
            <a:endParaRPr lang="en-US" dirty="0">
              <a:solidFill>
                <a:schemeClr val="accent1">
                  <a:lumMod val="75000"/>
                </a:schemeClr>
              </a:solidFill>
            </a:endParaRPr>
          </a:p>
          <a:p>
            <a:r>
              <a:rPr lang="en-US" dirty="0">
                <a:solidFill>
                  <a:schemeClr val="accent1">
                    <a:lumMod val="75000"/>
                  </a:schemeClr>
                </a:solidFill>
              </a:rPr>
              <a:t>5</a:t>
            </a:r>
            <a:r>
              <a:rPr lang="en-US" baseline="30000" dirty="0">
                <a:solidFill>
                  <a:schemeClr val="accent1">
                    <a:lumMod val="75000"/>
                  </a:schemeClr>
                </a:solidFill>
              </a:rPr>
              <a:t>n</a:t>
            </a:r>
            <a:r>
              <a:rPr lang="en-US" dirty="0">
                <a:solidFill>
                  <a:schemeClr val="accent1">
                    <a:lumMod val="75000"/>
                  </a:schemeClr>
                </a:solidFill>
              </a:rPr>
              <a:t> + 5n</a:t>
            </a:r>
            <a:r>
              <a:rPr lang="en-US" baseline="30000" dirty="0">
                <a:solidFill>
                  <a:schemeClr val="accent1">
                    <a:lumMod val="75000"/>
                  </a:schemeClr>
                </a:solidFill>
              </a:rPr>
              <a:t>3</a:t>
            </a:r>
            <a:r>
              <a:rPr lang="en-US" dirty="0">
                <a:solidFill>
                  <a:schemeClr val="accent1">
                    <a:lumMod val="75000"/>
                  </a:schemeClr>
                </a:solidFill>
              </a:rPr>
              <a:t> + n</a:t>
            </a:r>
            <a:r>
              <a:rPr lang="en-US" baseline="30000" dirty="0">
                <a:solidFill>
                  <a:schemeClr val="accent1">
                    <a:lumMod val="75000"/>
                  </a:schemeClr>
                </a:solidFill>
              </a:rPr>
              <a:t>2</a:t>
            </a:r>
            <a:r>
              <a:rPr lang="en-US" dirty="0">
                <a:solidFill>
                  <a:schemeClr val="accent1">
                    <a:lumMod val="75000"/>
                  </a:schemeClr>
                </a:solidFill>
              </a:rPr>
              <a:t> + 3n + 1</a:t>
            </a:r>
          </a:p>
          <a:p>
            <a:r>
              <a:rPr lang="en-US" dirty="0">
                <a:solidFill>
                  <a:schemeClr val="accent1">
                    <a:lumMod val="75000"/>
                  </a:schemeClr>
                </a:solidFill>
              </a:rPr>
              <a:t>2</a:t>
            </a:r>
            <a:r>
              <a:rPr lang="en-US" baseline="30000" dirty="0">
                <a:solidFill>
                  <a:schemeClr val="accent1">
                    <a:lumMod val="75000"/>
                  </a:schemeClr>
                </a:solidFill>
              </a:rPr>
              <a:t>n</a:t>
            </a:r>
          </a:p>
          <a:p>
            <a:endParaRPr lang="en-US" baseline="30000" dirty="0">
              <a:solidFill>
                <a:schemeClr val="accent1">
                  <a:lumMod val="75000"/>
                </a:schemeClr>
              </a:solidFill>
            </a:endParaRPr>
          </a:p>
          <a:p>
            <a:endParaRPr lang="en-US" baseline="30000" dirty="0">
              <a:solidFill>
                <a:schemeClr val="accent1">
                  <a:lumMod val="75000"/>
                </a:schemeClr>
              </a:solidFill>
            </a:endParaRPr>
          </a:p>
          <a:p>
            <a:endParaRPr lang="en-US" baseline="30000" dirty="0">
              <a:solidFill>
                <a:schemeClr val="accent1">
                  <a:lumMod val="75000"/>
                </a:schemeClr>
              </a:solidFill>
            </a:endParaRPr>
          </a:p>
          <a:p>
            <a:endParaRPr lang="en-US" baseline="30000"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36033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person wearing a helmet and holding an object&#10;&#10;Description automatically generated with low confidence">
            <a:extLst>
              <a:ext uri="{FF2B5EF4-FFF2-40B4-BE49-F238E27FC236}">
                <a16:creationId xmlns:a16="http://schemas.microsoft.com/office/drawing/2014/main" id="{C1DD23E9-5AC2-E476-B301-87A6B7B38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57" y="895474"/>
            <a:ext cx="4150896" cy="5448050"/>
          </a:xfrm>
          <a:prstGeom prst="rect">
            <a:avLst/>
          </a:prstGeom>
        </p:spPr>
      </p:pic>
      <p:pic>
        <p:nvPicPr>
          <p:cNvPr id="9" name="Picture 8">
            <a:extLst>
              <a:ext uri="{FF2B5EF4-FFF2-40B4-BE49-F238E27FC236}">
                <a16:creationId xmlns:a16="http://schemas.microsoft.com/office/drawing/2014/main" id="{D24F08D2-AD8A-43E7-D064-5DFA70102B0E}"/>
              </a:ext>
            </a:extLst>
          </p:cNvPr>
          <p:cNvPicPr>
            <a:picLocks noChangeAspect="1"/>
          </p:cNvPicPr>
          <p:nvPr/>
        </p:nvPicPr>
        <p:blipFill>
          <a:blip r:embed="rId4"/>
          <a:stretch>
            <a:fillRect/>
          </a:stretch>
        </p:blipFill>
        <p:spPr>
          <a:xfrm>
            <a:off x="4592053" y="895474"/>
            <a:ext cx="7158790" cy="5448050"/>
          </a:xfrm>
          <a:prstGeom prst="rect">
            <a:avLst/>
          </a:prstGeom>
        </p:spPr>
      </p:pic>
      <p:sp>
        <p:nvSpPr>
          <p:cNvPr id="11" name="Title 1">
            <a:extLst>
              <a:ext uri="{FF2B5EF4-FFF2-40B4-BE49-F238E27FC236}">
                <a16:creationId xmlns:a16="http://schemas.microsoft.com/office/drawing/2014/main" id="{15C16E9F-08C0-F573-1842-8E54CCC875D8}"/>
              </a:ext>
            </a:extLst>
          </p:cNvPr>
          <p:cNvSpPr>
            <a:spLocks noGrp="1"/>
          </p:cNvSpPr>
          <p:nvPr>
            <p:ph type="title"/>
          </p:nvPr>
        </p:nvSpPr>
        <p:spPr>
          <a:xfrm>
            <a:off x="902366" y="178131"/>
            <a:ext cx="10451433" cy="487616"/>
          </a:xfrm>
        </p:spPr>
        <p:txBody>
          <a:bodyPr>
            <a:normAutofit fontScale="90000"/>
          </a:bodyPr>
          <a:lstStyle/>
          <a:p>
            <a:r>
              <a:rPr lang="en-US" dirty="0">
                <a:solidFill>
                  <a:schemeClr val="accent1">
                    <a:lumMod val="75000"/>
                  </a:schemeClr>
                </a:solidFill>
              </a:rPr>
              <a:t>So, how’s it going?</a:t>
            </a:r>
          </a:p>
        </p:txBody>
      </p:sp>
    </p:spTree>
    <p:extLst>
      <p:ext uri="{BB962C8B-B14F-4D97-AF65-F5344CB8AC3E}">
        <p14:creationId xmlns:p14="http://schemas.microsoft.com/office/powerpoint/2010/main" val="1843146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hlinkClick r:id="rId3"/>
              </a:rPr>
              <a:t>SAT</a:t>
            </a:r>
            <a:r>
              <a:rPr lang="en-US" dirty="0"/>
              <a:t> </a:t>
            </a:r>
            <a:r>
              <a:rPr lang="en-US" dirty="0">
                <a:solidFill>
                  <a:schemeClr val="accent1">
                    <a:lumMod val="75000"/>
                  </a:schemeClr>
                </a:solidFill>
              </a:rPr>
              <a:t>and NP Complete</a:t>
            </a:r>
          </a:p>
        </p:txBody>
      </p:sp>
      <p:sp>
        <p:nvSpPr>
          <p:cNvPr id="3" name="Content Placeholder 2">
            <a:extLst>
              <a:ext uri="{FF2B5EF4-FFF2-40B4-BE49-F238E27FC236}">
                <a16:creationId xmlns:a16="http://schemas.microsoft.com/office/drawing/2014/main" id="{161C78D0-00B5-4C9B-B388-91BCE86C26CF}"/>
              </a:ext>
            </a:extLst>
          </p:cNvPr>
          <p:cNvSpPr>
            <a:spLocks noGrp="1"/>
          </p:cNvSpPr>
          <p:nvPr>
            <p:ph sz="half" idx="1"/>
          </p:nvPr>
        </p:nvSpPr>
        <p:spPr>
          <a:xfrm>
            <a:off x="838199" y="1140031"/>
            <a:ext cx="10158352" cy="5539838"/>
          </a:xfrm>
        </p:spPr>
        <p:txBody>
          <a:bodyPr>
            <a:normAutofit fontScale="92500" lnSpcReduction="10000"/>
          </a:bodyPr>
          <a:lstStyle/>
          <a:p>
            <a:pPr lvl="1"/>
            <a:r>
              <a:rPr lang="en-US" sz="2800" dirty="0"/>
              <a:t>Given a Boolean formula, is there an assignment of truth values such that the entire formula is true?</a:t>
            </a:r>
          </a:p>
          <a:p>
            <a:pPr lvl="1"/>
            <a:endParaRPr lang="en-US" sz="2800" dirty="0"/>
          </a:p>
          <a:p>
            <a:pPr lvl="1"/>
            <a:r>
              <a:rPr lang="en-US" sz="2800" dirty="0"/>
              <a:t>Generally, we talk about 3-SAT in conjunctive normal form:</a:t>
            </a:r>
          </a:p>
          <a:p>
            <a:pPr marL="914400" lvl="2" indent="0">
              <a:buNone/>
            </a:pPr>
            <a:endParaRPr lang="en-US" sz="2800" dirty="0"/>
          </a:p>
          <a:p>
            <a:pPr marL="914400" lvl="2" indent="0">
              <a:buNone/>
            </a:pPr>
            <a:r>
              <a:rPr lang="en-US" sz="3200" dirty="0"/>
              <a:t>   </a:t>
            </a:r>
            <a:r>
              <a:rPr lang="en-US" sz="3200" dirty="0">
                <a:solidFill>
                  <a:schemeClr val="accent1">
                    <a:lumMod val="75000"/>
                  </a:schemeClr>
                </a:solidFill>
              </a:rPr>
              <a:t>( A</a:t>
            </a:r>
            <a:r>
              <a:rPr lang="en-US" sz="3200" b="0" i="0" dirty="0">
                <a:solidFill>
                  <a:schemeClr val="accent1">
                    <a:lumMod val="75000"/>
                  </a:schemeClr>
                </a:solidFill>
                <a:effectLst/>
                <a:latin typeface="MathJax_Main"/>
              </a:rPr>
              <a:t> </a:t>
            </a:r>
            <a:r>
              <a:rPr lang="en-US" sz="3200" b="0" i="0" dirty="0">
                <a:solidFill>
                  <a:schemeClr val="accent1">
                    <a:lumMod val="75000"/>
                  </a:schemeClr>
                </a:solidFill>
                <a:effectLst/>
                <a:latin typeface="Source Sans Pro" panose="020B0503030403020204" pitchFamily="34" charset="0"/>
              </a:rPr>
              <a:t>∨</a:t>
            </a:r>
            <a:r>
              <a:rPr lang="en-US" sz="3200" dirty="0">
                <a:solidFill>
                  <a:schemeClr val="accent1">
                    <a:lumMod val="75000"/>
                  </a:schemeClr>
                </a:solidFill>
                <a:latin typeface="MathJax_Main"/>
              </a:rPr>
              <a:t> B</a:t>
            </a:r>
            <a:r>
              <a:rPr lang="en-US" sz="3200" b="0" i="0" dirty="0">
                <a:solidFill>
                  <a:schemeClr val="accent1">
                    <a:lumMod val="75000"/>
                  </a:schemeClr>
                </a:solidFill>
                <a:effectLst/>
                <a:latin typeface="MathJax_Main"/>
              </a:rPr>
              <a:t> </a:t>
            </a:r>
            <a:r>
              <a:rPr lang="en-US" sz="3200" b="0" i="0" dirty="0">
                <a:solidFill>
                  <a:schemeClr val="accent1">
                    <a:lumMod val="75000"/>
                  </a:schemeClr>
                </a:solidFill>
                <a:effectLst/>
                <a:latin typeface="Source Sans Pro" panose="020B0503030403020204" pitchFamily="34" charset="0"/>
              </a:rPr>
              <a:t>∨</a:t>
            </a:r>
            <a:r>
              <a:rPr lang="en-US" sz="3200" dirty="0">
                <a:solidFill>
                  <a:schemeClr val="accent1">
                    <a:lumMod val="75000"/>
                  </a:schemeClr>
                </a:solidFill>
                <a:latin typeface="MathJax_Main"/>
              </a:rPr>
              <a:t> C) </a:t>
            </a:r>
            <a:r>
              <a:rPr lang="en-US" sz="3200" b="0" i="0" dirty="0">
                <a:solidFill>
                  <a:schemeClr val="accent1">
                    <a:lumMod val="75000"/>
                  </a:schemeClr>
                </a:solidFill>
                <a:effectLst/>
                <a:latin typeface="Source Sans Pro" panose="020B0503030403020204" pitchFamily="34" charset="0"/>
              </a:rPr>
              <a:t>∧ </a:t>
            </a:r>
            <a:r>
              <a:rPr lang="en-US" sz="3200" dirty="0">
                <a:solidFill>
                  <a:schemeClr val="accent1">
                    <a:lumMod val="75000"/>
                  </a:schemeClr>
                </a:solidFill>
                <a:latin typeface="MathJax_Main"/>
              </a:rPr>
              <a:t>(-A </a:t>
            </a:r>
            <a:r>
              <a:rPr lang="en-US" sz="3200" b="0" i="0" dirty="0">
                <a:solidFill>
                  <a:schemeClr val="accent1">
                    <a:lumMod val="75000"/>
                  </a:schemeClr>
                </a:solidFill>
                <a:effectLst/>
                <a:latin typeface="Source Sans Pro" panose="020B0503030403020204" pitchFamily="34" charset="0"/>
              </a:rPr>
              <a:t>∨</a:t>
            </a:r>
            <a:r>
              <a:rPr lang="en-US" sz="3200" dirty="0">
                <a:solidFill>
                  <a:schemeClr val="accent1">
                    <a:lumMod val="75000"/>
                  </a:schemeClr>
                </a:solidFill>
                <a:latin typeface="MathJax_Main"/>
              </a:rPr>
              <a:t> D </a:t>
            </a:r>
            <a:r>
              <a:rPr lang="en-US" sz="3200" b="0" i="0" dirty="0">
                <a:solidFill>
                  <a:schemeClr val="accent1">
                    <a:lumMod val="75000"/>
                  </a:schemeClr>
                </a:solidFill>
                <a:effectLst/>
                <a:latin typeface="Source Sans Pro" panose="020B0503030403020204" pitchFamily="34" charset="0"/>
              </a:rPr>
              <a:t>∨</a:t>
            </a:r>
            <a:r>
              <a:rPr lang="en-US" sz="3200" dirty="0">
                <a:solidFill>
                  <a:schemeClr val="accent1">
                    <a:lumMod val="75000"/>
                  </a:schemeClr>
                </a:solidFill>
                <a:latin typeface="MathJax_Main"/>
              </a:rPr>
              <a:t> C) </a:t>
            </a:r>
            <a:r>
              <a:rPr lang="en-US" sz="3200" b="0" i="0" dirty="0">
                <a:solidFill>
                  <a:schemeClr val="accent1">
                    <a:lumMod val="75000"/>
                  </a:schemeClr>
                </a:solidFill>
                <a:effectLst/>
                <a:latin typeface="Source Sans Pro" panose="020B0503030403020204" pitchFamily="34" charset="0"/>
              </a:rPr>
              <a:t>∧ </a:t>
            </a:r>
            <a:r>
              <a:rPr lang="en-US" sz="3200" dirty="0">
                <a:solidFill>
                  <a:schemeClr val="accent1">
                    <a:lumMod val="75000"/>
                  </a:schemeClr>
                </a:solidFill>
                <a:latin typeface="MathJax_Main"/>
              </a:rPr>
              <a:t>(B </a:t>
            </a:r>
            <a:r>
              <a:rPr lang="en-US" sz="3200" b="0" i="0" dirty="0">
                <a:solidFill>
                  <a:schemeClr val="accent1">
                    <a:lumMod val="75000"/>
                  </a:schemeClr>
                </a:solidFill>
                <a:effectLst/>
                <a:latin typeface="Source Sans Pro" panose="020B0503030403020204" pitchFamily="34" charset="0"/>
              </a:rPr>
              <a:t>∨</a:t>
            </a:r>
            <a:r>
              <a:rPr lang="en-US" sz="3200" dirty="0">
                <a:solidFill>
                  <a:schemeClr val="accent1">
                    <a:lumMod val="75000"/>
                  </a:schemeClr>
                </a:solidFill>
                <a:latin typeface="MathJax_Main"/>
              </a:rPr>
              <a:t> -D </a:t>
            </a:r>
            <a:r>
              <a:rPr lang="en-US" sz="3200" b="0" i="0" dirty="0">
                <a:solidFill>
                  <a:schemeClr val="accent1">
                    <a:lumMod val="75000"/>
                  </a:schemeClr>
                </a:solidFill>
                <a:effectLst/>
                <a:latin typeface="Source Sans Pro" panose="020B0503030403020204" pitchFamily="34" charset="0"/>
              </a:rPr>
              <a:t>∨</a:t>
            </a:r>
            <a:r>
              <a:rPr lang="en-US" sz="3200" dirty="0">
                <a:solidFill>
                  <a:schemeClr val="accent1">
                    <a:lumMod val="75000"/>
                  </a:schemeClr>
                </a:solidFill>
                <a:latin typeface="MathJax_Main"/>
              </a:rPr>
              <a:t> E)………</a:t>
            </a:r>
          </a:p>
          <a:p>
            <a:pPr lvl="2"/>
            <a:endParaRPr lang="en-US" sz="2800" dirty="0">
              <a:latin typeface="MathJax_Main"/>
            </a:endParaRPr>
          </a:p>
          <a:p>
            <a:pPr lvl="1"/>
            <a:r>
              <a:rPr lang="en-US" sz="2800" dirty="0">
                <a:latin typeface="MathJax_Main"/>
              </a:rPr>
              <a:t>First NP-Complete problem, which means that any other NP problem can be reduced to SAT </a:t>
            </a:r>
          </a:p>
          <a:p>
            <a:pPr lvl="2"/>
            <a:r>
              <a:rPr lang="en-US" sz="2400" dirty="0">
                <a:latin typeface="MathJax_Main"/>
              </a:rPr>
              <a:t>Reducibility: there exists a polynomial time transformation from one NP problem to any known NP-complete problem</a:t>
            </a:r>
          </a:p>
          <a:p>
            <a:pPr lvl="1"/>
            <a:endParaRPr lang="en-US" sz="2800" dirty="0">
              <a:latin typeface="MathJax_Main"/>
            </a:endParaRPr>
          </a:p>
          <a:p>
            <a:pPr lvl="1"/>
            <a:r>
              <a:rPr lang="en-US" sz="2800" dirty="0">
                <a:latin typeface="MathJax_Main"/>
              </a:rPr>
              <a:t>Davis-Putnam-Logemann-Loveland (</a:t>
            </a:r>
            <a:r>
              <a:rPr lang="en-US" sz="2800" dirty="0">
                <a:latin typeface="MathJax_Main"/>
                <a:hlinkClick r:id="rId4">
                  <a:extLst>
                    <a:ext uri="{A12FA001-AC4F-418D-AE19-62706E023703}">
                      <ahyp:hlinkClr xmlns:ahyp="http://schemas.microsoft.com/office/drawing/2018/hyperlinkcolor" val="tx"/>
                    </a:ext>
                  </a:extLst>
                </a:hlinkClick>
              </a:rPr>
              <a:t>DPLL</a:t>
            </a:r>
            <a:r>
              <a:rPr lang="en-US" sz="2800" dirty="0">
                <a:latin typeface="MathJax_Main"/>
              </a:rPr>
              <a:t>) algorithm</a:t>
            </a:r>
          </a:p>
          <a:p>
            <a:pPr lvl="2"/>
            <a:r>
              <a:rPr lang="en-US" dirty="0">
                <a:latin typeface="MathJax_Main"/>
              </a:rPr>
              <a:t>Time complexity: O(2</a:t>
            </a:r>
            <a:r>
              <a:rPr lang="en-US" baseline="30000" dirty="0">
                <a:latin typeface="MathJax_Main"/>
              </a:rPr>
              <a:t>n</a:t>
            </a:r>
            <a:r>
              <a:rPr lang="en-US" dirty="0">
                <a:latin typeface="MathJax_Main"/>
              </a:rPr>
              <a:t>)</a:t>
            </a:r>
          </a:p>
          <a:p>
            <a:pPr marL="457200" lvl="1" indent="0">
              <a:buNone/>
            </a:pPr>
            <a:endParaRPr lang="en-US" dirty="0">
              <a:solidFill>
                <a:schemeClr val="tx1">
                  <a:lumMod val="50000"/>
                </a:schemeClr>
              </a:solidFill>
            </a:endParaRPr>
          </a:p>
        </p:txBody>
      </p:sp>
    </p:spTree>
    <p:extLst>
      <p:ext uri="{BB962C8B-B14F-4D97-AF65-F5344CB8AC3E}">
        <p14:creationId xmlns:p14="http://schemas.microsoft.com/office/powerpoint/2010/main" val="64627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7C638-DCA7-41CC-499A-BE78A567045E}"/>
              </a:ext>
            </a:extLst>
          </p:cNvPr>
          <p:cNvSpPr>
            <a:spLocks noGrp="1"/>
          </p:cNvSpPr>
          <p:nvPr>
            <p:ph type="title"/>
          </p:nvPr>
        </p:nvSpPr>
        <p:spPr>
          <a:xfrm>
            <a:off x="1716088" y="1354820"/>
            <a:ext cx="8748712" cy="2369988"/>
          </a:xfrm>
        </p:spPr>
        <p:txBody>
          <a:bodyPr vert="horz" lIns="91440" tIns="45720" rIns="91440" bIns="45720" rtlCol="0" anchor="b">
            <a:normAutofit/>
          </a:bodyPr>
          <a:lstStyle/>
          <a:p>
            <a:r>
              <a:rPr lang="en-US" sz="7200" kern="1200">
                <a:solidFill>
                  <a:schemeClr val="bg1"/>
                </a:solidFill>
                <a:latin typeface="+mj-lt"/>
                <a:ea typeface="+mj-ea"/>
                <a:cs typeface="+mj-cs"/>
              </a:rPr>
              <a:t>Intermission</a:t>
            </a:r>
          </a:p>
        </p:txBody>
      </p:sp>
      <p:grpSp>
        <p:nvGrpSpPr>
          <p:cNvPr id="9" name="Group 8">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0" name="Freeform: Shape 9">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2" name="Freeform: Shape 11">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4588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1">
            <a:extLst>
              <a:ext uri="{FF2B5EF4-FFF2-40B4-BE49-F238E27FC236}">
                <a16:creationId xmlns:a16="http://schemas.microsoft.com/office/drawing/2014/main" id="{33117C72-CDEC-C3DB-E280-9D466C9A9E59}"/>
              </a:ext>
            </a:extLst>
          </p:cNvPr>
          <p:cNvSpPr txBox="1">
            <a:spLocks/>
          </p:cNvSpPr>
          <p:nvPr/>
        </p:nvSpPr>
        <p:spPr>
          <a:xfrm>
            <a:off x="6936017" y="424844"/>
            <a:ext cx="4790761" cy="6344924"/>
          </a:xfrm>
          <a:prstGeom prst="rect">
            <a:avLst/>
          </a:prstGeom>
        </p:spPr>
        <p:txBody>
          <a:bodyPr/>
          <a:lstStyle>
            <a:lvl1pPr marL="228600" indent="-228600" algn="l" defTabSz="914400" rtl="0" eaLnBrk="1" latinLnBrk="0" hangingPunct="1">
              <a:lnSpc>
                <a:spcPct val="100000"/>
              </a:lnSpc>
              <a:spcBef>
                <a:spcPts val="1200"/>
              </a:spcBef>
              <a:buFont typeface="Arial" panose="020B0604020202020204" pitchFamily="34" charset="0"/>
              <a:buChar char="•"/>
              <a:defRPr sz="2800" kern="1200">
                <a:solidFill>
                  <a:srgbClr val="21578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1578A"/>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1578A"/>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1578A"/>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1578A"/>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What’s Important?</a:t>
            </a:r>
          </a:p>
          <a:p>
            <a:pPr lvl="1"/>
            <a:endParaRPr lang="en-US" sz="1600" dirty="0">
              <a:solidFill>
                <a:schemeClr val="bg1"/>
              </a:solidFill>
            </a:endParaRPr>
          </a:p>
          <a:p>
            <a:pPr lvl="1"/>
            <a:r>
              <a:rPr lang="en-US" sz="1600" dirty="0">
                <a:solidFill>
                  <a:schemeClr val="bg1"/>
                </a:solidFill>
              </a:rPr>
              <a:t>Key Takeaways</a:t>
            </a:r>
          </a:p>
          <a:p>
            <a:pPr lvl="2"/>
            <a:r>
              <a:rPr lang="en-US" sz="1200" dirty="0">
                <a:solidFill>
                  <a:schemeClr val="bg1"/>
                </a:solidFill>
              </a:rPr>
              <a:t>There are large numbers of problems that are unsolvable even with a computer with infinite time and memory</a:t>
            </a:r>
          </a:p>
          <a:p>
            <a:pPr lvl="2"/>
            <a:r>
              <a:rPr lang="en-US" sz="1200" dirty="0">
                <a:solidFill>
                  <a:schemeClr val="bg1"/>
                </a:solidFill>
              </a:rPr>
              <a:t>SAT is the primary “hard” problem</a:t>
            </a:r>
          </a:p>
          <a:p>
            <a:pPr lvl="5"/>
            <a:endParaRPr lang="en-US" sz="600" dirty="0">
              <a:solidFill>
                <a:schemeClr val="bg1"/>
              </a:solidFill>
            </a:endParaRPr>
          </a:p>
          <a:p>
            <a:pPr lvl="1"/>
            <a:r>
              <a:rPr lang="en-US" sz="1600" dirty="0">
                <a:solidFill>
                  <a:schemeClr val="bg1"/>
                </a:solidFill>
              </a:rPr>
              <a:t>Everything is a trade-off</a:t>
            </a:r>
          </a:p>
          <a:p>
            <a:pPr lvl="2"/>
            <a:r>
              <a:rPr lang="en-US" sz="1200" dirty="0">
                <a:solidFill>
                  <a:schemeClr val="bg1"/>
                </a:solidFill>
              </a:rPr>
              <a:t>Time / Space</a:t>
            </a:r>
          </a:p>
          <a:p>
            <a:pPr lvl="2"/>
            <a:r>
              <a:rPr lang="en-US" sz="1200" dirty="0">
                <a:solidFill>
                  <a:schemeClr val="bg1"/>
                </a:solidFill>
              </a:rPr>
              <a:t>Clarity of language / Performance</a:t>
            </a:r>
          </a:p>
          <a:p>
            <a:pPr lvl="2"/>
            <a:endParaRPr lang="en-US" sz="1200" dirty="0">
              <a:solidFill>
                <a:schemeClr val="bg1"/>
              </a:solidFill>
            </a:endParaRPr>
          </a:p>
          <a:p>
            <a:pPr lvl="1"/>
            <a:r>
              <a:rPr lang="en-US" sz="1600" dirty="0">
                <a:solidFill>
                  <a:schemeClr val="bg1"/>
                </a:solidFill>
              </a:rPr>
              <a:t>Understanding when you are trying to do something that is actually hard</a:t>
            </a:r>
          </a:p>
          <a:p>
            <a:pPr lvl="2"/>
            <a:r>
              <a:rPr lang="en-US" sz="1200" dirty="0">
                <a:solidFill>
                  <a:schemeClr val="bg1"/>
                </a:solidFill>
              </a:rPr>
              <a:t>Find a good algorithm!</a:t>
            </a:r>
          </a:p>
          <a:p>
            <a:pPr lvl="2"/>
            <a:endParaRPr lang="en-US" sz="1200" dirty="0">
              <a:solidFill>
                <a:schemeClr val="bg1"/>
              </a:solidFill>
            </a:endParaRPr>
          </a:p>
          <a:p>
            <a:pPr lvl="1"/>
            <a:r>
              <a:rPr lang="en-US" sz="1600" dirty="0">
                <a:solidFill>
                  <a:schemeClr val="bg1"/>
                </a:solidFill>
              </a:rPr>
              <a:t>Identifying bottlenecks</a:t>
            </a:r>
          </a:p>
          <a:p>
            <a:pPr lvl="2"/>
            <a:r>
              <a:rPr lang="en-US" sz="1200" dirty="0">
                <a:solidFill>
                  <a:schemeClr val="bg1"/>
                </a:solidFill>
              </a:rPr>
              <a:t>Numbers every programmer should know </a:t>
            </a:r>
            <a:br>
              <a:rPr lang="en-US" sz="1200" dirty="0">
                <a:solidFill>
                  <a:schemeClr val="bg1"/>
                </a:solidFill>
              </a:rPr>
            </a:br>
            <a:r>
              <a:rPr lang="en-US" sz="1200" dirty="0">
                <a:solidFill>
                  <a:schemeClr val="bg1"/>
                </a:solidFill>
              </a:rPr>
              <a:t>(hint: It’s probably the network)</a:t>
            </a:r>
          </a:p>
          <a:p>
            <a:pPr marL="914400" lvl="2" indent="0">
              <a:buNone/>
            </a:pPr>
            <a:endParaRPr lang="en-US" sz="1200" dirty="0">
              <a:solidFill>
                <a:schemeClr val="bg1"/>
              </a:solidFill>
            </a:endParaRPr>
          </a:p>
          <a:p>
            <a:pPr lvl="1"/>
            <a:r>
              <a:rPr lang="en-US" sz="1600" dirty="0">
                <a:solidFill>
                  <a:schemeClr val="bg1"/>
                </a:solidFill>
              </a:rPr>
              <a:t>Why Cryptography works</a:t>
            </a:r>
          </a:p>
          <a:p>
            <a:pPr lvl="2"/>
            <a:r>
              <a:rPr lang="en-US" sz="1200" dirty="0">
                <a:solidFill>
                  <a:schemeClr val="bg1"/>
                </a:solidFill>
              </a:rPr>
              <a:t>Cyphers vs Machine Power</a:t>
            </a:r>
          </a:p>
          <a:p>
            <a:pPr marL="914400" lvl="2" indent="0">
              <a:buNone/>
            </a:pPr>
            <a:endParaRPr lang="en-US" sz="1200" dirty="0">
              <a:solidFill>
                <a:schemeClr val="bg1"/>
              </a:solidFill>
            </a:endParaRPr>
          </a:p>
          <a:p>
            <a:pPr lvl="1"/>
            <a:r>
              <a:rPr lang="en-US" sz="1600" dirty="0">
                <a:solidFill>
                  <a:schemeClr val="bg1"/>
                </a:solidFill>
              </a:rPr>
              <a:t>Quantum Computers</a:t>
            </a:r>
          </a:p>
          <a:p>
            <a:pPr lvl="2"/>
            <a:r>
              <a:rPr lang="en-US" sz="1200" dirty="0">
                <a:solidFill>
                  <a:schemeClr val="bg1"/>
                </a:solidFill>
              </a:rPr>
              <a:t>Still don’t really work</a:t>
            </a:r>
            <a:endParaRPr lang="en-US" sz="1600" dirty="0">
              <a:solidFill>
                <a:schemeClr val="bg1"/>
              </a:solidFill>
            </a:endParaRPr>
          </a:p>
          <a:p>
            <a:pPr lvl="2"/>
            <a:r>
              <a:rPr lang="en-US" sz="1200" dirty="0">
                <a:solidFill>
                  <a:schemeClr val="bg1"/>
                </a:solidFill>
              </a:rPr>
              <a:t>Implications for Cryptography</a:t>
            </a:r>
          </a:p>
          <a:p>
            <a:pPr lvl="2"/>
            <a:r>
              <a:rPr lang="en-US" sz="1200" dirty="0">
                <a:solidFill>
                  <a:schemeClr val="bg1"/>
                </a:solidFill>
              </a:rPr>
              <a:t>Molecular Engineering</a:t>
            </a:r>
          </a:p>
        </p:txBody>
      </p:sp>
      <p:sp>
        <p:nvSpPr>
          <p:cNvPr id="7" name="Text Placeholder 1">
            <a:extLst>
              <a:ext uri="{FF2B5EF4-FFF2-40B4-BE49-F238E27FC236}">
                <a16:creationId xmlns:a16="http://schemas.microsoft.com/office/drawing/2014/main" id="{91C584EA-1AC7-55CA-D29B-1A488C7E1D7F}"/>
              </a:ext>
            </a:extLst>
          </p:cNvPr>
          <p:cNvSpPr txBox="1">
            <a:spLocks/>
          </p:cNvSpPr>
          <p:nvPr/>
        </p:nvSpPr>
        <p:spPr>
          <a:xfrm>
            <a:off x="465222" y="424844"/>
            <a:ext cx="4676273" cy="6328610"/>
          </a:xfrm>
          <a:prstGeom prst="rect">
            <a:avLst/>
          </a:prstGeom>
        </p:spPr>
        <p:txBody>
          <a:bodyPr vert="horz" lIns="91440" tIns="0" rIns="91440" bIns="4572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Maths?</a:t>
            </a:r>
          </a:p>
          <a:p>
            <a:pPr marL="342900" indent="-34290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r>
              <a:rPr lang="en-US" sz="1600" dirty="0">
                <a:solidFill>
                  <a:schemeClr val="bg1"/>
                </a:solidFill>
              </a:rPr>
              <a:t>Proofs</a:t>
            </a:r>
          </a:p>
          <a:p>
            <a:pPr marL="1085850" lvl="2" indent="-171450">
              <a:buFont typeface="Arial" panose="020B0604020202020204" pitchFamily="34" charset="0"/>
              <a:buChar char="•"/>
            </a:pPr>
            <a:r>
              <a:rPr lang="en-US" sz="1200" dirty="0">
                <a:solidFill>
                  <a:schemeClr val="bg1"/>
                </a:solidFill>
              </a:rPr>
              <a:t>Contradiction</a:t>
            </a:r>
          </a:p>
          <a:p>
            <a:pPr marL="1085850" lvl="2" indent="-171450">
              <a:buFont typeface="Arial" panose="020B0604020202020204" pitchFamily="34" charset="0"/>
              <a:buChar char="•"/>
            </a:pPr>
            <a:r>
              <a:rPr lang="en-US" sz="1200" dirty="0">
                <a:solidFill>
                  <a:schemeClr val="bg1"/>
                </a:solidFill>
              </a:rPr>
              <a:t>Induction</a:t>
            </a:r>
          </a:p>
          <a:p>
            <a:pPr marL="3371850" lvl="7" indent="-171450">
              <a:buFont typeface="Arial" panose="020B0604020202020204" pitchFamily="34" charset="0"/>
              <a:buChar char="•"/>
            </a:pPr>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The Halting Problem</a:t>
            </a:r>
          </a:p>
          <a:p>
            <a:pPr lvl="3"/>
            <a:r>
              <a:rPr lang="en-US" sz="1600" dirty="0">
                <a:solidFill>
                  <a:schemeClr val="bg1"/>
                </a:solidFill>
              </a:rPr>
              <a:t>			</a:t>
            </a:r>
          </a:p>
          <a:p>
            <a:pPr marL="742950" lvl="1" indent="-285750">
              <a:buFont typeface="Arial" panose="020B0604020202020204" pitchFamily="34" charset="0"/>
              <a:buChar char="•"/>
            </a:pPr>
            <a:r>
              <a:rPr lang="en-US" sz="1600" dirty="0">
                <a:solidFill>
                  <a:schemeClr val="bg1"/>
                </a:solidFill>
              </a:rPr>
              <a:t>Machine models and grammars</a:t>
            </a:r>
          </a:p>
          <a:p>
            <a:pPr marL="1085850" lvl="2" indent="-171450">
              <a:buFont typeface="Arial" panose="020B0604020202020204" pitchFamily="34" charset="0"/>
              <a:buChar char="•"/>
            </a:pPr>
            <a:r>
              <a:rPr lang="en-US" sz="1200" dirty="0">
                <a:solidFill>
                  <a:schemeClr val="bg1"/>
                </a:solidFill>
              </a:rPr>
              <a:t>Finite state automata</a:t>
            </a:r>
          </a:p>
          <a:p>
            <a:pPr marL="1085850" lvl="2" indent="-171450">
              <a:buFont typeface="Arial" panose="020B0604020202020204" pitchFamily="34" charset="0"/>
              <a:buChar char="•"/>
            </a:pPr>
            <a:r>
              <a:rPr lang="en-US" sz="1200" dirty="0">
                <a:solidFill>
                  <a:schemeClr val="bg1"/>
                </a:solidFill>
              </a:rPr>
              <a:t>Push down automata</a:t>
            </a:r>
          </a:p>
          <a:p>
            <a:pPr marL="1085850" lvl="2" indent="-171450">
              <a:buFont typeface="Arial" panose="020B0604020202020204" pitchFamily="34" charset="0"/>
              <a:buChar char="•"/>
            </a:pPr>
            <a:r>
              <a:rPr lang="en-US" sz="1200" dirty="0">
                <a:solidFill>
                  <a:schemeClr val="bg1"/>
                </a:solidFill>
              </a:rPr>
              <a:t>Turing Machines</a:t>
            </a:r>
          </a:p>
          <a:p>
            <a:pPr marL="1543050" lvl="3" indent="-171450">
              <a:buFont typeface="Arial" panose="020B0604020202020204" pitchFamily="34" charset="0"/>
              <a:buChar char="•"/>
            </a:pPr>
            <a:r>
              <a:rPr lang="en-US" sz="1000" dirty="0">
                <a:solidFill>
                  <a:schemeClr val="bg1"/>
                </a:solidFill>
              </a:rPr>
              <a:t>Mr. Alan Turing</a:t>
            </a:r>
          </a:p>
          <a:p>
            <a:pPr marL="1543050" lvl="3" indent="-171450">
              <a:buFont typeface="Arial" panose="020B0604020202020204" pitchFamily="34" charset="0"/>
              <a:buChar char="•"/>
            </a:pPr>
            <a:r>
              <a:rPr lang="en-US" sz="1000" dirty="0">
                <a:solidFill>
                  <a:schemeClr val="bg1"/>
                </a:solidFill>
              </a:rPr>
              <a:t>Turing Test</a:t>
            </a:r>
          </a:p>
          <a:p>
            <a:pPr marL="1543050" lvl="3" indent="-171450">
              <a:buFont typeface="Arial" panose="020B0604020202020204" pitchFamily="34" charset="0"/>
              <a:buChar char="•"/>
            </a:pPr>
            <a:r>
              <a:rPr lang="en-US" sz="1000" dirty="0">
                <a:solidFill>
                  <a:schemeClr val="bg1"/>
                </a:solidFill>
              </a:rPr>
              <a:t>ChatGPT</a:t>
            </a:r>
          </a:p>
          <a:p>
            <a:pPr marL="3371850" lvl="7" indent="-171450">
              <a:buFont typeface="Arial" panose="020B0604020202020204" pitchFamily="34" charset="0"/>
              <a:buChar char="•"/>
            </a:pPr>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Decidability &amp; Computability</a:t>
            </a:r>
          </a:p>
          <a:p>
            <a:pPr marL="1543050" lvl="3" indent="-171450">
              <a:buFont typeface="Arial" panose="020B0604020202020204" pitchFamily="34" charset="0"/>
              <a:buChar char="•"/>
            </a:pPr>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Time (and Space) Complexity </a:t>
            </a:r>
          </a:p>
          <a:p>
            <a:pPr marL="1085850" lvl="2" indent="-171450">
              <a:buFont typeface="Arial" panose="020B0604020202020204" pitchFamily="34" charset="0"/>
              <a:buChar char="•"/>
            </a:pPr>
            <a:r>
              <a:rPr lang="en-US" sz="1200" dirty="0">
                <a:solidFill>
                  <a:schemeClr val="bg1"/>
                </a:solidFill>
              </a:rPr>
              <a:t>n notation</a:t>
            </a:r>
          </a:p>
          <a:p>
            <a:pPr marL="1085850" lvl="2" indent="-171450">
              <a:buFont typeface="Arial" panose="020B0604020202020204" pitchFamily="34" charset="0"/>
              <a:buChar char="•"/>
            </a:pPr>
            <a:r>
              <a:rPr lang="en-US" sz="1200" dirty="0">
                <a:solidFill>
                  <a:schemeClr val="bg1"/>
                </a:solidFill>
              </a:rPr>
              <a:t>Big O, Theta</a:t>
            </a:r>
          </a:p>
          <a:p>
            <a:pPr marL="3371850" lvl="7" indent="-171450">
              <a:buFont typeface="Arial" panose="020B0604020202020204" pitchFamily="34" charset="0"/>
              <a:buChar char="•"/>
            </a:pPr>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P and NP</a:t>
            </a:r>
          </a:p>
          <a:p>
            <a:pPr marL="1085850" lvl="2" indent="-171450">
              <a:buFont typeface="Arial" panose="020B0604020202020204" pitchFamily="34" charset="0"/>
              <a:buChar char="•"/>
            </a:pPr>
            <a:r>
              <a:rPr lang="en-US" sz="1200" dirty="0">
                <a:solidFill>
                  <a:schemeClr val="bg1"/>
                </a:solidFill>
              </a:rPr>
              <a:t>Millennium Prize (one million dollars!)</a:t>
            </a:r>
          </a:p>
          <a:p>
            <a:pPr marL="742950" lvl="1" indent="-285750">
              <a:buFont typeface="Arial" panose="020B0604020202020204" pitchFamily="34" charset="0"/>
              <a:buChar char="•"/>
            </a:pPr>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SAT &amp; NP Completeness</a:t>
            </a:r>
          </a:p>
        </p:txBody>
      </p:sp>
    </p:spTree>
    <p:extLst>
      <p:ext uri="{BB962C8B-B14F-4D97-AF65-F5344CB8AC3E}">
        <p14:creationId xmlns:p14="http://schemas.microsoft.com/office/powerpoint/2010/main" val="212904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05" name="Freeform: Shape 104">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oup 105">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07" name="Group 106">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11" name="Freeform: Shape 110">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Shape 111">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08" name="Group 107">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09" name="Freeform: Shape 108">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Shape 109">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411301" y="2797117"/>
            <a:ext cx="3476526" cy="1279809"/>
          </a:xfrm>
        </p:spPr>
        <p:txBody>
          <a:bodyPr vert="horz" lIns="91440" tIns="45720" rIns="91440" bIns="45720" rtlCol="0" anchor="t">
            <a:normAutofit/>
          </a:bodyPr>
          <a:lstStyle/>
          <a:p>
            <a:r>
              <a:rPr lang="en-US" sz="4000" kern="1200" dirty="0">
                <a:solidFill>
                  <a:schemeClr val="bg1"/>
                </a:solidFill>
                <a:latin typeface="+mj-lt"/>
                <a:ea typeface="+mj-ea"/>
                <a:cs typeface="+mj-cs"/>
              </a:rPr>
              <a:t>Key Takeaways from CS Theory</a:t>
            </a:r>
          </a:p>
        </p:txBody>
      </p:sp>
      <p:grpSp>
        <p:nvGrpSpPr>
          <p:cNvPr id="15" name="Group 14">
            <a:extLst>
              <a:ext uri="{FF2B5EF4-FFF2-40B4-BE49-F238E27FC236}">
                <a16:creationId xmlns:a16="http://schemas.microsoft.com/office/drawing/2014/main" id="{D75008ED-7E14-91C2-FAEE-2CC7F444DDF3}"/>
              </a:ext>
            </a:extLst>
          </p:cNvPr>
          <p:cNvGrpSpPr/>
          <p:nvPr/>
        </p:nvGrpSpPr>
        <p:grpSpPr>
          <a:xfrm>
            <a:off x="6274428" y="1102938"/>
            <a:ext cx="3434062" cy="3453750"/>
            <a:chOff x="6274428" y="1102938"/>
            <a:chExt cx="3434062" cy="3453750"/>
          </a:xfrm>
        </p:grpSpPr>
        <p:sp>
          <p:nvSpPr>
            <p:cNvPr id="19" name="Rectangle 18" descr="Processor">
              <a:extLst>
                <a:ext uri="{FF2B5EF4-FFF2-40B4-BE49-F238E27FC236}">
                  <a16:creationId xmlns:a16="http://schemas.microsoft.com/office/drawing/2014/main" id="{2B45E0E6-6C1E-4979-A747-A70160A70182}"/>
                </a:ext>
              </a:extLst>
            </p:cNvPr>
            <p:cNvSpPr/>
            <p:nvPr/>
          </p:nvSpPr>
          <p:spPr>
            <a:xfrm>
              <a:off x="6877709" y="1102938"/>
              <a:ext cx="649687" cy="64968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Freeform: Shape 19">
              <a:extLst>
                <a:ext uri="{FF2B5EF4-FFF2-40B4-BE49-F238E27FC236}">
                  <a16:creationId xmlns:a16="http://schemas.microsoft.com/office/drawing/2014/main" id="{7DA84D39-7977-EC3F-7F3B-5778D300A0CE}"/>
                </a:ext>
              </a:extLst>
            </p:cNvPr>
            <p:cNvSpPr/>
            <p:nvPr/>
          </p:nvSpPr>
          <p:spPr>
            <a:xfrm>
              <a:off x="6274428" y="2346626"/>
              <a:ext cx="1856250" cy="855000"/>
            </a:xfrm>
            <a:custGeom>
              <a:avLst/>
              <a:gdLst>
                <a:gd name="connsiteX0" fmla="*/ 0 w 1856250"/>
                <a:gd name="connsiteY0" fmla="*/ 0 h 855000"/>
                <a:gd name="connsiteX1" fmla="*/ 1856250 w 1856250"/>
                <a:gd name="connsiteY1" fmla="*/ 0 h 855000"/>
                <a:gd name="connsiteX2" fmla="*/ 1856250 w 1856250"/>
                <a:gd name="connsiteY2" fmla="*/ 855000 h 855000"/>
                <a:gd name="connsiteX3" fmla="*/ 0 w 1856250"/>
                <a:gd name="connsiteY3" fmla="*/ 855000 h 855000"/>
                <a:gd name="connsiteX4" fmla="*/ 0 w 1856250"/>
                <a:gd name="connsiteY4" fmla="*/ 0 h 8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250" h="855000">
                  <a:moveTo>
                    <a:pt x="0" y="0"/>
                  </a:moveTo>
                  <a:lnTo>
                    <a:pt x="1856250" y="0"/>
                  </a:lnTo>
                  <a:lnTo>
                    <a:pt x="1856250" y="855000"/>
                  </a:lnTo>
                  <a:lnTo>
                    <a:pt x="0" y="85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endParaRPr lang="en-US" sz="1100" kern="1200" dirty="0"/>
            </a:p>
          </p:txBody>
        </p:sp>
        <p:sp>
          <p:nvSpPr>
            <p:cNvPr id="30" name="Rectangle 29" descr="Drawing Compass">
              <a:extLst>
                <a:ext uri="{FF2B5EF4-FFF2-40B4-BE49-F238E27FC236}">
                  <a16:creationId xmlns:a16="http://schemas.microsoft.com/office/drawing/2014/main" id="{35DB8234-5CB8-A92D-71B4-B60D8E09D0A6}"/>
                </a:ext>
              </a:extLst>
            </p:cNvPr>
            <p:cNvSpPr/>
            <p:nvPr/>
          </p:nvSpPr>
          <p:spPr>
            <a:xfrm>
              <a:off x="9058803" y="1102938"/>
              <a:ext cx="649687" cy="64968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5" name="Rectangle 54" descr="Maze">
              <a:extLst>
                <a:ext uri="{FF2B5EF4-FFF2-40B4-BE49-F238E27FC236}">
                  <a16:creationId xmlns:a16="http://schemas.microsoft.com/office/drawing/2014/main" id="{AD3C3A9A-B426-7572-6BA0-3B3096F82DBF}"/>
                </a:ext>
              </a:extLst>
            </p:cNvPr>
            <p:cNvSpPr/>
            <p:nvPr/>
          </p:nvSpPr>
          <p:spPr>
            <a:xfrm>
              <a:off x="7968256" y="3907001"/>
              <a:ext cx="649687" cy="649687"/>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grpSp>
      <p:graphicFrame>
        <p:nvGraphicFramePr>
          <p:cNvPr id="57" name="Diagram 56">
            <a:extLst>
              <a:ext uri="{FF2B5EF4-FFF2-40B4-BE49-F238E27FC236}">
                <a16:creationId xmlns:a16="http://schemas.microsoft.com/office/drawing/2014/main" id="{CE30DC79-CADC-30CD-0375-1C85BD9D09A5}"/>
              </a:ext>
            </a:extLst>
          </p:cNvPr>
          <p:cNvGraphicFramePr/>
          <p:nvPr>
            <p:extLst>
              <p:ext uri="{D42A27DB-BD31-4B8C-83A1-F6EECF244321}">
                <p14:modId xmlns:p14="http://schemas.microsoft.com/office/powerpoint/2010/main" val="3319913918"/>
              </p:ext>
            </p:extLst>
          </p:nvPr>
        </p:nvGraphicFramePr>
        <p:xfrm>
          <a:off x="5410800" y="144380"/>
          <a:ext cx="6468379" cy="658528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4049067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6154" name="Freeform: Shape 6153">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155" name="Group 6154">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6156" name="Group 615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6160" name="Freeform: Shape 6159">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61" name="Freeform: Shape 6160">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157" name="Group 6156">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6158" name="Freeform: Shape 6157">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9" name="Freeform: Shape 6158">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451614" y="2858223"/>
            <a:ext cx="3191778" cy="1406248"/>
          </a:xfrm>
        </p:spPr>
        <p:txBody>
          <a:bodyPr vert="horz" lIns="91440" tIns="45720" rIns="91440" bIns="45720" rtlCol="0" anchor="t">
            <a:normAutofit/>
          </a:bodyPr>
          <a:lstStyle/>
          <a:p>
            <a:r>
              <a:rPr lang="en-US" sz="4000" kern="1200" dirty="0">
                <a:solidFill>
                  <a:schemeClr val="bg1"/>
                </a:solidFill>
                <a:latin typeface="+mj-lt"/>
                <a:ea typeface="+mj-ea"/>
                <a:cs typeface="+mj-cs"/>
              </a:rPr>
              <a:t>Everything is a trade-off</a:t>
            </a:r>
          </a:p>
        </p:txBody>
      </p:sp>
      <p:sp>
        <p:nvSpPr>
          <p:cNvPr id="3" name="Content Placeholder 2">
            <a:extLst>
              <a:ext uri="{FF2B5EF4-FFF2-40B4-BE49-F238E27FC236}">
                <a16:creationId xmlns:a16="http://schemas.microsoft.com/office/drawing/2014/main" id="{161C78D0-00B5-4C9B-B388-91BCE86C26CF}"/>
              </a:ext>
            </a:extLst>
          </p:cNvPr>
          <p:cNvSpPr>
            <a:spLocks noGrp="1"/>
          </p:cNvSpPr>
          <p:nvPr>
            <p:ph sz="half" idx="1"/>
          </p:nvPr>
        </p:nvSpPr>
        <p:spPr>
          <a:xfrm>
            <a:off x="4711616" y="534724"/>
            <a:ext cx="7331242" cy="5165558"/>
          </a:xfrm>
        </p:spPr>
        <p:txBody>
          <a:bodyPr>
            <a:noAutofit/>
          </a:bodyPr>
          <a:lstStyle/>
          <a:p>
            <a:pPr marL="411480" lvl="1" indent="-137160" defTabSz="548640">
              <a:spcBef>
                <a:spcPts val="300"/>
              </a:spcBef>
            </a:pPr>
            <a:r>
              <a:rPr lang="en-US" kern="1200" dirty="0">
                <a:solidFill>
                  <a:schemeClr val="tx1"/>
                </a:solidFill>
                <a:latin typeface="MathJax_Main"/>
                <a:ea typeface="+mn-ea"/>
                <a:cs typeface="+mn-cs"/>
              </a:rPr>
              <a:t>Time vs Space</a:t>
            </a:r>
          </a:p>
          <a:p>
            <a:pPr marL="685800" lvl="2" indent="-137160" defTabSz="548640">
              <a:spcBef>
                <a:spcPts val="300"/>
              </a:spcBef>
            </a:pPr>
            <a:r>
              <a:rPr lang="en-US" kern="1200" dirty="0">
                <a:solidFill>
                  <a:schemeClr val="tx1"/>
                </a:solidFill>
                <a:latin typeface="MathJax_Main"/>
                <a:ea typeface="+mn-ea"/>
                <a:cs typeface="+mn-cs"/>
              </a:rPr>
              <a:t>Hashing functions</a:t>
            </a:r>
          </a:p>
          <a:p>
            <a:pPr marL="685800" lvl="2" indent="-137160" defTabSz="548640">
              <a:spcBef>
                <a:spcPts val="300"/>
              </a:spcBef>
            </a:pPr>
            <a:r>
              <a:rPr lang="en-US" kern="1200" dirty="0">
                <a:solidFill>
                  <a:schemeClr val="tx1"/>
                </a:solidFill>
                <a:latin typeface="MathJax_Main"/>
                <a:ea typeface="+mn-ea"/>
                <a:cs typeface="+mn-cs"/>
              </a:rPr>
              <a:t>Look up tables</a:t>
            </a:r>
          </a:p>
          <a:p>
            <a:pPr marL="685800" lvl="2" indent="-137160" defTabSz="548640">
              <a:spcBef>
                <a:spcPts val="300"/>
              </a:spcBef>
            </a:pPr>
            <a:r>
              <a:rPr lang="en-US" kern="1200" dirty="0">
                <a:solidFill>
                  <a:schemeClr val="tx1"/>
                </a:solidFill>
                <a:latin typeface="MathJax_Main"/>
                <a:ea typeface="+mn-ea"/>
                <a:cs typeface="+mn-cs"/>
              </a:rPr>
              <a:t>Chinook, the first master-level checkers program</a:t>
            </a:r>
          </a:p>
          <a:p>
            <a:pPr marL="685800" lvl="2" indent="-137160" defTabSz="548640">
              <a:spcBef>
                <a:spcPts val="300"/>
              </a:spcBef>
            </a:pPr>
            <a:endParaRPr lang="en-US" dirty="0">
              <a:latin typeface="MathJax_Main"/>
            </a:endParaRPr>
          </a:p>
          <a:p>
            <a:pPr marL="274320" lvl="1" indent="0" defTabSz="548640">
              <a:spcBef>
                <a:spcPts val="300"/>
              </a:spcBef>
              <a:buNone/>
            </a:pPr>
            <a:endParaRPr lang="en-US" sz="2000" kern="1200" dirty="0">
              <a:solidFill>
                <a:schemeClr val="tx1"/>
              </a:solidFill>
              <a:latin typeface="MathJax_Main"/>
              <a:ea typeface="+mn-ea"/>
              <a:cs typeface="+mn-cs"/>
            </a:endParaRPr>
          </a:p>
          <a:p>
            <a:pPr marL="411480" lvl="1" indent="-137160" defTabSz="548640">
              <a:spcBef>
                <a:spcPts val="300"/>
              </a:spcBef>
            </a:pPr>
            <a:r>
              <a:rPr lang="en-US" kern="1200" dirty="0">
                <a:solidFill>
                  <a:schemeClr val="tx1"/>
                </a:solidFill>
                <a:latin typeface="MathJax_Main"/>
                <a:ea typeface="+mn-ea"/>
                <a:cs typeface="+mn-cs"/>
              </a:rPr>
              <a:t>Clarity of a programming language vs Performance</a:t>
            </a:r>
          </a:p>
          <a:p>
            <a:pPr marL="685800" lvl="2" indent="-137160" defTabSz="548640">
              <a:spcBef>
                <a:spcPts val="300"/>
              </a:spcBef>
            </a:pPr>
            <a:r>
              <a:rPr lang="en-US" kern="1200" dirty="0">
                <a:solidFill>
                  <a:schemeClr val="tx1"/>
                </a:solidFill>
                <a:latin typeface="MathJax_Main"/>
                <a:ea typeface="+mn-ea"/>
                <a:cs typeface="+mn-cs"/>
              </a:rPr>
              <a:t>C# </a:t>
            </a:r>
          </a:p>
          <a:p>
            <a:pPr marL="685800" lvl="2" indent="-137160" defTabSz="548640">
              <a:spcBef>
                <a:spcPts val="300"/>
              </a:spcBef>
            </a:pPr>
            <a:r>
              <a:rPr lang="en-US" kern="1200" dirty="0">
                <a:solidFill>
                  <a:schemeClr val="tx1"/>
                </a:solidFill>
                <a:latin typeface="MathJax_Main"/>
                <a:ea typeface="+mn-ea"/>
                <a:cs typeface="+mn-cs"/>
              </a:rPr>
              <a:t>C</a:t>
            </a:r>
          </a:p>
          <a:p>
            <a:pPr marL="685800" lvl="2" indent="-137160" defTabSz="548640">
              <a:spcBef>
                <a:spcPts val="300"/>
              </a:spcBef>
            </a:pPr>
            <a:r>
              <a:rPr lang="en-US" dirty="0">
                <a:latin typeface="MathJax_Main"/>
              </a:rPr>
              <a:t>Python</a:t>
            </a:r>
            <a:endParaRPr lang="en-US" kern="1200" dirty="0">
              <a:solidFill>
                <a:schemeClr val="tx1"/>
              </a:solidFill>
              <a:latin typeface="MathJax_Main"/>
              <a:ea typeface="+mn-ea"/>
              <a:cs typeface="+mn-cs"/>
            </a:endParaRPr>
          </a:p>
          <a:p>
            <a:pPr marL="411480" lvl="1" indent="-137160" defTabSz="548640">
              <a:spcBef>
                <a:spcPts val="300"/>
              </a:spcBef>
            </a:pPr>
            <a:endParaRPr lang="en-US" sz="2000" kern="1200" dirty="0">
              <a:solidFill>
                <a:schemeClr val="tx1"/>
              </a:solidFill>
              <a:latin typeface="MathJax_Main"/>
              <a:ea typeface="+mn-ea"/>
              <a:cs typeface="+mn-cs"/>
            </a:endParaRPr>
          </a:p>
          <a:p>
            <a:pPr marL="274320" lvl="1" indent="0" defTabSz="548640">
              <a:spcBef>
                <a:spcPts val="300"/>
              </a:spcBef>
              <a:buNone/>
            </a:pPr>
            <a:endParaRPr lang="en-US" sz="2000" kern="1200" dirty="0">
              <a:solidFill>
                <a:schemeClr val="tx1"/>
              </a:solidFill>
              <a:latin typeface="MathJax_Main"/>
              <a:ea typeface="+mn-ea"/>
              <a:cs typeface="+mn-cs"/>
            </a:endParaRPr>
          </a:p>
          <a:p>
            <a:pPr marL="411480" lvl="1" indent="-137160" defTabSz="548640">
              <a:spcBef>
                <a:spcPts val="300"/>
              </a:spcBef>
            </a:pPr>
            <a:r>
              <a:rPr lang="en-US" kern="1200" dirty="0">
                <a:solidFill>
                  <a:schemeClr val="tx1"/>
                </a:solidFill>
                <a:latin typeface="MathJax_Main"/>
                <a:ea typeface="+mn-ea"/>
                <a:cs typeface="+mn-cs"/>
              </a:rPr>
              <a:t>Clean Code vs Tech Debt</a:t>
            </a:r>
          </a:p>
        </p:txBody>
      </p:sp>
      <p:sp>
        <p:nvSpPr>
          <p:cNvPr id="10" name="TextBox 9">
            <a:extLst>
              <a:ext uri="{FF2B5EF4-FFF2-40B4-BE49-F238E27FC236}">
                <a16:creationId xmlns:a16="http://schemas.microsoft.com/office/drawing/2014/main" id="{CC115AC9-2374-83B1-2BC4-805A5DA04DBE}"/>
              </a:ext>
            </a:extLst>
          </p:cNvPr>
          <p:cNvSpPr txBox="1"/>
          <p:nvPr/>
        </p:nvSpPr>
        <p:spPr>
          <a:xfrm>
            <a:off x="7587916" y="5377117"/>
            <a:ext cx="2943725" cy="646331"/>
          </a:xfrm>
          <a:prstGeom prst="rect">
            <a:avLst/>
          </a:prstGeom>
          <a:noFill/>
        </p:spPr>
        <p:txBody>
          <a:bodyPr wrap="square" rtlCol="0">
            <a:spAutoFit/>
          </a:bodyPr>
          <a:lstStyle/>
          <a:p>
            <a:pPr defTabSz="548640">
              <a:spcAft>
                <a:spcPts val="600"/>
              </a:spcAft>
            </a:pPr>
            <a:r>
              <a:rPr lang="en-US" sz="1200" kern="1200" dirty="0">
                <a:solidFill>
                  <a:schemeClr val="tx1"/>
                </a:solidFill>
                <a:latin typeface="+mn-lt"/>
                <a:ea typeface="+mn-ea"/>
                <a:cs typeface="+mn-cs"/>
              </a:rPr>
              <a:t>You didn’t really think Mark would get through a whole talk without a reference to clean code, did you?</a:t>
            </a:r>
            <a:endParaRPr lang="en-US" sz="1200" dirty="0"/>
          </a:p>
        </p:txBody>
      </p:sp>
      <p:pic>
        <p:nvPicPr>
          <p:cNvPr id="6146" name="Picture 2" descr="Bit Of A Stretch Noah Reid GIF - Bit Of A Stretch Noah Reid Patrick -  Discover &amp; Share GIFs">
            <a:extLst>
              <a:ext uri="{FF2B5EF4-FFF2-40B4-BE49-F238E27FC236}">
                <a16:creationId xmlns:a16="http://schemas.microsoft.com/office/drawing/2014/main" id="{B0483333-DDAF-B3DD-6E9E-11FFCC43A5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141" y="4899289"/>
            <a:ext cx="1608471" cy="142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39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2" name="Freeform: Shape 1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4" name="Group 13">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8" name="Freeform: Shape 17">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5" name="Group 14">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6" name="Freeform: Shape 15">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264696" y="2535375"/>
            <a:ext cx="3657600" cy="1787248"/>
          </a:xfrm>
        </p:spPr>
        <p:txBody>
          <a:bodyPr vert="horz" lIns="91440" tIns="45720" rIns="91440" bIns="45720" rtlCol="0" anchor="t">
            <a:normAutofit/>
          </a:bodyPr>
          <a:lstStyle/>
          <a:p>
            <a:r>
              <a:rPr lang="en-US" sz="3700" kern="1200" dirty="0">
                <a:solidFill>
                  <a:schemeClr val="bg1"/>
                </a:solidFill>
                <a:latin typeface="+mj-lt"/>
                <a:ea typeface="+mj-ea"/>
                <a:cs typeface="+mj-cs"/>
              </a:rPr>
              <a:t>Identify when you are approaching exponential time</a:t>
            </a:r>
          </a:p>
        </p:txBody>
      </p:sp>
      <p:sp>
        <p:nvSpPr>
          <p:cNvPr id="4" name="Content Placeholder 3">
            <a:extLst>
              <a:ext uri="{FF2B5EF4-FFF2-40B4-BE49-F238E27FC236}">
                <a16:creationId xmlns:a16="http://schemas.microsoft.com/office/drawing/2014/main" id="{D7A11088-696C-CA14-DEA3-EF1AD2D07968}"/>
              </a:ext>
            </a:extLst>
          </p:cNvPr>
          <p:cNvSpPr>
            <a:spLocks noGrp="1"/>
          </p:cNvSpPr>
          <p:nvPr>
            <p:ph sz="half" idx="1"/>
          </p:nvPr>
        </p:nvSpPr>
        <p:spPr>
          <a:xfrm>
            <a:off x="5143078" y="1550486"/>
            <a:ext cx="6252410" cy="3757027"/>
          </a:xfrm>
        </p:spPr>
        <p:txBody>
          <a:bodyPr>
            <a:normAutofit/>
          </a:bodyPr>
          <a:lstStyle/>
          <a:p>
            <a:pPr lvl="0"/>
            <a:r>
              <a:rPr lang="en-US" sz="2400" dirty="0"/>
              <a:t>If something works well on a small input but grinds on medium / larger inputs, that’s a tell </a:t>
            </a:r>
          </a:p>
          <a:p>
            <a:pPr lvl="0"/>
            <a:endParaRPr lang="en-US" sz="2400" dirty="0"/>
          </a:p>
          <a:p>
            <a:pPr lvl="0"/>
            <a:r>
              <a:rPr lang="en-US" sz="2400" dirty="0"/>
              <a:t>Takes practice and experience to build good intuition, but an understanding of theory helps</a:t>
            </a:r>
          </a:p>
          <a:p>
            <a:pPr lvl="0"/>
            <a:endParaRPr lang="en-US" sz="2400" dirty="0"/>
          </a:p>
          <a:p>
            <a:pPr lvl="0"/>
            <a:r>
              <a:rPr lang="en-US" sz="2400" dirty="0"/>
              <a:t>Look for a good algorithm – it’s probably out there</a:t>
            </a:r>
          </a:p>
        </p:txBody>
      </p:sp>
    </p:spTree>
    <p:extLst>
      <p:ext uri="{BB962C8B-B14F-4D97-AF65-F5344CB8AC3E}">
        <p14:creationId xmlns:p14="http://schemas.microsoft.com/office/powerpoint/2010/main" val="15428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2" name="Freeform: Shape 1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4" name="Group 13">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8" name="Freeform: Shape 17">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6" name="Freeform: Shape 15">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32123" y="2895961"/>
            <a:ext cx="4299284" cy="1066077"/>
          </a:xfrm>
        </p:spPr>
        <p:txBody>
          <a:bodyPr vert="horz" lIns="91440" tIns="45720" rIns="91440" bIns="45720" rtlCol="0" anchor="t">
            <a:normAutofit/>
          </a:bodyPr>
          <a:lstStyle/>
          <a:p>
            <a:r>
              <a:rPr lang="en-US" sz="3200" kern="1200" dirty="0">
                <a:solidFill>
                  <a:schemeClr val="bg1"/>
                </a:solidFill>
                <a:latin typeface="+mj-lt"/>
                <a:ea typeface="+mj-ea"/>
                <a:cs typeface="+mj-cs"/>
              </a:rPr>
              <a:t>Identifying Bottlenecks</a:t>
            </a:r>
            <a:br>
              <a:rPr lang="en-US" sz="3700" kern="1200" dirty="0">
                <a:solidFill>
                  <a:schemeClr val="bg1"/>
                </a:solidFill>
                <a:latin typeface="+mj-lt"/>
                <a:ea typeface="+mj-ea"/>
                <a:cs typeface="+mj-cs"/>
              </a:rPr>
            </a:br>
            <a:r>
              <a:rPr lang="en-US" sz="2700" kern="1200" dirty="0">
                <a:solidFill>
                  <a:schemeClr val="bg1"/>
                </a:solidFill>
                <a:latin typeface="+mj-lt"/>
                <a:ea typeface="+mj-ea"/>
                <a:cs typeface="+mj-cs"/>
              </a:rPr>
              <a:t>(it’s probably the network)</a:t>
            </a:r>
          </a:p>
        </p:txBody>
      </p:sp>
      <p:sp>
        <p:nvSpPr>
          <p:cNvPr id="7" name="TextBox 6">
            <a:extLst>
              <a:ext uri="{FF2B5EF4-FFF2-40B4-BE49-F238E27FC236}">
                <a16:creationId xmlns:a16="http://schemas.microsoft.com/office/drawing/2014/main" id="{37D1BEC3-4C96-E011-39CB-CFF0DE09088D}"/>
              </a:ext>
            </a:extLst>
          </p:cNvPr>
          <p:cNvSpPr txBox="1"/>
          <p:nvPr/>
        </p:nvSpPr>
        <p:spPr>
          <a:xfrm>
            <a:off x="4571999" y="6047074"/>
            <a:ext cx="7812505" cy="338554"/>
          </a:xfrm>
          <a:prstGeom prst="rect">
            <a:avLst/>
          </a:prstGeom>
          <a:noFill/>
        </p:spPr>
        <p:txBody>
          <a:bodyPr wrap="square">
            <a:spAutoFit/>
          </a:bodyPr>
          <a:lstStyle/>
          <a:p>
            <a:r>
              <a:rPr lang="en-US" sz="1600" dirty="0"/>
              <a:t>https://colin-scott.github.io/personal_website/research/interactive_latency.html</a:t>
            </a:r>
          </a:p>
        </p:txBody>
      </p:sp>
      <p:pic>
        <p:nvPicPr>
          <p:cNvPr id="10" name="Picture 9">
            <a:extLst>
              <a:ext uri="{FF2B5EF4-FFF2-40B4-BE49-F238E27FC236}">
                <a16:creationId xmlns:a16="http://schemas.microsoft.com/office/drawing/2014/main" id="{228778F0-F492-45D9-12DA-4F71386B54B1}"/>
              </a:ext>
            </a:extLst>
          </p:cNvPr>
          <p:cNvPicPr>
            <a:picLocks noChangeAspect="1"/>
          </p:cNvPicPr>
          <p:nvPr/>
        </p:nvPicPr>
        <p:blipFill>
          <a:blip r:embed="rId4"/>
          <a:stretch>
            <a:fillRect/>
          </a:stretch>
        </p:blipFill>
        <p:spPr>
          <a:xfrm>
            <a:off x="4748463" y="1171074"/>
            <a:ext cx="7411414" cy="4178968"/>
          </a:xfrm>
          <a:prstGeom prst="rect">
            <a:avLst/>
          </a:prstGeom>
        </p:spPr>
      </p:pic>
    </p:spTree>
    <p:extLst>
      <p:ext uri="{BB962C8B-B14F-4D97-AF65-F5344CB8AC3E}">
        <p14:creationId xmlns:p14="http://schemas.microsoft.com/office/powerpoint/2010/main" val="4104550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2" name="Freeform: Shape 1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4" name="Group 13">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8" name="Freeform: Shape 17">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6" name="Freeform: Shape 15">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189682" y="3060391"/>
            <a:ext cx="3657600" cy="737213"/>
          </a:xfrm>
        </p:spPr>
        <p:txBody>
          <a:bodyPr vert="horz" lIns="91440" tIns="45720" rIns="91440" bIns="45720" rtlCol="0" anchor="t">
            <a:normAutofit/>
          </a:bodyPr>
          <a:lstStyle/>
          <a:p>
            <a:r>
              <a:rPr lang="en-US" sz="3700" kern="1200" dirty="0">
                <a:solidFill>
                  <a:schemeClr val="bg1"/>
                </a:solidFill>
                <a:latin typeface="+mj-lt"/>
                <a:ea typeface="+mj-ea"/>
                <a:cs typeface="+mj-cs"/>
              </a:rPr>
              <a:t>Cryptography</a:t>
            </a:r>
          </a:p>
        </p:txBody>
      </p:sp>
      <p:sp>
        <p:nvSpPr>
          <p:cNvPr id="4" name="Content Placeholder 3">
            <a:extLst>
              <a:ext uri="{FF2B5EF4-FFF2-40B4-BE49-F238E27FC236}">
                <a16:creationId xmlns:a16="http://schemas.microsoft.com/office/drawing/2014/main" id="{D7A11088-696C-CA14-DEA3-EF1AD2D07968}"/>
              </a:ext>
            </a:extLst>
          </p:cNvPr>
          <p:cNvSpPr>
            <a:spLocks noGrp="1"/>
          </p:cNvSpPr>
          <p:nvPr>
            <p:ph sz="half" idx="1"/>
          </p:nvPr>
        </p:nvSpPr>
        <p:spPr>
          <a:xfrm>
            <a:off x="4591050" y="513347"/>
            <a:ext cx="7296150" cy="6200273"/>
          </a:xfrm>
        </p:spPr>
        <p:txBody>
          <a:bodyPr>
            <a:normAutofit lnSpcReduction="10000"/>
          </a:bodyPr>
          <a:lstStyle/>
          <a:p>
            <a:pPr marL="457200" lvl="1" indent="0">
              <a:buNone/>
            </a:pPr>
            <a:r>
              <a:rPr lang="en-US" sz="3000" dirty="0"/>
              <a:t>Most cryptographic keys are based on some “hard” (NP) problem</a:t>
            </a:r>
          </a:p>
          <a:p>
            <a:pPr lvl="1"/>
            <a:endParaRPr lang="en-US" sz="2800" dirty="0">
              <a:hlinkClick r:id="rId4">
                <a:extLst>
                  <a:ext uri="{A12FA001-AC4F-418D-AE19-62706E023703}">
                    <ahyp:hlinkClr xmlns:ahyp="http://schemas.microsoft.com/office/drawing/2018/hyperlinkcolor" val="tx"/>
                  </a:ext>
                </a:extLst>
              </a:hlinkClick>
            </a:endParaRPr>
          </a:p>
          <a:p>
            <a:pPr lvl="1"/>
            <a:r>
              <a:rPr lang="en-US" sz="2800" dirty="0">
                <a:hlinkClick r:id="rId4">
                  <a:extLst>
                    <a:ext uri="{A12FA001-AC4F-418D-AE19-62706E023703}">
                      <ahyp:hlinkClr xmlns:ahyp="http://schemas.microsoft.com/office/drawing/2018/hyperlinkcolor" val="tx"/>
                    </a:ext>
                  </a:extLst>
                </a:hlinkClick>
              </a:rPr>
              <a:t>Prime Number Factorization</a:t>
            </a:r>
            <a:endParaRPr lang="en-US" sz="2800" dirty="0"/>
          </a:p>
          <a:p>
            <a:pPr lvl="2"/>
            <a:endParaRPr lang="en-US" sz="2400" dirty="0"/>
          </a:p>
          <a:p>
            <a:pPr lvl="2"/>
            <a:r>
              <a:rPr lang="en-US" sz="2400" dirty="0"/>
              <a:t>NP, but suspected not NP-complete</a:t>
            </a:r>
          </a:p>
          <a:p>
            <a:pPr lvl="3"/>
            <a:r>
              <a:rPr lang="en-US" sz="2000" dirty="0"/>
              <a:t>Time complexity of best-known algorithm:</a:t>
            </a:r>
          </a:p>
          <a:p>
            <a:pPr marL="1371600" lvl="3" indent="0">
              <a:buNone/>
            </a:pPr>
            <a:endParaRPr lang="en-US" sz="2200" dirty="0"/>
          </a:p>
          <a:p>
            <a:pPr lvl="2"/>
            <a:endParaRPr lang="en-US" sz="2400" dirty="0"/>
          </a:p>
          <a:p>
            <a:pPr lvl="2"/>
            <a:endParaRPr lang="en-US" sz="2400" dirty="0"/>
          </a:p>
          <a:p>
            <a:pPr lvl="2"/>
            <a:r>
              <a:rPr lang="en-US" sz="2400" dirty="0"/>
              <a:t>RSA public key encryption</a:t>
            </a:r>
          </a:p>
          <a:p>
            <a:pPr lvl="2"/>
            <a:endParaRPr lang="en-US" sz="2400" dirty="0"/>
          </a:p>
          <a:p>
            <a:pPr lvl="1"/>
            <a:r>
              <a:rPr lang="en-US" sz="2800" dirty="0"/>
              <a:t>Discrete Logarithms</a:t>
            </a:r>
          </a:p>
          <a:p>
            <a:pPr lvl="1"/>
            <a:endParaRPr lang="en-US" dirty="0"/>
          </a:p>
          <a:p>
            <a:pPr lvl="1"/>
            <a:r>
              <a:rPr lang="en-US" sz="2800" dirty="0"/>
              <a:t>Hashes</a:t>
            </a:r>
          </a:p>
          <a:p>
            <a:pPr lvl="2"/>
            <a:r>
              <a:rPr lang="en-US" sz="2400" dirty="0"/>
              <a:t>MD5, SHANP-complete</a:t>
            </a:r>
          </a:p>
        </p:txBody>
      </p:sp>
      <p:pic>
        <p:nvPicPr>
          <p:cNvPr id="3" name="Picture 2">
            <a:extLst>
              <a:ext uri="{FF2B5EF4-FFF2-40B4-BE49-F238E27FC236}">
                <a16:creationId xmlns:a16="http://schemas.microsoft.com/office/drawing/2014/main" id="{A410361F-DBA8-EA05-4CE6-B3E27E092F0C}"/>
              </a:ext>
            </a:extLst>
          </p:cNvPr>
          <p:cNvPicPr>
            <a:picLocks noChangeAspect="1"/>
          </p:cNvPicPr>
          <p:nvPr/>
        </p:nvPicPr>
        <p:blipFill>
          <a:blip r:embed="rId5"/>
          <a:stretch>
            <a:fillRect/>
          </a:stretch>
        </p:blipFill>
        <p:spPr>
          <a:xfrm>
            <a:off x="6220644" y="3210813"/>
            <a:ext cx="3093988" cy="586791"/>
          </a:xfrm>
          <a:prstGeom prst="rect">
            <a:avLst/>
          </a:prstGeom>
        </p:spPr>
      </p:pic>
    </p:spTree>
    <p:extLst>
      <p:ext uri="{BB962C8B-B14F-4D97-AF65-F5344CB8AC3E}">
        <p14:creationId xmlns:p14="http://schemas.microsoft.com/office/powerpoint/2010/main" val="856867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2" name="Freeform: Shape 1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4" name="Group 13">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8" name="Freeform: Shape 17">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6" name="Freeform: Shape 15">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4" name="Content Placeholder 3">
            <a:extLst>
              <a:ext uri="{FF2B5EF4-FFF2-40B4-BE49-F238E27FC236}">
                <a16:creationId xmlns:a16="http://schemas.microsoft.com/office/drawing/2014/main" id="{D7A11088-696C-CA14-DEA3-EF1AD2D07968}"/>
              </a:ext>
            </a:extLst>
          </p:cNvPr>
          <p:cNvSpPr>
            <a:spLocks noGrp="1"/>
          </p:cNvSpPr>
          <p:nvPr>
            <p:ph sz="half" idx="1"/>
          </p:nvPr>
        </p:nvSpPr>
        <p:spPr>
          <a:xfrm>
            <a:off x="2807368" y="-2"/>
            <a:ext cx="9384633" cy="6857997"/>
          </a:xfrm>
          <a:solidFill>
            <a:schemeClr val="tx1"/>
          </a:solidFill>
        </p:spPr>
        <p:txBody>
          <a:bodyPr lIns="1828800" tIns="0">
            <a:normAutofit fontScale="85000" lnSpcReduction="20000"/>
          </a:bodyPr>
          <a:lstStyle/>
          <a:p>
            <a:pPr marL="457200" lvl="1" indent="0">
              <a:buNone/>
            </a:pPr>
            <a:endParaRPr lang="en-US" sz="4000" dirty="0">
              <a:solidFill>
                <a:schemeClr val="bg1">
                  <a:alpha val="80000"/>
                </a:schemeClr>
              </a:solidFill>
            </a:endParaRPr>
          </a:p>
          <a:p>
            <a:pPr marL="457200" lvl="1" indent="0">
              <a:buNone/>
            </a:pPr>
            <a:r>
              <a:rPr lang="en-US" sz="4000" dirty="0">
                <a:solidFill>
                  <a:schemeClr val="bg1"/>
                </a:solidFill>
                <a:hlinkClick r:id="rId4"/>
              </a:rPr>
              <a:t>Quantum Computing</a:t>
            </a:r>
            <a:endParaRPr lang="en-US" sz="4000" dirty="0">
              <a:solidFill>
                <a:schemeClr val="bg1"/>
              </a:solidFill>
            </a:endParaRPr>
          </a:p>
          <a:p>
            <a:pPr marL="457200" lvl="1" indent="0">
              <a:buNone/>
            </a:pPr>
            <a:endParaRPr lang="en-US" sz="1200" dirty="0">
              <a:solidFill>
                <a:schemeClr val="bg1">
                  <a:alpha val="80000"/>
                </a:schemeClr>
              </a:solidFill>
            </a:endParaRPr>
          </a:p>
          <a:p>
            <a:pPr lvl="1"/>
            <a:endParaRPr lang="en-US" sz="2600" dirty="0">
              <a:solidFill>
                <a:schemeClr val="bg1">
                  <a:alpha val="80000"/>
                </a:schemeClr>
              </a:solidFill>
            </a:endParaRPr>
          </a:p>
          <a:p>
            <a:pPr lvl="1"/>
            <a:r>
              <a:rPr lang="en-US" sz="2600" dirty="0">
                <a:solidFill>
                  <a:schemeClr val="bg1">
                    <a:alpha val="80000"/>
                  </a:schemeClr>
                </a:solidFill>
              </a:rPr>
              <a:t>Uses qubits instead of bits</a:t>
            </a:r>
          </a:p>
          <a:p>
            <a:pPr lvl="2"/>
            <a:r>
              <a:rPr lang="en-US" sz="2100" dirty="0">
                <a:solidFill>
                  <a:schemeClr val="bg1">
                    <a:alpha val="80000"/>
                  </a:schemeClr>
                </a:solidFill>
              </a:rPr>
              <a:t>Not just 0 or 1</a:t>
            </a:r>
          </a:p>
          <a:p>
            <a:pPr lvl="2"/>
            <a:endParaRPr lang="en-US" sz="2600" dirty="0">
              <a:solidFill>
                <a:schemeClr val="bg1">
                  <a:alpha val="80000"/>
                </a:schemeClr>
              </a:solidFill>
            </a:endParaRPr>
          </a:p>
          <a:p>
            <a:pPr lvl="1"/>
            <a:r>
              <a:rPr lang="en-US" sz="2600" dirty="0">
                <a:solidFill>
                  <a:schemeClr val="bg1">
                    <a:alpha val="80000"/>
                  </a:schemeClr>
                </a:solidFill>
              </a:rPr>
              <a:t>Many are in production or built, but they still don’t really work</a:t>
            </a:r>
          </a:p>
          <a:p>
            <a:pPr lvl="2"/>
            <a:r>
              <a:rPr lang="en-US" sz="2300" dirty="0">
                <a:solidFill>
                  <a:schemeClr val="bg1">
                    <a:alpha val="80000"/>
                  </a:schemeClr>
                </a:solidFill>
              </a:rPr>
              <a:t>Google, Microsoft, IBM, USTC </a:t>
            </a:r>
          </a:p>
          <a:p>
            <a:pPr lvl="2"/>
            <a:endParaRPr lang="en-US" sz="2600" dirty="0">
              <a:solidFill>
                <a:schemeClr val="bg1">
                  <a:alpha val="80000"/>
                </a:schemeClr>
              </a:solidFill>
            </a:endParaRPr>
          </a:p>
          <a:p>
            <a:pPr lvl="1"/>
            <a:r>
              <a:rPr lang="en-US" sz="2600" dirty="0">
                <a:solidFill>
                  <a:schemeClr val="bg1">
                    <a:alpha val="80000"/>
                  </a:schemeClr>
                </a:solidFill>
              </a:rPr>
              <a:t>Can solve prime factorization, thus breaking most cryptography</a:t>
            </a:r>
          </a:p>
          <a:p>
            <a:pPr lvl="2"/>
            <a:r>
              <a:rPr lang="en-US" sz="2300" dirty="0">
                <a:solidFill>
                  <a:schemeClr val="bg1">
                    <a:alpha val="80000"/>
                  </a:schemeClr>
                </a:solidFill>
              </a:rPr>
              <a:t>We’ve figured out cryptographically secure methods on quantum computers….</a:t>
            </a:r>
          </a:p>
          <a:p>
            <a:pPr lvl="2"/>
            <a:r>
              <a:rPr lang="en-US" sz="2300" dirty="0">
                <a:solidFill>
                  <a:schemeClr val="bg1">
                    <a:alpha val="80000"/>
                  </a:schemeClr>
                </a:solidFill>
              </a:rPr>
              <a:t>But none of them are in use as they are far too expensive</a:t>
            </a:r>
          </a:p>
          <a:p>
            <a:pPr lvl="1"/>
            <a:endParaRPr lang="en-US" sz="2600" dirty="0">
              <a:solidFill>
                <a:schemeClr val="bg1">
                  <a:alpha val="80000"/>
                </a:schemeClr>
              </a:solidFill>
            </a:endParaRPr>
          </a:p>
          <a:p>
            <a:pPr lvl="1"/>
            <a:r>
              <a:rPr lang="en-US" sz="2600" dirty="0">
                <a:solidFill>
                  <a:schemeClr val="bg1">
                    <a:alpha val="80000"/>
                  </a:schemeClr>
                </a:solidFill>
              </a:rPr>
              <a:t>Still a Turing Machine!</a:t>
            </a:r>
          </a:p>
          <a:p>
            <a:pPr lvl="1"/>
            <a:endParaRPr lang="en-US" sz="2600" dirty="0">
              <a:solidFill>
                <a:schemeClr val="bg1">
                  <a:alpha val="80000"/>
                </a:schemeClr>
              </a:solidFill>
            </a:endParaRPr>
          </a:p>
          <a:p>
            <a:pPr lvl="1"/>
            <a:r>
              <a:rPr lang="en-US" sz="2600" dirty="0">
                <a:solidFill>
                  <a:schemeClr val="bg1">
                    <a:alpha val="80000"/>
                  </a:schemeClr>
                </a:solidFill>
              </a:rPr>
              <a:t>Huge potential for advancements if they ever work</a:t>
            </a:r>
          </a:p>
          <a:p>
            <a:pPr lvl="2"/>
            <a:r>
              <a:rPr lang="en-US" sz="2300" dirty="0">
                <a:solidFill>
                  <a:schemeClr val="bg1">
                    <a:alpha val="80000"/>
                  </a:schemeClr>
                </a:solidFill>
              </a:rPr>
              <a:t>Molecular Engineering</a:t>
            </a:r>
          </a:p>
          <a:p>
            <a:pPr lvl="3"/>
            <a:r>
              <a:rPr lang="en-US" sz="2300" dirty="0">
                <a:solidFill>
                  <a:schemeClr val="bg1">
                    <a:alpha val="80000"/>
                  </a:schemeClr>
                </a:solidFill>
              </a:rPr>
              <a:t>Agriculture</a:t>
            </a:r>
          </a:p>
          <a:p>
            <a:pPr lvl="3"/>
            <a:r>
              <a:rPr lang="en-US" sz="2300" dirty="0">
                <a:solidFill>
                  <a:schemeClr val="bg1">
                    <a:alpha val="80000"/>
                  </a:schemeClr>
                </a:solidFill>
              </a:rPr>
              <a:t>Medicine</a:t>
            </a:r>
          </a:p>
        </p:txBody>
      </p:sp>
      <p:pic>
        <p:nvPicPr>
          <p:cNvPr id="6" name="Picture 5" descr="Abstract background of data">
            <a:extLst>
              <a:ext uri="{FF2B5EF4-FFF2-40B4-BE49-F238E27FC236}">
                <a16:creationId xmlns:a16="http://schemas.microsoft.com/office/drawing/2014/main" id="{A9D7C336-C4BC-2673-E98C-7D8FF73C2087}"/>
              </a:ext>
            </a:extLst>
          </p:cNvPr>
          <p:cNvPicPr>
            <a:picLocks noChangeAspect="1"/>
          </p:cNvPicPr>
          <p:nvPr/>
        </p:nvPicPr>
        <p:blipFill rotWithShape="1">
          <a:blip r:embed="rId5"/>
          <a:srcRect l="20417" r="28836"/>
          <a:stretch/>
        </p:blipFill>
        <p:spPr>
          <a:xfrm>
            <a:off x="-203535" y="2"/>
            <a:ext cx="4679281"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spTree>
    <p:extLst>
      <p:ext uri="{BB962C8B-B14F-4D97-AF65-F5344CB8AC3E}">
        <p14:creationId xmlns:p14="http://schemas.microsoft.com/office/powerpoint/2010/main" val="1607337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7C638-DCA7-41CC-499A-BE78A567045E}"/>
              </a:ext>
            </a:extLst>
          </p:cNvPr>
          <p:cNvSpPr>
            <a:spLocks noGrp="1"/>
          </p:cNvSpPr>
          <p:nvPr>
            <p:ph type="title"/>
          </p:nvPr>
        </p:nvSpPr>
        <p:spPr>
          <a:xfrm>
            <a:off x="1716088" y="1354820"/>
            <a:ext cx="8748712" cy="2369988"/>
          </a:xfrm>
        </p:spPr>
        <p:txBody>
          <a:bodyPr vert="horz" lIns="91440" tIns="45720" rIns="91440" bIns="45720" rtlCol="0" anchor="b">
            <a:normAutofit/>
          </a:bodyPr>
          <a:lstStyle/>
          <a:p>
            <a:r>
              <a:rPr lang="en-US" sz="7200" kern="1200" dirty="0">
                <a:solidFill>
                  <a:schemeClr val="bg1"/>
                </a:solidFill>
                <a:latin typeface="+mj-lt"/>
                <a:ea typeface="+mj-ea"/>
                <a:cs typeface="+mj-cs"/>
              </a:rPr>
              <a:t>Discussion</a:t>
            </a:r>
          </a:p>
        </p:txBody>
      </p:sp>
      <p:grpSp>
        <p:nvGrpSpPr>
          <p:cNvPr id="9" name="Group 8">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0" name="Freeform: Shape 9">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2" name="Freeform: Shape 11">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58970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4">
            <a:extLst>
              <a:ext uri="{FF2B5EF4-FFF2-40B4-BE49-F238E27FC236}">
                <a16:creationId xmlns:a16="http://schemas.microsoft.com/office/drawing/2014/main" id="{E07C472D-2059-6E46-10C5-9A78862823D9}"/>
              </a:ext>
            </a:extLst>
          </p:cNvPr>
          <p:cNvSpPr txBox="1">
            <a:spLocks/>
          </p:cNvSpPr>
          <p:nvPr/>
        </p:nvSpPr>
        <p:spPr>
          <a:xfrm>
            <a:off x="6096000" y="2967516"/>
            <a:ext cx="6007767" cy="149993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buNone/>
            </a:pPr>
            <a:r>
              <a:rPr lang="en-US" sz="4500" dirty="0">
                <a:solidFill>
                  <a:schemeClr val="bg1"/>
                </a:solidFill>
                <a:latin typeface="+mj-lt"/>
                <a:ea typeface="+mj-ea"/>
                <a:cs typeface="+mj-cs"/>
              </a:rPr>
              <a:t>In computational theory, </a:t>
            </a:r>
          </a:p>
          <a:p>
            <a:pPr marL="0" indent="0" algn="r">
              <a:spcBef>
                <a:spcPct val="0"/>
              </a:spcBef>
              <a:buNone/>
            </a:pPr>
            <a:r>
              <a:rPr lang="en-US" sz="4500" dirty="0">
                <a:solidFill>
                  <a:schemeClr val="bg1"/>
                </a:solidFill>
                <a:latin typeface="+mj-lt"/>
                <a:ea typeface="+mj-ea"/>
                <a:cs typeface="+mj-cs"/>
              </a:rPr>
              <a:t>does P = NP?</a:t>
            </a:r>
          </a:p>
        </p:txBody>
      </p:sp>
      <p:pic>
        <p:nvPicPr>
          <p:cNvPr id="4" name="Picture 3" descr="A calculus formula">
            <a:extLst>
              <a:ext uri="{FF2B5EF4-FFF2-40B4-BE49-F238E27FC236}">
                <a16:creationId xmlns:a16="http://schemas.microsoft.com/office/drawing/2014/main" id="{2F4BAF3B-A708-0422-445C-7CCDD3FD921C}"/>
              </a:ext>
            </a:extLst>
          </p:cNvPr>
          <p:cNvPicPr>
            <a:picLocks noChangeAspect="1"/>
          </p:cNvPicPr>
          <p:nvPr/>
        </p:nvPicPr>
        <p:blipFill rotWithShape="1">
          <a:blip r:embed="rId3"/>
          <a:srcRect l="15941" r="23232" b="-2"/>
          <a:stretch/>
        </p:blipFill>
        <p:spPr>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40" name="Freeform: Shape 39">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552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solidFill>
                  <a:schemeClr val="bg1"/>
                </a:solidFill>
              </a:rPr>
              <a:t>Sources</a:t>
            </a:r>
          </a:p>
        </p:txBody>
      </p:sp>
      <p:pic>
        <p:nvPicPr>
          <p:cNvPr id="7" name="Picture 6" descr="A picture containing logo&#10;&#10;Description automatically generated">
            <a:extLst>
              <a:ext uri="{FF2B5EF4-FFF2-40B4-BE49-F238E27FC236}">
                <a16:creationId xmlns:a16="http://schemas.microsoft.com/office/drawing/2014/main" id="{5A1217E8-DAD6-2ADB-D474-CB56D9470B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5900" y="1156911"/>
            <a:ext cx="4906963" cy="5545892"/>
          </a:xfrm>
          <a:prstGeom prst="rect">
            <a:avLst/>
          </a:prstGeom>
          <a:ln>
            <a:solidFill>
              <a:schemeClr val="accent1"/>
            </a:solidFill>
          </a:ln>
        </p:spPr>
      </p:pic>
      <p:pic>
        <p:nvPicPr>
          <p:cNvPr id="9" name="Picture 8" descr="Diagram&#10;&#10;Description automatically generated with low confidence">
            <a:extLst>
              <a:ext uri="{FF2B5EF4-FFF2-40B4-BE49-F238E27FC236}">
                <a16:creationId xmlns:a16="http://schemas.microsoft.com/office/drawing/2014/main" id="{632DE0D7-3B37-3F87-EF25-29B95656BD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4388" y="1156911"/>
            <a:ext cx="1241046" cy="1860885"/>
          </a:xfrm>
          <a:prstGeom prst="rect">
            <a:avLst/>
          </a:prstGeom>
        </p:spPr>
      </p:pic>
      <p:sp>
        <p:nvSpPr>
          <p:cNvPr id="10" name="TextBox 9">
            <a:extLst>
              <a:ext uri="{FF2B5EF4-FFF2-40B4-BE49-F238E27FC236}">
                <a16:creationId xmlns:a16="http://schemas.microsoft.com/office/drawing/2014/main" id="{CCD5E7BD-7CD0-3F06-A369-EED83A40118D}"/>
              </a:ext>
            </a:extLst>
          </p:cNvPr>
          <p:cNvSpPr txBox="1"/>
          <p:nvPr/>
        </p:nvSpPr>
        <p:spPr>
          <a:xfrm>
            <a:off x="9771859" y="4289984"/>
            <a:ext cx="2326105" cy="923330"/>
          </a:xfrm>
          <a:prstGeom prst="rect">
            <a:avLst/>
          </a:prstGeom>
          <a:noFill/>
        </p:spPr>
        <p:txBody>
          <a:bodyPr wrap="square" rtlCol="0">
            <a:spAutoFit/>
          </a:bodyPr>
          <a:lstStyle/>
          <a:p>
            <a:r>
              <a:rPr lang="en-US" dirty="0">
                <a:solidFill>
                  <a:schemeClr val="bg1"/>
                </a:solidFill>
              </a:rPr>
              <a:t>And a whole lot of gratuitous Wikipedia theft…</a:t>
            </a:r>
          </a:p>
        </p:txBody>
      </p:sp>
      <p:pic>
        <p:nvPicPr>
          <p:cNvPr id="12" name="Picture 11" descr="A picture containing calendar&#10;&#10;Description automatically generated">
            <a:extLst>
              <a:ext uri="{FF2B5EF4-FFF2-40B4-BE49-F238E27FC236}">
                <a16:creationId xmlns:a16="http://schemas.microsoft.com/office/drawing/2014/main" id="{043F8011-17AD-6481-5682-0669A79E7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156911"/>
            <a:ext cx="3051774" cy="4544177"/>
          </a:xfrm>
          <a:prstGeom prst="rect">
            <a:avLst/>
          </a:prstGeom>
        </p:spPr>
      </p:pic>
    </p:spTree>
    <p:extLst>
      <p:ext uri="{BB962C8B-B14F-4D97-AF65-F5344CB8AC3E}">
        <p14:creationId xmlns:p14="http://schemas.microsoft.com/office/powerpoint/2010/main" val="45277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solidFill>
                  <a:schemeClr val="bg1"/>
                </a:solidFill>
              </a:rPr>
              <a:t>Maths?</a:t>
            </a:r>
          </a:p>
        </p:txBody>
      </p:sp>
      <p:pic>
        <p:nvPicPr>
          <p:cNvPr id="4" name="Picture 3" descr="A picture containing text&#10;&#10;Description automatically generated">
            <a:extLst>
              <a:ext uri="{FF2B5EF4-FFF2-40B4-BE49-F238E27FC236}">
                <a16:creationId xmlns:a16="http://schemas.microsoft.com/office/drawing/2014/main" id="{99866FEE-A822-A59A-104E-DCD0A3994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26275"/>
            <a:ext cx="12192000" cy="5931725"/>
          </a:xfrm>
          <a:prstGeom prst="rect">
            <a:avLst/>
          </a:prstGeom>
        </p:spPr>
      </p:pic>
    </p:spTree>
    <p:extLst>
      <p:ext uri="{BB962C8B-B14F-4D97-AF65-F5344CB8AC3E}">
        <p14:creationId xmlns:p14="http://schemas.microsoft.com/office/powerpoint/2010/main" val="36272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36358"/>
            <a:ext cx="10515600" cy="1090864"/>
          </a:xfrm>
        </p:spPr>
        <p:txBody>
          <a:bodyPr anchor="ctr">
            <a:normAutofit/>
          </a:bodyPr>
          <a:lstStyle/>
          <a:p>
            <a:r>
              <a:rPr lang="en-US" dirty="0">
                <a:solidFill>
                  <a:schemeClr val="accent1">
                    <a:lumMod val="75000"/>
                  </a:schemeClr>
                </a:solidFill>
              </a:rPr>
              <a:t>Proofs</a:t>
            </a:r>
          </a:p>
        </p:txBody>
      </p:sp>
      <p:sp>
        <p:nvSpPr>
          <p:cNvPr id="6" name="Content Placeholder 2">
            <a:extLst>
              <a:ext uri="{FF2B5EF4-FFF2-40B4-BE49-F238E27FC236}">
                <a16:creationId xmlns:a16="http://schemas.microsoft.com/office/drawing/2014/main" id="{D93351BC-8D12-3928-812B-AE99FF0C4CA5}"/>
              </a:ext>
            </a:extLst>
          </p:cNvPr>
          <p:cNvSpPr>
            <a:spLocks noGrp="1"/>
          </p:cNvSpPr>
          <p:nvPr>
            <p:ph idx="1"/>
          </p:nvPr>
        </p:nvSpPr>
        <p:spPr>
          <a:xfrm>
            <a:off x="838200" y="1475874"/>
            <a:ext cx="10515600" cy="4868779"/>
          </a:xfrm>
        </p:spPr>
        <p:txBody>
          <a:bodyPr>
            <a:normAutofit/>
          </a:bodyPr>
          <a:lstStyle/>
          <a:p>
            <a:r>
              <a:rPr lang="en-US" sz="2400" dirty="0">
                <a:solidFill>
                  <a:schemeClr val="accent1">
                    <a:lumMod val="75000"/>
                  </a:schemeClr>
                </a:solidFill>
                <a:hlinkClick r:id="rId3">
                  <a:extLst>
                    <a:ext uri="{A12FA001-AC4F-418D-AE19-62706E023703}">
                      <ahyp:hlinkClr xmlns:ahyp="http://schemas.microsoft.com/office/drawing/2018/hyperlinkcolor" val="tx"/>
                    </a:ext>
                  </a:extLst>
                </a:hlinkClick>
              </a:rPr>
              <a:t>Contradiction</a:t>
            </a:r>
            <a:endParaRPr lang="en-US" sz="2400" dirty="0">
              <a:solidFill>
                <a:schemeClr val="accent1">
                  <a:lumMod val="75000"/>
                </a:schemeClr>
              </a:solidFill>
            </a:endParaRPr>
          </a:p>
          <a:p>
            <a:pPr lvl="1">
              <a:buFont typeface="+mj-lt"/>
              <a:buAutoNum type="arabicPeriod"/>
            </a:pPr>
            <a:r>
              <a:rPr lang="en-US" sz="1200" b="0" i="0" dirty="0">
                <a:effectLst/>
              </a:rPr>
              <a:t>The proposition to be proved is </a:t>
            </a:r>
            <a:r>
              <a:rPr lang="en-US" sz="1200" b="0" i="1" dirty="0">
                <a:effectLst/>
              </a:rPr>
              <a:t>P</a:t>
            </a:r>
            <a:r>
              <a:rPr lang="en-US" sz="1200" b="0" i="0" dirty="0">
                <a:effectLst/>
              </a:rPr>
              <a:t>.</a:t>
            </a:r>
          </a:p>
          <a:p>
            <a:pPr lvl="1">
              <a:buFont typeface="+mj-lt"/>
              <a:buAutoNum type="arabicPeriod"/>
            </a:pPr>
            <a:r>
              <a:rPr lang="en-US" sz="1200" b="0" i="0" dirty="0">
                <a:effectLst/>
              </a:rPr>
              <a:t>We assume </a:t>
            </a:r>
            <a:r>
              <a:rPr lang="en-US" sz="1200" b="0" i="1" dirty="0">
                <a:effectLst/>
              </a:rPr>
              <a:t>P</a:t>
            </a:r>
            <a:r>
              <a:rPr lang="en-US" sz="1200" b="0" i="0" dirty="0">
                <a:effectLst/>
              </a:rPr>
              <a:t> to be false, i.e., we assume </a:t>
            </a:r>
            <a:r>
              <a:rPr lang="en-US" sz="1200" b="0" i="1" dirty="0">
                <a:effectLst/>
              </a:rPr>
              <a:t>¬P</a:t>
            </a:r>
            <a:r>
              <a:rPr lang="en-US" sz="1200" b="0" i="0" dirty="0">
                <a:effectLst/>
              </a:rPr>
              <a:t>.</a:t>
            </a:r>
          </a:p>
          <a:p>
            <a:pPr lvl="1">
              <a:buFont typeface="+mj-lt"/>
              <a:buAutoNum type="arabicPeriod"/>
            </a:pPr>
            <a:r>
              <a:rPr lang="en-US" sz="1200" b="0" i="0" dirty="0">
                <a:effectLst/>
              </a:rPr>
              <a:t>It is then shown that </a:t>
            </a:r>
            <a:r>
              <a:rPr lang="en-US" sz="1200" b="0" i="1" dirty="0">
                <a:effectLst/>
              </a:rPr>
              <a:t>¬P</a:t>
            </a:r>
            <a:r>
              <a:rPr lang="en-US" sz="1200" b="0" i="0" dirty="0">
                <a:effectLst/>
              </a:rPr>
              <a:t> implies falsehood. This is typically accomplished by deriving two mutually contradictory assertions, </a:t>
            </a:r>
            <a:r>
              <a:rPr lang="en-US" sz="1200" b="0" i="1" dirty="0">
                <a:effectLst/>
              </a:rPr>
              <a:t>Q</a:t>
            </a:r>
            <a:r>
              <a:rPr lang="en-US" sz="1200" b="0" i="0" dirty="0">
                <a:effectLst/>
              </a:rPr>
              <a:t> and </a:t>
            </a:r>
            <a:r>
              <a:rPr lang="en-US" sz="1200" b="0" i="1" dirty="0">
                <a:effectLst/>
              </a:rPr>
              <a:t>¬Q</a:t>
            </a:r>
            <a:r>
              <a:rPr lang="en-US" sz="1200" b="0" i="0" dirty="0">
                <a:effectLst/>
              </a:rPr>
              <a:t>, and appealing to the </a:t>
            </a:r>
            <a:r>
              <a:rPr lang="en-US" sz="1200" b="0" i="0" u="none" strike="noStrike" dirty="0">
                <a:effectLst/>
                <a:hlinkClick r:id="rId4" tooltip="Law of noncontradiction"/>
              </a:rPr>
              <a:t>Law of noncontradiction</a:t>
            </a:r>
            <a:r>
              <a:rPr lang="en-US" sz="1200" b="0" i="0" dirty="0">
                <a:effectLst/>
              </a:rPr>
              <a:t>.</a:t>
            </a:r>
          </a:p>
          <a:p>
            <a:pPr lvl="1">
              <a:buFont typeface="+mj-lt"/>
              <a:buAutoNum type="arabicPeriod"/>
            </a:pPr>
            <a:r>
              <a:rPr lang="en-US" sz="1200" b="0" i="0" dirty="0">
                <a:effectLst/>
              </a:rPr>
              <a:t>Since assuming </a:t>
            </a:r>
            <a:r>
              <a:rPr lang="en-US" sz="1200" b="0" i="1" dirty="0">
                <a:effectLst/>
              </a:rPr>
              <a:t>P</a:t>
            </a:r>
            <a:r>
              <a:rPr lang="en-US" sz="1200" b="0" i="0" dirty="0">
                <a:effectLst/>
              </a:rPr>
              <a:t> to be false leads to a contradiction, it is concluded that </a:t>
            </a:r>
            <a:r>
              <a:rPr lang="en-US" sz="1200" b="0" i="1" dirty="0">
                <a:effectLst/>
              </a:rPr>
              <a:t>P</a:t>
            </a:r>
            <a:r>
              <a:rPr lang="en-US" sz="1200" b="0" i="0" dirty="0">
                <a:effectLst/>
              </a:rPr>
              <a:t> is in fact true.</a:t>
            </a:r>
          </a:p>
          <a:p>
            <a:pPr marL="457200" lvl="1" indent="0">
              <a:buNone/>
            </a:pPr>
            <a:endParaRPr lang="en-US" sz="1200" b="0" i="0" dirty="0">
              <a:effectLst/>
            </a:endParaRPr>
          </a:p>
          <a:p>
            <a:r>
              <a:rPr lang="en-US" sz="2400" dirty="0">
                <a:solidFill>
                  <a:schemeClr val="accent1">
                    <a:lumMod val="75000"/>
                  </a:schemeClr>
                </a:solidFill>
                <a:hlinkClick r:id="rId5">
                  <a:extLst>
                    <a:ext uri="{A12FA001-AC4F-418D-AE19-62706E023703}">
                      <ahyp:hlinkClr xmlns:ahyp="http://schemas.microsoft.com/office/drawing/2018/hyperlinkcolor" val="tx"/>
                    </a:ext>
                  </a:extLst>
                </a:hlinkClick>
              </a:rPr>
              <a:t>Induction</a:t>
            </a:r>
            <a:endParaRPr lang="en-US" sz="2400" dirty="0">
              <a:solidFill>
                <a:schemeClr val="accent1">
                  <a:lumMod val="75000"/>
                </a:schemeClr>
              </a:solidFill>
            </a:endParaRPr>
          </a:p>
          <a:p>
            <a:pPr marL="457200" lvl="1" indent="0">
              <a:buNone/>
            </a:pPr>
            <a:r>
              <a:rPr lang="en-US" sz="1200" b="0" i="0" dirty="0">
                <a:effectLst/>
              </a:rPr>
              <a:t>The simplest and most common form of mathematical induction infers that a statement involving a </a:t>
            </a:r>
            <a:r>
              <a:rPr lang="en-US" sz="1200" b="0" i="0" u="none" strike="noStrike" dirty="0">
                <a:effectLst/>
                <a:hlinkClick r:id="rId6" tooltip="Natural number"/>
              </a:rPr>
              <a:t>natural number</a:t>
            </a:r>
            <a:r>
              <a:rPr lang="en-US" sz="1200" b="0" i="0" dirty="0">
                <a:effectLst/>
              </a:rPr>
              <a:t> </a:t>
            </a:r>
            <a:r>
              <a:rPr lang="en-US" sz="1200" b="0" i="1" dirty="0">
                <a:effectLst/>
              </a:rPr>
              <a:t>n</a:t>
            </a:r>
            <a:r>
              <a:rPr lang="en-US" sz="1200" b="0" i="0" dirty="0">
                <a:effectLst/>
              </a:rPr>
              <a:t> (that is, an integer </a:t>
            </a:r>
            <a:r>
              <a:rPr lang="en-US" sz="1200" b="0" i="1" dirty="0">
                <a:effectLst/>
              </a:rPr>
              <a:t>n</a:t>
            </a:r>
            <a:r>
              <a:rPr lang="en-US" sz="1200" b="0" i="0" dirty="0">
                <a:effectLst/>
              </a:rPr>
              <a:t> ≥ (0 or 1)) holds for all values of </a:t>
            </a:r>
            <a:r>
              <a:rPr lang="en-US" sz="1200" b="0" i="1" dirty="0">
                <a:effectLst/>
              </a:rPr>
              <a:t>n</a:t>
            </a:r>
            <a:r>
              <a:rPr lang="en-US" sz="1200" b="0" i="0" dirty="0">
                <a:effectLst/>
              </a:rPr>
              <a:t>. The proof consists of two steps:</a:t>
            </a:r>
          </a:p>
          <a:p>
            <a:pPr marL="457200" lvl="1" indent="0">
              <a:buNone/>
            </a:pPr>
            <a:endParaRPr lang="en-US" sz="1200" b="0" i="0" dirty="0">
              <a:effectLst/>
            </a:endParaRPr>
          </a:p>
          <a:p>
            <a:pPr lvl="2">
              <a:buFont typeface="+mj-lt"/>
              <a:buAutoNum type="arabicPeriod"/>
            </a:pPr>
            <a:r>
              <a:rPr lang="en-US" sz="1200" b="0" i="0" dirty="0">
                <a:effectLst/>
              </a:rPr>
              <a:t>The </a:t>
            </a:r>
            <a:r>
              <a:rPr lang="en-US" sz="1200" b="1" i="0" dirty="0">
                <a:effectLst/>
              </a:rPr>
              <a:t>base case</a:t>
            </a:r>
            <a:r>
              <a:rPr lang="en-US" sz="1200" b="0" i="0" dirty="0">
                <a:effectLst/>
              </a:rPr>
              <a:t> (or </a:t>
            </a:r>
            <a:r>
              <a:rPr lang="en-US" sz="1200" b="1" i="0" dirty="0">
                <a:effectLst/>
              </a:rPr>
              <a:t>initial case</a:t>
            </a:r>
            <a:r>
              <a:rPr lang="en-US" sz="1200" b="0" i="0" dirty="0">
                <a:effectLst/>
              </a:rPr>
              <a:t>): prove that the statement holds for 0, or 1.</a:t>
            </a:r>
          </a:p>
          <a:p>
            <a:pPr lvl="2">
              <a:buFont typeface="+mj-lt"/>
              <a:buAutoNum type="arabicPeriod"/>
            </a:pPr>
            <a:r>
              <a:rPr lang="en-US" sz="1200" b="0" i="0" dirty="0">
                <a:effectLst/>
              </a:rPr>
              <a:t>The </a:t>
            </a:r>
            <a:r>
              <a:rPr lang="en-US" sz="1200" b="1" i="0" dirty="0">
                <a:effectLst/>
              </a:rPr>
              <a:t>induction step</a:t>
            </a:r>
            <a:r>
              <a:rPr lang="en-US" sz="1200" b="0" i="0" dirty="0">
                <a:effectLst/>
              </a:rPr>
              <a:t> (or </a:t>
            </a:r>
            <a:r>
              <a:rPr lang="en-US" sz="1200" b="1" i="0" dirty="0">
                <a:effectLst/>
              </a:rPr>
              <a:t>inductive step</a:t>
            </a:r>
            <a:r>
              <a:rPr lang="en-US" sz="1200" b="0" i="0" dirty="0">
                <a:effectLst/>
              </a:rPr>
              <a:t>, or </a:t>
            </a:r>
            <a:r>
              <a:rPr lang="en-US" sz="1200" b="1" i="0" dirty="0">
                <a:effectLst/>
              </a:rPr>
              <a:t>step case</a:t>
            </a:r>
            <a:r>
              <a:rPr lang="en-US" sz="1200" b="0" i="0" dirty="0">
                <a:effectLst/>
              </a:rPr>
              <a:t>): prove that for every </a:t>
            </a:r>
            <a:r>
              <a:rPr lang="en-US" sz="1200" b="0" i="1" dirty="0">
                <a:effectLst/>
              </a:rPr>
              <a:t>n</a:t>
            </a:r>
            <a:r>
              <a:rPr lang="en-US" sz="1200" b="0" i="0" dirty="0">
                <a:effectLst/>
              </a:rPr>
              <a:t>, if the statement holds for </a:t>
            </a:r>
            <a:r>
              <a:rPr lang="en-US" sz="1200" b="0" i="1" dirty="0">
                <a:effectLst/>
              </a:rPr>
              <a:t>n</a:t>
            </a:r>
            <a:r>
              <a:rPr lang="en-US" sz="1200" b="0" i="0" dirty="0">
                <a:effectLst/>
              </a:rPr>
              <a:t>, then it holds for </a:t>
            </a:r>
            <a:r>
              <a:rPr lang="en-US" sz="1200" b="0" i="1" dirty="0">
                <a:effectLst/>
              </a:rPr>
              <a:t>n</a:t>
            </a:r>
            <a:r>
              <a:rPr lang="en-US" sz="1200" b="0" i="0" dirty="0">
                <a:effectLst/>
              </a:rPr>
              <a:t> + 1. In other words, assume that the statement holds for some arbitrary natural number </a:t>
            </a:r>
            <a:r>
              <a:rPr lang="en-US" sz="1200" b="0" i="1" dirty="0">
                <a:effectLst/>
              </a:rPr>
              <a:t>n</a:t>
            </a:r>
            <a:r>
              <a:rPr lang="en-US" sz="1200" b="0" i="0" dirty="0">
                <a:effectLst/>
              </a:rPr>
              <a:t>, and prove that the statement holds for </a:t>
            </a:r>
            <a:r>
              <a:rPr lang="en-US" sz="1200" b="0" i="1" dirty="0">
                <a:effectLst/>
              </a:rPr>
              <a:t>n</a:t>
            </a:r>
            <a:r>
              <a:rPr lang="en-US" sz="1200" b="0" i="0" dirty="0">
                <a:effectLst/>
              </a:rPr>
              <a:t> + 1.</a:t>
            </a:r>
          </a:p>
          <a:p>
            <a:pPr marL="914400" lvl="2" indent="0">
              <a:buNone/>
            </a:pPr>
            <a:endParaRPr lang="en-US" sz="1200" b="0" i="0" dirty="0">
              <a:effectLst/>
            </a:endParaRPr>
          </a:p>
          <a:p>
            <a:pPr marL="457200" lvl="1" indent="0">
              <a:buNone/>
            </a:pPr>
            <a:r>
              <a:rPr lang="en-US" sz="1200" b="0" i="0" dirty="0">
                <a:effectLst/>
              </a:rPr>
              <a:t>The hypothesis in the induction step, that the statement holds for a particular </a:t>
            </a:r>
            <a:r>
              <a:rPr lang="en-US" sz="1200" b="0" i="1" dirty="0">
                <a:effectLst/>
              </a:rPr>
              <a:t>n</a:t>
            </a:r>
            <a:r>
              <a:rPr lang="en-US" sz="1200" b="0" i="0" dirty="0">
                <a:effectLst/>
              </a:rPr>
              <a:t>, is called the </a:t>
            </a:r>
            <a:r>
              <a:rPr lang="en-US" sz="1200" b="1" i="0" dirty="0">
                <a:effectLst/>
              </a:rPr>
              <a:t>induction hypothesis</a:t>
            </a:r>
            <a:r>
              <a:rPr lang="en-US" sz="1200" b="0" i="0" dirty="0">
                <a:effectLst/>
              </a:rPr>
              <a:t> or </a:t>
            </a:r>
            <a:r>
              <a:rPr lang="en-US" sz="1200" b="1" i="0" dirty="0">
                <a:effectLst/>
              </a:rPr>
              <a:t>inductive hypothesis</a:t>
            </a:r>
            <a:r>
              <a:rPr lang="en-US" sz="1200" b="0" i="0" dirty="0">
                <a:effectLst/>
              </a:rPr>
              <a:t>. To prove the induction step, one assumes the induction hypothesis for </a:t>
            </a:r>
            <a:r>
              <a:rPr lang="en-US" sz="1200" b="0" i="1" dirty="0">
                <a:effectLst/>
              </a:rPr>
              <a:t>n</a:t>
            </a:r>
            <a:r>
              <a:rPr lang="en-US" sz="1200" b="0" i="0" dirty="0">
                <a:effectLst/>
              </a:rPr>
              <a:t> and then uses this assumption to prove that the statement holds for </a:t>
            </a:r>
            <a:r>
              <a:rPr lang="en-US" sz="1200" b="0" i="1" dirty="0">
                <a:effectLst/>
              </a:rPr>
              <a:t>n</a:t>
            </a:r>
            <a:r>
              <a:rPr lang="en-US" sz="1200" b="0" i="0" dirty="0">
                <a:effectLst/>
              </a:rPr>
              <a:t> + 1.</a:t>
            </a:r>
          </a:p>
          <a:p>
            <a:pPr marL="457200" lvl="1" indent="0">
              <a:buNone/>
            </a:pPr>
            <a:endParaRPr lang="en-US" sz="1200" b="0" i="0" dirty="0">
              <a:effectLst/>
            </a:endParaRPr>
          </a:p>
          <a:p>
            <a:pPr marL="457200" lvl="1" indent="0">
              <a:buNone/>
            </a:pPr>
            <a:r>
              <a:rPr lang="en-US" sz="1200" b="0" i="0" dirty="0">
                <a:effectLst/>
              </a:rPr>
              <a:t>Authors who prefer to define natural numbers to begin at 0 use that value in the base case; those who define natural numbers to begin at 1 use that value.</a:t>
            </a:r>
          </a:p>
        </p:txBody>
      </p:sp>
    </p:spTree>
    <p:extLst>
      <p:ext uri="{BB962C8B-B14F-4D97-AF65-F5344CB8AC3E}">
        <p14:creationId xmlns:p14="http://schemas.microsoft.com/office/powerpoint/2010/main" val="70956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The Halting Problem</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161C78D0-00B5-4C9B-B388-91BCE86C26CF}"/>
              </a:ext>
            </a:extLst>
          </p:cNvPr>
          <p:cNvSpPr>
            <a:spLocks noGrp="1"/>
          </p:cNvSpPr>
          <p:nvPr>
            <p:ph sz="half" idx="1"/>
          </p:nvPr>
        </p:nvSpPr>
        <p:spPr>
          <a:xfrm>
            <a:off x="407277" y="1132272"/>
            <a:ext cx="10158352" cy="1568886"/>
          </a:xfrm>
        </p:spPr>
        <p:txBody>
          <a:bodyPr>
            <a:normAutofit/>
          </a:bodyPr>
          <a:lstStyle/>
          <a:p>
            <a:pPr marL="457200" lvl="1" indent="0">
              <a:buNone/>
            </a:pPr>
            <a:r>
              <a:rPr lang="en-US" sz="2000" b="0" i="0" dirty="0">
                <a:solidFill>
                  <a:srgbClr val="202122"/>
                </a:solidFill>
                <a:effectLst/>
                <a:latin typeface="Arial" panose="020B0604020202020204" pitchFamily="34" charset="0"/>
              </a:rPr>
              <a:t>In </a:t>
            </a:r>
            <a:r>
              <a:rPr lang="en-US" sz="2000" b="0" i="0" u="none" strike="noStrike" dirty="0">
                <a:solidFill>
                  <a:srgbClr val="3366CC"/>
                </a:solidFill>
                <a:effectLst/>
                <a:latin typeface="Arial" panose="020B0604020202020204" pitchFamily="34" charset="0"/>
                <a:hlinkClick r:id="rId4" tooltip="Computability theory (computer science)"/>
              </a:rPr>
              <a:t>computability theory</a:t>
            </a:r>
            <a:r>
              <a:rPr lang="en-US" sz="2000" b="0" i="0" dirty="0">
                <a:solidFill>
                  <a:srgbClr val="202122"/>
                </a:solidFill>
                <a:effectLst/>
                <a:latin typeface="Arial" panose="020B0604020202020204" pitchFamily="34" charset="0"/>
              </a:rPr>
              <a:t>, the </a:t>
            </a:r>
            <a:r>
              <a:rPr lang="en-US" sz="2000" b="1" i="0" dirty="0">
                <a:solidFill>
                  <a:srgbClr val="202122"/>
                </a:solidFill>
                <a:effectLst/>
                <a:latin typeface="Arial" panose="020B0604020202020204" pitchFamily="34" charset="0"/>
              </a:rPr>
              <a:t>halting problem</a:t>
            </a:r>
            <a:r>
              <a:rPr lang="en-US" sz="2000" b="0" i="0" dirty="0">
                <a:solidFill>
                  <a:srgbClr val="202122"/>
                </a:solidFill>
                <a:effectLst/>
                <a:latin typeface="Arial" panose="020B0604020202020204" pitchFamily="34" charset="0"/>
              </a:rPr>
              <a:t> is the problem of determining, from a description of an arbitrary </a:t>
            </a:r>
            <a:r>
              <a:rPr lang="en-US" sz="2000" b="0" i="0" u="none" strike="noStrike" dirty="0">
                <a:solidFill>
                  <a:srgbClr val="3366CC"/>
                </a:solidFill>
                <a:effectLst/>
                <a:latin typeface="Arial" panose="020B0604020202020204" pitchFamily="34" charset="0"/>
                <a:hlinkClick r:id="rId5" tooltip="Computer program"/>
              </a:rPr>
              <a:t>computer program</a:t>
            </a:r>
            <a:r>
              <a:rPr lang="en-US" sz="2000" b="0" i="0" dirty="0">
                <a:solidFill>
                  <a:srgbClr val="202122"/>
                </a:solidFill>
                <a:effectLst/>
                <a:latin typeface="Arial" panose="020B0604020202020204" pitchFamily="34" charset="0"/>
              </a:rPr>
              <a:t> and an input, whether the program will finish running, or continue to run forever. </a:t>
            </a:r>
            <a:r>
              <a:rPr lang="en-US" sz="2000" b="0" i="0" u="none" strike="noStrike" dirty="0">
                <a:solidFill>
                  <a:srgbClr val="3366CC"/>
                </a:solidFill>
                <a:effectLst/>
                <a:latin typeface="Arial" panose="020B0604020202020204" pitchFamily="34" charset="0"/>
                <a:hlinkClick r:id="rId6" tooltip="Alan Turing"/>
              </a:rPr>
              <a:t>Alan Turing</a:t>
            </a:r>
            <a:r>
              <a:rPr lang="en-US" sz="2000" b="0" i="0" dirty="0">
                <a:solidFill>
                  <a:srgbClr val="202122"/>
                </a:solidFill>
                <a:effectLst/>
                <a:latin typeface="Arial" panose="020B0604020202020204" pitchFamily="34" charset="0"/>
              </a:rPr>
              <a:t> proved in 1936 that a general </a:t>
            </a:r>
            <a:r>
              <a:rPr lang="en-US" sz="2000" b="0" i="0" u="none" strike="noStrike" dirty="0">
                <a:solidFill>
                  <a:srgbClr val="3366CC"/>
                </a:solidFill>
                <a:effectLst/>
                <a:latin typeface="Arial" panose="020B0604020202020204" pitchFamily="34" charset="0"/>
                <a:hlinkClick r:id="rId7" tooltip="Algorithm"/>
              </a:rPr>
              <a:t>algorithm</a:t>
            </a:r>
            <a:r>
              <a:rPr lang="en-US" sz="2000" b="0" i="0" dirty="0">
                <a:solidFill>
                  <a:srgbClr val="202122"/>
                </a:solidFill>
                <a:effectLst/>
                <a:latin typeface="Arial" panose="020B0604020202020204" pitchFamily="34" charset="0"/>
              </a:rPr>
              <a:t> to solve the halting problem for all possible program–input pairs cannot exist.</a:t>
            </a:r>
          </a:p>
          <a:p>
            <a:pPr marL="457200" lvl="1" indent="0">
              <a:buNone/>
            </a:pPr>
            <a:endParaRPr lang="en-US" sz="2000" dirty="0">
              <a:solidFill>
                <a:srgbClr val="202122"/>
              </a:solidFill>
              <a:latin typeface="Arial" panose="020B0604020202020204" pitchFamily="34" charset="0"/>
            </a:endParaRPr>
          </a:p>
          <a:p>
            <a:pPr marL="457200" lvl="1" indent="0">
              <a:buNone/>
            </a:pPr>
            <a:endParaRPr lang="en-US" sz="2000" dirty="0"/>
          </a:p>
        </p:txBody>
      </p:sp>
      <p:sp>
        <p:nvSpPr>
          <p:cNvPr id="9" name="Content Placeholder 2">
            <a:extLst>
              <a:ext uri="{FF2B5EF4-FFF2-40B4-BE49-F238E27FC236}">
                <a16:creationId xmlns:a16="http://schemas.microsoft.com/office/drawing/2014/main" id="{16D4E51C-5F97-BC62-3D9B-A7556D147D18}"/>
              </a:ext>
            </a:extLst>
          </p:cNvPr>
          <p:cNvSpPr txBox="1">
            <a:spLocks/>
          </p:cNvSpPr>
          <p:nvPr/>
        </p:nvSpPr>
        <p:spPr>
          <a:xfrm>
            <a:off x="877613" y="2990193"/>
            <a:ext cx="9913985" cy="380474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lumMod val="75000"/>
                  </a:schemeClr>
                </a:solidFill>
              </a:rPr>
              <a:t>Informal Proof concept</a:t>
            </a:r>
          </a:p>
          <a:p>
            <a:pPr marL="0" indent="0">
              <a:buNone/>
            </a:pPr>
            <a:r>
              <a:rPr lang="en-US" sz="1400" b="0" i="0" u="none" strike="noStrike" dirty="0">
                <a:solidFill>
                  <a:srgbClr val="3366CC"/>
                </a:solidFill>
                <a:effectLst/>
                <a:latin typeface="Arial" panose="020B0604020202020204" pitchFamily="34" charset="0"/>
                <a:hlinkClick r:id="rId8" tooltip="Christopher Strachey"/>
              </a:rPr>
              <a:t>Christopher Strachey</a:t>
            </a:r>
            <a:r>
              <a:rPr lang="en-US" sz="1400" b="0" i="0" dirty="0">
                <a:solidFill>
                  <a:srgbClr val="202122"/>
                </a:solidFill>
                <a:effectLst/>
                <a:latin typeface="Arial" panose="020B0604020202020204" pitchFamily="34" charset="0"/>
              </a:rPr>
              <a:t> outlined a </a:t>
            </a:r>
            <a:r>
              <a:rPr lang="en-US" sz="1400" b="0" i="0" u="none" strike="noStrike" dirty="0">
                <a:solidFill>
                  <a:srgbClr val="3366CC"/>
                </a:solidFill>
                <a:effectLst/>
                <a:latin typeface="Arial" panose="020B0604020202020204" pitchFamily="34" charset="0"/>
                <a:hlinkClick r:id="rId9" tooltip="Proof by contradiction"/>
              </a:rPr>
              <a:t>proof by contradiction</a:t>
            </a:r>
            <a:r>
              <a:rPr lang="en-US" sz="1400" b="0" i="0" dirty="0">
                <a:solidFill>
                  <a:srgbClr val="202122"/>
                </a:solidFill>
                <a:effectLst/>
                <a:latin typeface="Arial" panose="020B0604020202020204" pitchFamily="34" charset="0"/>
              </a:rPr>
              <a:t> that the halting problem is not solvable.</a:t>
            </a:r>
            <a:r>
              <a:rPr lang="en-US" sz="1400" b="0" i="0" u="none" strike="noStrike" baseline="30000" dirty="0">
                <a:solidFill>
                  <a:srgbClr val="3366CC"/>
                </a:solidFill>
                <a:effectLst/>
                <a:latin typeface="Arial" panose="020B0604020202020204" pitchFamily="34" charset="0"/>
                <a:hlinkClick r:id="rId10"/>
              </a:rPr>
              <a:t>[26]</a:t>
            </a:r>
            <a:r>
              <a:rPr lang="en-US" sz="1400" b="0" i="0" u="none" strike="noStrike" baseline="30000" dirty="0">
                <a:solidFill>
                  <a:srgbClr val="3366CC"/>
                </a:solidFill>
                <a:effectLst/>
                <a:latin typeface="Arial" panose="020B0604020202020204" pitchFamily="34" charset="0"/>
                <a:hlinkClick r:id="rId11"/>
              </a:rPr>
              <a:t>[27]</a:t>
            </a:r>
            <a:r>
              <a:rPr lang="en-US" sz="1400" b="0" i="0" dirty="0">
                <a:solidFill>
                  <a:srgbClr val="202122"/>
                </a:solidFill>
                <a:effectLst/>
                <a:latin typeface="Arial" panose="020B0604020202020204" pitchFamily="34" charset="0"/>
              </a:rPr>
              <a:t> The proof proceeds as follows: Suppose that there exists a </a:t>
            </a:r>
            <a:r>
              <a:rPr lang="en-US" sz="1400" b="0" i="0" u="none" strike="noStrike" dirty="0">
                <a:solidFill>
                  <a:srgbClr val="3366CC"/>
                </a:solidFill>
                <a:effectLst/>
                <a:latin typeface="Arial" panose="020B0604020202020204" pitchFamily="34" charset="0"/>
                <a:hlinkClick r:id="rId12" tooltip="Total function"/>
              </a:rPr>
              <a:t>total</a:t>
            </a:r>
            <a:r>
              <a:rPr lang="en-US" sz="1400" b="0" i="0" dirty="0">
                <a:solidFill>
                  <a:srgbClr val="202122"/>
                </a:solidFill>
                <a:effectLst/>
                <a:latin typeface="Arial" panose="020B0604020202020204" pitchFamily="34" charset="0"/>
              </a:rPr>
              <a:t> </a:t>
            </a:r>
            <a:r>
              <a:rPr lang="en-US" sz="1400" b="0" i="0" u="none" strike="noStrike" dirty="0">
                <a:solidFill>
                  <a:srgbClr val="3366CC"/>
                </a:solidFill>
                <a:effectLst/>
                <a:latin typeface="Arial" panose="020B0604020202020204" pitchFamily="34" charset="0"/>
                <a:hlinkClick r:id="rId13" tooltip="Computable function"/>
              </a:rPr>
              <a:t>computable function</a:t>
            </a:r>
            <a:r>
              <a:rPr lang="en-US" sz="1400" b="0" i="0" dirty="0">
                <a:solidFill>
                  <a:srgbClr val="202122"/>
                </a:solidFill>
                <a:effectLst/>
                <a:latin typeface="Arial" panose="020B0604020202020204" pitchFamily="34" charset="0"/>
              </a:rPr>
              <a:t> </a:t>
            </a:r>
            <a:r>
              <a:rPr lang="en-US" sz="1400" b="0" i="1" dirty="0">
                <a:solidFill>
                  <a:srgbClr val="202122"/>
                </a:solidFill>
                <a:effectLst/>
                <a:latin typeface="Arial" panose="020B0604020202020204" pitchFamily="34" charset="0"/>
              </a:rPr>
              <a:t>halts(f)</a:t>
            </a:r>
            <a:r>
              <a:rPr lang="en-US" sz="1400" b="0" i="0" dirty="0">
                <a:solidFill>
                  <a:srgbClr val="202122"/>
                </a:solidFill>
                <a:effectLst/>
                <a:latin typeface="Arial" panose="020B0604020202020204" pitchFamily="34" charset="0"/>
              </a:rPr>
              <a:t> that returns true if the subroutine </a:t>
            </a:r>
            <a:r>
              <a:rPr lang="en-US" sz="1400" b="0" i="1" dirty="0">
                <a:solidFill>
                  <a:srgbClr val="202122"/>
                </a:solidFill>
                <a:effectLst/>
                <a:latin typeface="Arial" panose="020B0604020202020204" pitchFamily="34" charset="0"/>
              </a:rPr>
              <a:t>f</a:t>
            </a:r>
            <a:r>
              <a:rPr lang="en-US" sz="1400" b="0" i="0" dirty="0">
                <a:solidFill>
                  <a:srgbClr val="202122"/>
                </a:solidFill>
                <a:effectLst/>
                <a:latin typeface="Arial" panose="020B0604020202020204" pitchFamily="34" charset="0"/>
              </a:rPr>
              <a:t> halts (when run with no inputs) and returns false otherwise. Now consider the following subroutine:</a:t>
            </a:r>
            <a:br>
              <a:rPr lang="en-US" sz="1600" b="0" i="0" dirty="0">
                <a:solidFill>
                  <a:srgbClr val="202122"/>
                </a:solidFill>
                <a:effectLst/>
                <a:latin typeface="Arial" panose="020B0604020202020204" pitchFamily="34" charset="0"/>
              </a:rPr>
            </a:br>
            <a:endParaRPr lang="en-US" sz="1600" b="0" i="0" dirty="0">
              <a:solidFill>
                <a:srgbClr val="202122"/>
              </a:solidFill>
              <a:effectLst/>
              <a:latin typeface="Arial" panose="020B0604020202020204" pitchFamily="34" charset="0"/>
            </a:endParaRPr>
          </a:p>
          <a:p>
            <a:pPr marL="0" indent="0">
              <a:buNone/>
            </a:pPr>
            <a:br>
              <a:rPr lang="en-US" sz="1600" b="0" i="0" dirty="0">
                <a:solidFill>
                  <a:srgbClr val="202122"/>
                </a:solidFill>
                <a:effectLst/>
                <a:latin typeface="Arial" panose="020B0604020202020204" pitchFamily="34" charset="0"/>
              </a:rPr>
            </a:br>
            <a:br>
              <a:rPr lang="en-US" sz="1600" b="0" i="0" dirty="0">
                <a:solidFill>
                  <a:srgbClr val="202122"/>
                </a:solidFill>
                <a:effectLst/>
                <a:latin typeface="Arial" panose="020B0604020202020204" pitchFamily="34" charset="0"/>
              </a:rPr>
            </a:br>
            <a:br>
              <a:rPr lang="en-US" sz="1600" b="0" i="0" dirty="0">
                <a:solidFill>
                  <a:srgbClr val="202122"/>
                </a:solidFill>
                <a:effectLst/>
                <a:latin typeface="Arial" panose="020B0604020202020204" pitchFamily="34" charset="0"/>
              </a:rPr>
            </a:br>
            <a:br>
              <a:rPr lang="en-US" sz="1600" b="0" i="0" dirty="0">
                <a:solidFill>
                  <a:srgbClr val="202122"/>
                </a:solidFill>
                <a:effectLst/>
                <a:latin typeface="Arial" panose="020B0604020202020204" pitchFamily="34" charset="0"/>
              </a:rPr>
            </a:br>
            <a:r>
              <a:rPr lang="en-US" sz="1400" b="0" i="1" dirty="0">
                <a:solidFill>
                  <a:srgbClr val="202122"/>
                </a:solidFill>
                <a:effectLst/>
                <a:latin typeface="Arial" panose="020B0604020202020204" pitchFamily="34" charset="0"/>
              </a:rPr>
              <a:t>halts(g)</a:t>
            </a:r>
            <a:r>
              <a:rPr lang="en-US" sz="1400" b="0" i="0" dirty="0">
                <a:solidFill>
                  <a:srgbClr val="202122"/>
                </a:solidFill>
                <a:effectLst/>
                <a:latin typeface="Arial" panose="020B0604020202020204" pitchFamily="34" charset="0"/>
              </a:rPr>
              <a:t> must either return true or false, because </a:t>
            </a:r>
            <a:r>
              <a:rPr lang="en-US" sz="1400" b="0" i="1" dirty="0">
                <a:solidFill>
                  <a:srgbClr val="202122"/>
                </a:solidFill>
                <a:effectLst/>
                <a:latin typeface="Arial" panose="020B0604020202020204" pitchFamily="34" charset="0"/>
              </a:rPr>
              <a:t>halts</a:t>
            </a:r>
            <a:r>
              <a:rPr lang="en-US" sz="1400" b="0" i="0" dirty="0">
                <a:solidFill>
                  <a:srgbClr val="202122"/>
                </a:solidFill>
                <a:effectLst/>
                <a:latin typeface="Arial" panose="020B0604020202020204" pitchFamily="34" charset="0"/>
              </a:rPr>
              <a:t> was assumed to be </a:t>
            </a:r>
            <a:r>
              <a:rPr lang="en-US" sz="1400" b="0" i="0" u="none" strike="noStrike" dirty="0">
                <a:solidFill>
                  <a:srgbClr val="3366CC"/>
                </a:solidFill>
                <a:effectLst/>
                <a:latin typeface="Arial" panose="020B0604020202020204" pitchFamily="34" charset="0"/>
                <a:hlinkClick r:id="rId12" tooltip="Total function"/>
              </a:rPr>
              <a:t>total</a:t>
            </a:r>
            <a:r>
              <a:rPr lang="en-US" sz="1400" b="0" i="0" dirty="0">
                <a:solidFill>
                  <a:srgbClr val="202122"/>
                </a:solidFill>
                <a:effectLst/>
                <a:latin typeface="Arial" panose="020B0604020202020204" pitchFamily="34" charset="0"/>
              </a:rPr>
              <a:t>. If </a:t>
            </a:r>
            <a:r>
              <a:rPr lang="en-US" sz="1400" b="0" i="1" dirty="0">
                <a:solidFill>
                  <a:srgbClr val="202122"/>
                </a:solidFill>
                <a:effectLst/>
                <a:latin typeface="Arial" panose="020B0604020202020204" pitchFamily="34" charset="0"/>
              </a:rPr>
              <a:t>halts(g)</a:t>
            </a:r>
            <a:r>
              <a:rPr lang="en-US" sz="1400" b="0" i="0" dirty="0">
                <a:solidFill>
                  <a:srgbClr val="202122"/>
                </a:solidFill>
                <a:effectLst/>
                <a:latin typeface="Arial" panose="020B0604020202020204" pitchFamily="34" charset="0"/>
              </a:rPr>
              <a:t> returns true, then </a:t>
            </a:r>
            <a:r>
              <a:rPr lang="en-US" sz="1400" b="0" i="1" dirty="0">
                <a:solidFill>
                  <a:srgbClr val="202122"/>
                </a:solidFill>
                <a:effectLst/>
                <a:latin typeface="Arial" panose="020B0604020202020204" pitchFamily="34" charset="0"/>
              </a:rPr>
              <a:t>g</a:t>
            </a:r>
            <a:r>
              <a:rPr lang="en-US" sz="1400" b="0" i="0" dirty="0">
                <a:solidFill>
                  <a:srgbClr val="202122"/>
                </a:solidFill>
                <a:effectLst/>
                <a:latin typeface="Arial" panose="020B0604020202020204" pitchFamily="34" charset="0"/>
              </a:rPr>
              <a:t> will call </a:t>
            </a:r>
            <a:r>
              <a:rPr lang="en-US" sz="1400" b="0" i="1" dirty="0">
                <a:solidFill>
                  <a:srgbClr val="202122"/>
                </a:solidFill>
                <a:effectLst/>
                <a:latin typeface="Arial" panose="020B0604020202020204" pitchFamily="34" charset="0"/>
              </a:rPr>
              <a:t>loop_forever</a:t>
            </a:r>
            <a:r>
              <a:rPr lang="en-US" sz="1400" b="0" i="0" dirty="0">
                <a:solidFill>
                  <a:srgbClr val="202122"/>
                </a:solidFill>
                <a:effectLst/>
                <a:latin typeface="Arial" panose="020B0604020202020204" pitchFamily="34" charset="0"/>
              </a:rPr>
              <a:t> and never halt, which is a contradiction. If </a:t>
            </a:r>
            <a:r>
              <a:rPr lang="en-US" sz="1400" b="0" i="1" dirty="0">
                <a:solidFill>
                  <a:srgbClr val="202122"/>
                </a:solidFill>
                <a:effectLst/>
                <a:latin typeface="Arial" panose="020B0604020202020204" pitchFamily="34" charset="0"/>
              </a:rPr>
              <a:t>halts(g)</a:t>
            </a:r>
            <a:r>
              <a:rPr lang="en-US" sz="1400" b="0" i="0" dirty="0">
                <a:solidFill>
                  <a:srgbClr val="202122"/>
                </a:solidFill>
                <a:effectLst/>
                <a:latin typeface="Arial" panose="020B0604020202020204" pitchFamily="34" charset="0"/>
              </a:rPr>
              <a:t> returns false, then </a:t>
            </a:r>
            <a:r>
              <a:rPr lang="en-US" sz="1400" b="0" i="1" dirty="0">
                <a:solidFill>
                  <a:srgbClr val="202122"/>
                </a:solidFill>
                <a:effectLst/>
                <a:latin typeface="Arial" panose="020B0604020202020204" pitchFamily="34" charset="0"/>
              </a:rPr>
              <a:t>g</a:t>
            </a:r>
            <a:r>
              <a:rPr lang="en-US" sz="1400" b="0" i="0" dirty="0">
                <a:solidFill>
                  <a:srgbClr val="202122"/>
                </a:solidFill>
                <a:effectLst/>
                <a:latin typeface="Arial" panose="020B0604020202020204" pitchFamily="34" charset="0"/>
              </a:rPr>
              <a:t> will halt, because it will not call </a:t>
            </a:r>
            <a:r>
              <a:rPr lang="en-US" sz="1400" b="0" i="1" dirty="0">
                <a:solidFill>
                  <a:srgbClr val="202122"/>
                </a:solidFill>
                <a:effectLst/>
                <a:latin typeface="Arial" panose="020B0604020202020204" pitchFamily="34" charset="0"/>
              </a:rPr>
              <a:t>loop_forever</a:t>
            </a:r>
            <a:r>
              <a:rPr lang="en-US" sz="1400" b="0" i="0" dirty="0">
                <a:solidFill>
                  <a:srgbClr val="202122"/>
                </a:solidFill>
                <a:effectLst/>
                <a:latin typeface="Arial" panose="020B0604020202020204" pitchFamily="34" charset="0"/>
              </a:rPr>
              <a:t>; this is also a contradiction. Overall, </a:t>
            </a:r>
            <a:r>
              <a:rPr lang="en-US" sz="1400" b="0" i="1" dirty="0">
                <a:solidFill>
                  <a:srgbClr val="202122"/>
                </a:solidFill>
                <a:effectLst/>
                <a:latin typeface="Arial" panose="020B0604020202020204" pitchFamily="34" charset="0"/>
              </a:rPr>
              <a:t>g</a:t>
            </a:r>
            <a:r>
              <a:rPr lang="en-US" sz="1400" b="0" i="0" dirty="0">
                <a:solidFill>
                  <a:srgbClr val="202122"/>
                </a:solidFill>
                <a:effectLst/>
                <a:latin typeface="Arial" panose="020B0604020202020204" pitchFamily="34" charset="0"/>
              </a:rPr>
              <a:t> does the opposite of what </a:t>
            </a:r>
            <a:r>
              <a:rPr lang="en-US" sz="1400" b="0" i="1" dirty="0">
                <a:solidFill>
                  <a:srgbClr val="202122"/>
                </a:solidFill>
                <a:effectLst/>
                <a:latin typeface="Arial" panose="020B0604020202020204" pitchFamily="34" charset="0"/>
              </a:rPr>
              <a:t>halts</a:t>
            </a:r>
            <a:r>
              <a:rPr lang="en-US" sz="1400" b="0" i="0" dirty="0">
                <a:solidFill>
                  <a:srgbClr val="202122"/>
                </a:solidFill>
                <a:effectLst/>
                <a:latin typeface="Arial" panose="020B0604020202020204" pitchFamily="34" charset="0"/>
              </a:rPr>
              <a:t> says </a:t>
            </a:r>
            <a:r>
              <a:rPr lang="en-US" sz="1400" b="0" i="1" dirty="0">
                <a:solidFill>
                  <a:srgbClr val="202122"/>
                </a:solidFill>
                <a:effectLst/>
                <a:latin typeface="Arial" panose="020B0604020202020204" pitchFamily="34" charset="0"/>
              </a:rPr>
              <a:t>g</a:t>
            </a:r>
            <a:r>
              <a:rPr lang="en-US" sz="1400" b="0" i="0" dirty="0">
                <a:solidFill>
                  <a:srgbClr val="202122"/>
                </a:solidFill>
                <a:effectLst/>
                <a:latin typeface="Arial" panose="020B0604020202020204" pitchFamily="34" charset="0"/>
              </a:rPr>
              <a:t> should do, so </a:t>
            </a:r>
            <a:r>
              <a:rPr lang="en-US" sz="1400" b="0" i="1" dirty="0">
                <a:solidFill>
                  <a:srgbClr val="202122"/>
                </a:solidFill>
                <a:effectLst/>
                <a:latin typeface="Arial" panose="020B0604020202020204" pitchFamily="34" charset="0"/>
              </a:rPr>
              <a:t>halts(g)</a:t>
            </a:r>
            <a:r>
              <a:rPr lang="en-US" sz="1400" b="0" i="0" dirty="0">
                <a:solidFill>
                  <a:srgbClr val="202122"/>
                </a:solidFill>
                <a:effectLst/>
                <a:latin typeface="Arial" panose="020B0604020202020204" pitchFamily="34" charset="0"/>
              </a:rPr>
              <a:t> can not return a truth value that is consistent with whether </a:t>
            </a:r>
            <a:r>
              <a:rPr lang="en-US" sz="1400" b="0" i="1" dirty="0">
                <a:solidFill>
                  <a:srgbClr val="202122"/>
                </a:solidFill>
                <a:effectLst/>
                <a:latin typeface="Arial" panose="020B0604020202020204" pitchFamily="34" charset="0"/>
              </a:rPr>
              <a:t>g</a:t>
            </a:r>
            <a:r>
              <a:rPr lang="en-US" sz="1400" b="0" i="0" dirty="0">
                <a:solidFill>
                  <a:srgbClr val="202122"/>
                </a:solidFill>
                <a:effectLst/>
                <a:latin typeface="Arial" panose="020B0604020202020204" pitchFamily="34" charset="0"/>
              </a:rPr>
              <a:t> halts. Therefore, the initial assumption that </a:t>
            </a:r>
            <a:r>
              <a:rPr lang="en-US" sz="1400" b="0" i="1" dirty="0">
                <a:solidFill>
                  <a:srgbClr val="202122"/>
                </a:solidFill>
                <a:effectLst/>
                <a:latin typeface="Arial" panose="020B0604020202020204" pitchFamily="34" charset="0"/>
              </a:rPr>
              <a:t>halts</a:t>
            </a:r>
            <a:r>
              <a:rPr lang="en-US" sz="1400" b="0" i="0" dirty="0">
                <a:solidFill>
                  <a:srgbClr val="202122"/>
                </a:solidFill>
                <a:effectLst/>
                <a:latin typeface="Arial" panose="020B0604020202020204" pitchFamily="34" charset="0"/>
              </a:rPr>
              <a:t> is a total computable function must be false.</a:t>
            </a:r>
            <a:endParaRPr lang="en-US" sz="1400" dirty="0">
              <a:solidFill>
                <a:schemeClr val="accent1"/>
              </a:solidFill>
            </a:endParaRPr>
          </a:p>
          <a:p>
            <a:pPr marL="0" indent="0">
              <a:buNone/>
            </a:pPr>
            <a:endParaRPr lang="en-US" dirty="0">
              <a:solidFill>
                <a:schemeClr val="accent1"/>
              </a:solidFill>
            </a:endParaRPr>
          </a:p>
          <a:p>
            <a:pPr marL="0" indent="0">
              <a:buNone/>
            </a:pPr>
            <a:endParaRPr lang="en-US" dirty="0"/>
          </a:p>
        </p:txBody>
      </p:sp>
      <p:sp>
        <p:nvSpPr>
          <p:cNvPr id="11" name="Rectangle 7">
            <a:extLst>
              <a:ext uri="{FF2B5EF4-FFF2-40B4-BE49-F238E27FC236}">
                <a16:creationId xmlns:a16="http://schemas.microsoft.com/office/drawing/2014/main" id="{A0F0CFCB-1B57-E4A6-B8EF-B5B806602E6C}"/>
              </a:ext>
            </a:extLst>
          </p:cNvPr>
          <p:cNvSpPr>
            <a:spLocks noChangeArrowheads="1"/>
          </p:cNvSpPr>
          <p:nvPr/>
        </p:nvSpPr>
        <p:spPr bwMode="auto">
          <a:xfrm>
            <a:off x="1400402" y="4589222"/>
            <a:ext cx="5029200" cy="72635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1" i="0" u="none" strike="noStrike" cap="none" normalizeH="0" baseline="0" dirty="0">
                <a:ln>
                  <a:noFill/>
                </a:ln>
                <a:solidFill>
                  <a:srgbClr val="008000"/>
                </a:solidFill>
                <a:effectLst/>
                <a:latin typeface="Courier New" panose="02070309020205020404" pitchFamily="49" charset="0"/>
              </a:rPr>
              <a:t>def</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a:ln>
                  <a:noFill/>
                </a:ln>
                <a:solidFill>
                  <a:srgbClr val="0000FF"/>
                </a:solidFill>
                <a:effectLst/>
                <a:latin typeface="Courier New" panose="02070309020205020404" pitchFamily="49" charset="0"/>
              </a:rPr>
              <a:t>g</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rPr>
              <a:t>if</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halts</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g</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loop_forever</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696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0" name="Group 105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061" name="Freeform: Shape 106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2" name="Freeform: Shape 106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DA5F26CF-E6F6-77B1-3656-6C8070336FDC}"/>
              </a:ext>
            </a:extLst>
          </p:cNvPr>
          <p:cNvSpPr txBox="1"/>
          <p:nvPr/>
        </p:nvSpPr>
        <p:spPr>
          <a:xfrm>
            <a:off x="800110" y="326312"/>
            <a:ext cx="3795146" cy="646331"/>
          </a:xfrm>
          <a:prstGeom prst="rect">
            <a:avLst/>
          </a:prstGeom>
          <a:noFill/>
        </p:spPr>
        <p:txBody>
          <a:bodyPr wrap="square">
            <a:spAutoFit/>
          </a:bodyPr>
          <a:lstStyle/>
          <a:p>
            <a:pPr algn="ctr"/>
            <a:r>
              <a:rPr lang="en-US" sz="3600" dirty="0">
                <a:solidFill>
                  <a:schemeClr val="accent1">
                    <a:lumMod val="75000"/>
                  </a:schemeClr>
                </a:solidFill>
              </a:rPr>
              <a:t>Machine models</a:t>
            </a:r>
            <a:endParaRPr lang="en-US" sz="3600" dirty="0"/>
          </a:p>
        </p:txBody>
      </p:sp>
      <p:sp>
        <p:nvSpPr>
          <p:cNvPr id="6" name="Content Placeholder 2">
            <a:extLst>
              <a:ext uri="{FF2B5EF4-FFF2-40B4-BE49-F238E27FC236}">
                <a16:creationId xmlns:a16="http://schemas.microsoft.com/office/drawing/2014/main" id="{426423C8-0519-76B9-80E2-E6EDFA286174}"/>
              </a:ext>
            </a:extLst>
          </p:cNvPr>
          <p:cNvSpPr txBox="1">
            <a:spLocks/>
          </p:cNvSpPr>
          <p:nvPr/>
        </p:nvSpPr>
        <p:spPr>
          <a:xfrm>
            <a:off x="430296" y="1636886"/>
            <a:ext cx="4671321" cy="227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Machine models are </a:t>
            </a:r>
            <a:r>
              <a:rPr lang="en-US" sz="2400" dirty="0">
                <a:solidFill>
                  <a:schemeClr val="bg1"/>
                </a:solidFill>
                <a:hlinkClick r:id="rId4">
                  <a:extLst>
                    <a:ext uri="{A12FA001-AC4F-418D-AE19-62706E023703}">
                      <ahyp:hlinkClr xmlns:ahyp="http://schemas.microsoft.com/office/drawing/2018/hyperlinkcolor" val="tx"/>
                    </a:ext>
                  </a:extLst>
                </a:hlinkClick>
              </a:rPr>
              <a:t>Mathematical Formalizations </a:t>
            </a:r>
            <a:r>
              <a:rPr lang="en-US" sz="2400" dirty="0">
                <a:solidFill>
                  <a:schemeClr val="bg1"/>
                </a:solidFill>
              </a:rPr>
              <a:t>of what constitutes a computer or a program and what inputs it accepts or recognizes.  </a:t>
            </a:r>
            <a:endParaRPr lang="en-US" dirty="0">
              <a:solidFill>
                <a:schemeClr val="bg1"/>
              </a:solidFill>
            </a:endParaRPr>
          </a:p>
        </p:txBody>
      </p:sp>
      <p:sp>
        <p:nvSpPr>
          <p:cNvPr id="12" name="TextBox 11">
            <a:extLst>
              <a:ext uri="{FF2B5EF4-FFF2-40B4-BE49-F238E27FC236}">
                <a16:creationId xmlns:a16="http://schemas.microsoft.com/office/drawing/2014/main" id="{AC7F1821-2568-293D-60F7-9BB70EE5EC8F}"/>
              </a:ext>
            </a:extLst>
          </p:cNvPr>
          <p:cNvSpPr txBox="1"/>
          <p:nvPr/>
        </p:nvSpPr>
        <p:spPr>
          <a:xfrm>
            <a:off x="7329911" y="326311"/>
            <a:ext cx="3859169" cy="646331"/>
          </a:xfrm>
          <a:prstGeom prst="rect">
            <a:avLst/>
          </a:prstGeom>
          <a:noFill/>
        </p:spPr>
        <p:txBody>
          <a:bodyPr wrap="square">
            <a:spAutoFit/>
          </a:bodyPr>
          <a:lstStyle/>
          <a:p>
            <a:pPr algn="ctr"/>
            <a:r>
              <a:rPr lang="en-US" sz="3600" dirty="0">
                <a:solidFill>
                  <a:schemeClr val="accent1">
                    <a:lumMod val="75000"/>
                  </a:schemeClr>
                </a:solidFill>
              </a:rPr>
              <a:t>Grammars</a:t>
            </a:r>
            <a:endParaRPr lang="en-US" sz="3600" dirty="0"/>
          </a:p>
        </p:txBody>
      </p:sp>
      <p:sp>
        <p:nvSpPr>
          <p:cNvPr id="14" name="TextBox 13">
            <a:extLst>
              <a:ext uri="{FF2B5EF4-FFF2-40B4-BE49-F238E27FC236}">
                <a16:creationId xmlns:a16="http://schemas.microsoft.com/office/drawing/2014/main" id="{BFB14305-CDF7-7A6C-BD1D-92173FAA1532}"/>
              </a:ext>
            </a:extLst>
          </p:cNvPr>
          <p:cNvSpPr txBox="1"/>
          <p:nvPr/>
        </p:nvSpPr>
        <p:spPr>
          <a:xfrm>
            <a:off x="6949794" y="1638398"/>
            <a:ext cx="4811910" cy="3416320"/>
          </a:xfrm>
          <a:prstGeom prst="rect">
            <a:avLst/>
          </a:prstGeom>
          <a:noFill/>
        </p:spPr>
        <p:txBody>
          <a:bodyPr wrap="square">
            <a:spAutoFit/>
          </a:bodyPr>
          <a:lstStyle/>
          <a:p>
            <a:pPr marL="0" indent="0">
              <a:buFont typeface="Arial" panose="020B0604020202020204" pitchFamily="34" charset="0"/>
              <a:buNone/>
            </a:pPr>
            <a:r>
              <a:rPr lang="en-US" sz="2400" dirty="0">
                <a:solidFill>
                  <a:schemeClr val="bg1"/>
                </a:solidFill>
              </a:rPr>
              <a:t>Grammars are ways of expressing what a program can “solve.” They are generally represented as a set of possible inputs of letters and numbers, with a corresponding subset that the program recognizes or accepts.</a:t>
            </a:r>
          </a:p>
          <a:p>
            <a:pPr marL="0" indent="0">
              <a:buFont typeface="Arial" panose="020B0604020202020204" pitchFamily="34" charset="0"/>
              <a:buNone/>
            </a:pPr>
            <a:br>
              <a:rPr lang="en-US" sz="2400" dirty="0">
                <a:solidFill>
                  <a:schemeClr val="bg1"/>
                </a:solidFill>
              </a:rPr>
            </a:br>
            <a:r>
              <a:rPr lang="en-US" sz="2400" dirty="0">
                <a:solidFill>
                  <a:schemeClr val="bg1"/>
                </a:solidFill>
              </a:rPr>
              <a:t>Rather like Regex.</a:t>
            </a:r>
          </a:p>
        </p:txBody>
      </p:sp>
      <p:pic>
        <p:nvPicPr>
          <p:cNvPr id="18" name="Picture 4">
            <a:extLst>
              <a:ext uri="{FF2B5EF4-FFF2-40B4-BE49-F238E27FC236}">
                <a16:creationId xmlns:a16="http://schemas.microsoft.com/office/drawing/2014/main" id="{856A2652-54ED-0089-4358-74119126E2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8934" y="3801069"/>
            <a:ext cx="2857500" cy="2143125"/>
          </a:xfrm>
          <a:prstGeom prst="rect">
            <a:avLst/>
          </a:prstGeom>
          <a:solidFill>
            <a:schemeClr val="bg1"/>
          </a:solidFill>
        </p:spPr>
      </p:pic>
    </p:spTree>
    <p:extLst>
      <p:ext uri="{BB962C8B-B14F-4D97-AF65-F5344CB8AC3E}">
        <p14:creationId xmlns:p14="http://schemas.microsoft.com/office/powerpoint/2010/main" val="387596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C349-4283-4CFA-B4C7-A9F5E1C6CFFE}"/>
              </a:ext>
            </a:extLst>
          </p:cNvPr>
          <p:cNvSpPr>
            <a:spLocks noGrp="1"/>
          </p:cNvSpPr>
          <p:nvPr>
            <p:ph type="title"/>
          </p:nvPr>
        </p:nvSpPr>
        <p:spPr>
          <a:xfrm>
            <a:off x="838200" y="178131"/>
            <a:ext cx="10515600" cy="748144"/>
          </a:xfrm>
        </p:spPr>
        <p:txBody>
          <a:bodyPr/>
          <a:lstStyle/>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Finite State Automata</a:t>
            </a:r>
            <a:endParaRPr lang="en-US" dirty="0">
              <a:solidFill>
                <a:schemeClr val="accent1">
                  <a:lumMod val="75000"/>
                </a:schemeClr>
              </a:solidFill>
            </a:endParaRPr>
          </a:p>
        </p:txBody>
      </p:sp>
      <p:sp>
        <p:nvSpPr>
          <p:cNvPr id="17" name="AutoShape 15" descr="(\Sigma ,S,s_{0},\delta ,F)">
            <a:extLst>
              <a:ext uri="{FF2B5EF4-FFF2-40B4-BE49-F238E27FC236}">
                <a16:creationId xmlns:a16="http://schemas.microsoft.com/office/drawing/2014/main" id="{62269691-DD39-FE24-D583-689D6D2B0CAC}"/>
              </a:ext>
            </a:extLst>
          </p:cNvPr>
          <p:cNvSpPr>
            <a:spLocks noChangeAspect="1" noChangeArrowheads="1"/>
          </p:cNvSpPr>
          <p:nvPr/>
        </p:nvSpPr>
        <p:spPr bwMode="auto">
          <a:xfrm>
            <a:off x="5710073" y="154770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6" descr="\Sigma ">
            <a:extLst>
              <a:ext uri="{FF2B5EF4-FFF2-40B4-BE49-F238E27FC236}">
                <a16:creationId xmlns:a16="http://schemas.microsoft.com/office/drawing/2014/main" id="{E1AE3EAA-6AD1-505E-ACFC-EFD43818D604}"/>
              </a:ext>
            </a:extLst>
          </p:cNvPr>
          <p:cNvSpPr>
            <a:spLocks noChangeAspect="1" noChangeArrowheads="1"/>
          </p:cNvSpPr>
          <p:nvPr/>
        </p:nvSpPr>
        <p:spPr bwMode="auto">
          <a:xfrm>
            <a:off x="950748" y="18382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7" descr="S">
            <a:extLst>
              <a:ext uri="{FF2B5EF4-FFF2-40B4-BE49-F238E27FC236}">
                <a16:creationId xmlns:a16="http://schemas.microsoft.com/office/drawing/2014/main" id="{2E16377A-592B-9B2B-0932-183F78F8617F}"/>
              </a:ext>
            </a:extLst>
          </p:cNvPr>
          <p:cNvSpPr>
            <a:spLocks noChangeAspect="1" noChangeArrowheads="1"/>
          </p:cNvSpPr>
          <p:nvPr/>
        </p:nvSpPr>
        <p:spPr bwMode="auto">
          <a:xfrm>
            <a:off x="950748" y="212714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8" descr="s_{0}">
            <a:extLst>
              <a:ext uri="{FF2B5EF4-FFF2-40B4-BE49-F238E27FC236}">
                <a16:creationId xmlns:a16="http://schemas.microsoft.com/office/drawing/2014/main" id="{226E9D51-7446-5B36-3AC6-8E5B105FBC0F}"/>
              </a:ext>
            </a:extLst>
          </p:cNvPr>
          <p:cNvSpPr>
            <a:spLocks noChangeAspect="1" noChangeArrowheads="1"/>
          </p:cNvSpPr>
          <p:nvPr/>
        </p:nvSpPr>
        <p:spPr bwMode="auto">
          <a:xfrm>
            <a:off x="950748" y="24176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9" descr="S">
            <a:extLst>
              <a:ext uri="{FF2B5EF4-FFF2-40B4-BE49-F238E27FC236}">
                <a16:creationId xmlns:a16="http://schemas.microsoft.com/office/drawing/2014/main" id="{AE43693E-A52C-522A-0276-C03E21DEE584}"/>
              </a:ext>
            </a:extLst>
          </p:cNvPr>
          <p:cNvSpPr>
            <a:spLocks noChangeAspect="1" noChangeArrowheads="1"/>
          </p:cNvSpPr>
          <p:nvPr/>
        </p:nvSpPr>
        <p:spPr bwMode="auto">
          <a:xfrm>
            <a:off x="3155786" y="24176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0" descr="\delta ">
            <a:extLst>
              <a:ext uri="{FF2B5EF4-FFF2-40B4-BE49-F238E27FC236}">
                <a16:creationId xmlns:a16="http://schemas.microsoft.com/office/drawing/2014/main" id="{03454FF7-F9BB-2483-7F0F-6A0F9BA21433}"/>
              </a:ext>
            </a:extLst>
          </p:cNvPr>
          <p:cNvSpPr>
            <a:spLocks noChangeAspect="1" noChangeArrowheads="1"/>
          </p:cNvSpPr>
          <p:nvPr/>
        </p:nvSpPr>
        <p:spPr bwMode="auto">
          <a:xfrm>
            <a:off x="950748"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1" descr="\delta :S\times \Sigma \rightarrow S">
            <a:extLst>
              <a:ext uri="{FF2B5EF4-FFF2-40B4-BE49-F238E27FC236}">
                <a16:creationId xmlns:a16="http://schemas.microsoft.com/office/drawing/2014/main" id="{3476B66B-6BD7-B85B-D3F6-173343E37E78}"/>
              </a:ext>
            </a:extLst>
          </p:cNvPr>
          <p:cNvSpPr>
            <a:spLocks noChangeAspect="1" noChangeArrowheads="1"/>
          </p:cNvSpPr>
          <p:nvPr/>
        </p:nvSpPr>
        <p:spPr bwMode="auto">
          <a:xfrm>
            <a:off x="3100223"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2" descr="\delta :S\times \Sigma \rightarrow {\mathcal {P}}(S)">
            <a:extLst>
              <a:ext uri="{FF2B5EF4-FFF2-40B4-BE49-F238E27FC236}">
                <a16:creationId xmlns:a16="http://schemas.microsoft.com/office/drawing/2014/main" id="{474A0521-2F7A-1776-9D3E-E64DF362ED11}"/>
              </a:ext>
            </a:extLst>
          </p:cNvPr>
          <p:cNvSpPr>
            <a:spLocks noChangeAspect="1" noChangeArrowheads="1"/>
          </p:cNvSpPr>
          <p:nvPr/>
        </p:nvSpPr>
        <p:spPr bwMode="auto">
          <a:xfrm>
            <a:off x="6345073"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3" descr="\delta ">
            <a:extLst>
              <a:ext uri="{FF2B5EF4-FFF2-40B4-BE49-F238E27FC236}">
                <a16:creationId xmlns:a16="http://schemas.microsoft.com/office/drawing/2014/main" id="{62EDAA8C-D2BE-32AA-E16F-2636C7015143}"/>
              </a:ext>
            </a:extLst>
          </p:cNvPr>
          <p:cNvSpPr>
            <a:spLocks noChangeAspect="1" noChangeArrowheads="1"/>
          </p:cNvSpPr>
          <p:nvPr/>
        </p:nvSpPr>
        <p:spPr bwMode="auto">
          <a:xfrm>
            <a:off x="7021348" y="27065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24" descr="F">
            <a:extLst>
              <a:ext uri="{FF2B5EF4-FFF2-40B4-BE49-F238E27FC236}">
                <a16:creationId xmlns:a16="http://schemas.microsoft.com/office/drawing/2014/main" id="{D9AB56A7-2619-26DF-30A9-2B2E144DD7B0}"/>
              </a:ext>
            </a:extLst>
          </p:cNvPr>
          <p:cNvSpPr>
            <a:spLocks noChangeAspect="1" noChangeArrowheads="1"/>
          </p:cNvSpPr>
          <p:nvPr/>
        </p:nvSpPr>
        <p:spPr bwMode="auto">
          <a:xfrm>
            <a:off x="950748" y="2995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5" descr="S">
            <a:extLst>
              <a:ext uri="{FF2B5EF4-FFF2-40B4-BE49-F238E27FC236}">
                <a16:creationId xmlns:a16="http://schemas.microsoft.com/office/drawing/2014/main" id="{F1347A99-47E9-EFF3-240E-3E3E4A9E83C3}"/>
              </a:ext>
            </a:extLst>
          </p:cNvPr>
          <p:cNvSpPr>
            <a:spLocks noChangeAspect="1" noChangeArrowheads="1"/>
          </p:cNvSpPr>
          <p:nvPr/>
        </p:nvSpPr>
        <p:spPr bwMode="auto">
          <a:xfrm>
            <a:off x="4349586" y="2995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a:extLst>
              <a:ext uri="{FF2B5EF4-FFF2-40B4-BE49-F238E27FC236}">
                <a16:creationId xmlns:a16="http://schemas.microsoft.com/office/drawing/2014/main" id="{864B39CB-B368-0EEA-3D54-ABC0D703FD3A}"/>
              </a:ext>
            </a:extLst>
          </p:cNvPr>
          <p:cNvPicPr>
            <a:picLocks noChangeAspect="1"/>
          </p:cNvPicPr>
          <p:nvPr/>
        </p:nvPicPr>
        <p:blipFill rotWithShape="1">
          <a:blip r:embed="rId4"/>
          <a:srcRect t="15937"/>
          <a:stretch/>
        </p:blipFill>
        <p:spPr>
          <a:xfrm>
            <a:off x="838200" y="1539901"/>
            <a:ext cx="10122420" cy="1446665"/>
          </a:xfrm>
          <a:prstGeom prst="rect">
            <a:avLst/>
          </a:prstGeom>
        </p:spPr>
      </p:pic>
      <p:pic>
        <p:nvPicPr>
          <p:cNvPr id="3099" name="Picture 27">
            <a:extLst>
              <a:ext uri="{FF2B5EF4-FFF2-40B4-BE49-F238E27FC236}">
                <a16:creationId xmlns:a16="http://schemas.microsoft.com/office/drawing/2014/main" id="{F2CD091D-B41F-1F4B-6205-E56200AE2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748" y="3557697"/>
            <a:ext cx="31432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29">
            <a:extLst>
              <a:ext uri="{FF2B5EF4-FFF2-40B4-BE49-F238E27FC236}">
                <a16:creationId xmlns:a16="http://schemas.microsoft.com/office/drawing/2014/main" id="{BCCFA253-E0ED-1C55-8019-A00648057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498" y="5033188"/>
            <a:ext cx="10477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31">
            <a:extLst>
              <a:ext uri="{FF2B5EF4-FFF2-40B4-BE49-F238E27FC236}">
                <a16:creationId xmlns:a16="http://schemas.microsoft.com/office/drawing/2014/main" id="{56AB687B-F092-C877-11DF-3F0159B4F9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3748" y="3648184"/>
            <a:ext cx="2095500" cy="11811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F62A7282-CA96-94BD-194E-EA46B55DFE6E}"/>
              </a:ext>
            </a:extLst>
          </p:cNvPr>
          <p:cNvSpPr txBox="1"/>
          <p:nvPr/>
        </p:nvSpPr>
        <p:spPr>
          <a:xfrm>
            <a:off x="5691133" y="5236725"/>
            <a:ext cx="5165834" cy="646331"/>
          </a:xfrm>
          <a:prstGeom prst="rect">
            <a:avLst/>
          </a:prstGeom>
          <a:noFill/>
        </p:spPr>
        <p:txBody>
          <a:bodyPr wrap="square">
            <a:spAutoFit/>
          </a:bodyPr>
          <a:lstStyle/>
          <a:p>
            <a:r>
              <a:rPr lang="en-US" sz="1200" b="0" i="0" dirty="0">
                <a:solidFill>
                  <a:srgbClr val="202122"/>
                </a:solidFill>
                <a:effectLst/>
                <a:latin typeface="Arial" panose="020B0604020202020204" pitchFamily="34" charset="0"/>
              </a:rPr>
              <a:t>An example of an accepting state appears in Fig. 5: a </a:t>
            </a:r>
            <a:r>
              <a:rPr lang="en-US" sz="1200" b="0" i="0" u="none" strike="noStrike" dirty="0">
                <a:solidFill>
                  <a:srgbClr val="0645AD"/>
                </a:solidFill>
                <a:effectLst/>
                <a:latin typeface="Arial" panose="020B0604020202020204" pitchFamily="34" charset="0"/>
                <a:hlinkClick r:id="rId8" tooltip="Deterministic finite automaton"/>
              </a:rPr>
              <a:t>deterministic finite automaton</a:t>
            </a:r>
            <a:r>
              <a:rPr lang="en-US" sz="1200" b="0" i="0" dirty="0">
                <a:solidFill>
                  <a:srgbClr val="202122"/>
                </a:solidFill>
                <a:effectLst/>
                <a:latin typeface="Arial" panose="020B0604020202020204" pitchFamily="34" charset="0"/>
              </a:rPr>
              <a:t> (DFA) that detects whether the </a:t>
            </a:r>
            <a:r>
              <a:rPr lang="en-US" sz="1200" b="0" i="0" u="none" strike="noStrike" dirty="0">
                <a:solidFill>
                  <a:srgbClr val="0645AD"/>
                </a:solidFill>
                <a:effectLst/>
                <a:latin typeface="Arial" panose="020B0604020202020204" pitchFamily="34" charset="0"/>
                <a:hlinkClick r:id="rId9" tooltip="Binary numeral system"/>
              </a:rPr>
              <a:t>binary</a:t>
            </a:r>
            <a:r>
              <a:rPr lang="en-US" sz="1200" b="0" i="0" dirty="0">
                <a:solidFill>
                  <a:srgbClr val="202122"/>
                </a:solidFill>
                <a:effectLst/>
                <a:latin typeface="Arial" panose="020B0604020202020204" pitchFamily="34" charset="0"/>
              </a:rPr>
              <a:t> input string contains an even number of 0s.</a:t>
            </a:r>
            <a:endParaRPr lang="en-US" sz="1200" dirty="0"/>
          </a:p>
        </p:txBody>
      </p:sp>
      <p:sp>
        <p:nvSpPr>
          <p:cNvPr id="32" name="TextBox 31">
            <a:extLst>
              <a:ext uri="{FF2B5EF4-FFF2-40B4-BE49-F238E27FC236}">
                <a16:creationId xmlns:a16="http://schemas.microsoft.com/office/drawing/2014/main" id="{3036C354-7CF9-CEBE-34EE-454B00F8C1DB}"/>
              </a:ext>
            </a:extLst>
          </p:cNvPr>
          <p:cNvSpPr txBox="1"/>
          <p:nvPr/>
        </p:nvSpPr>
        <p:spPr>
          <a:xfrm>
            <a:off x="917222" y="897489"/>
            <a:ext cx="6702219" cy="369332"/>
          </a:xfrm>
          <a:prstGeom prst="rect">
            <a:avLst/>
          </a:prstGeom>
          <a:noFill/>
        </p:spPr>
        <p:txBody>
          <a:bodyPr wrap="none" rtlCol="0">
            <a:spAutoFit/>
          </a:bodyPr>
          <a:lstStyle/>
          <a:p>
            <a:r>
              <a:rPr lang="en-US" dirty="0">
                <a:solidFill>
                  <a:schemeClr val="accent1">
                    <a:lumMod val="75000"/>
                  </a:schemeClr>
                </a:solidFill>
              </a:rPr>
              <a:t>A representation of a computing machine with no memory, only state</a:t>
            </a:r>
          </a:p>
        </p:txBody>
      </p:sp>
    </p:spTree>
    <p:extLst>
      <p:ext uri="{BB962C8B-B14F-4D97-AF65-F5344CB8AC3E}">
        <p14:creationId xmlns:p14="http://schemas.microsoft.com/office/powerpoint/2010/main" val="283790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2859</TotalTime>
  <Words>2947</Words>
  <Application>Microsoft Office PowerPoint</Application>
  <PresentationFormat>Widescreen</PresentationFormat>
  <Paragraphs>405</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MathJax_Main</vt:lpstr>
      <vt:lpstr>MS Shell Dlg 2</vt:lpstr>
      <vt:lpstr>Source Sans Pro</vt:lpstr>
      <vt:lpstr>Office Theme</vt:lpstr>
      <vt:lpstr>PowerPoint Presentation</vt:lpstr>
      <vt:lpstr>PowerPoint Presentation</vt:lpstr>
      <vt:lpstr>PowerPoint Presentation</vt:lpstr>
      <vt:lpstr>Sources</vt:lpstr>
      <vt:lpstr>Maths?</vt:lpstr>
      <vt:lpstr>Proofs</vt:lpstr>
      <vt:lpstr>The Halting Problem</vt:lpstr>
      <vt:lpstr>PowerPoint Presentation</vt:lpstr>
      <vt:lpstr>Finite State Automata</vt:lpstr>
      <vt:lpstr>Push Down Automata</vt:lpstr>
      <vt:lpstr>Turing Machine</vt:lpstr>
      <vt:lpstr>Mr. Alan Turing Legend</vt:lpstr>
      <vt:lpstr>PowerPoint Presentation</vt:lpstr>
      <vt:lpstr>The Halting Problem - Redux</vt:lpstr>
      <vt:lpstr>Time (and Space) Complexity</vt:lpstr>
      <vt:lpstr>P and NP</vt:lpstr>
      <vt:lpstr>So, how’s it going?</vt:lpstr>
      <vt:lpstr>SAT and NP Complete</vt:lpstr>
      <vt:lpstr>Intermission</vt:lpstr>
      <vt:lpstr>Key Takeaways from CS Theory</vt:lpstr>
      <vt:lpstr>Everything is a trade-off</vt:lpstr>
      <vt:lpstr>Identify when you are approaching exponential time</vt:lpstr>
      <vt:lpstr>Identifying Bottlenecks (it’s probably the network)</vt:lpstr>
      <vt:lpstr>Cryptography</vt:lpstr>
      <vt:lpstr>PowerPoint Presentation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Erickson</dc:creator>
  <cp:lastModifiedBy>Mark Erickson</cp:lastModifiedBy>
  <cp:revision>37</cp:revision>
  <dcterms:created xsi:type="dcterms:W3CDTF">2023-10-09T08:08:20Z</dcterms:created>
  <dcterms:modified xsi:type="dcterms:W3CDTF">2023-10-26T15:28:29Z</dcterms:modified>
</cp:coreProperties>
</file>