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8CB8-6CB0-462D-81D1-9517B98A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1E2A9-6950-469A-AD7D-37F859C06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3CA7-BEE6-4E3E-B897-C329E34F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228C-ED7F-4E74-9061-1AB67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2886-CAE1-4F49-B89E-6ABAD74B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11D4-9233-4E9D-8722-9844BBBF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0D18-E281-4F64-978E-6AD93A15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6239-9155-4E7C-90D6-4C0692E8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694C-50AA-48AC-8FA8-A70C5C4E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E6EC-C955-49A3-B9DE-1A823A9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8873B-07F8-401C-B470-227C2B53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9F5B-1F55-4D68-BE2C-2801DAB5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C17F-C880-47A0-A8BA-EC1AFD90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A19A-9C58-443A-8BB2-51C10CBD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DCBA-AA76-420D-BF60-4FDAC496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9B32-B1C0-4885-922C-E7186674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330B-90C0-4A33-B29C-4487A58E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B7BE-BF50-4ABB-A66F-0E5F037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E999-FF27-4E82-AF29-8A5A035E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5F50-86CC-428E-AE23-C540F939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2184-2E7D-46FE-A010-887A684B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02BD-3695-4893-A70D-0E514F1C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C789-9E26-477D-9A24-B42CF7FE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3369-3D7C-4B92-AB58-1EC35C8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EB7C-2476-4D1A-A2C8-44A91A07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81F1-2A3B-4FFE-8601-3136A997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10F-AC2A-4A27-82E7-E5CCE269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E34E3-4930-47B1-A24E-2BBDD094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7DE5D-09DD-4B7F-9301-065836A0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632C-FC9F-4E1C-99DA-3FFED9ED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C058-F912-4B7F-B8FD-C6DC9B1E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92D1-683B-4714-B02B-5E216CB8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8C55C-22FE-47D2-82EC-43E18567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65A1-73A2-4C3D-B71A-B48D5DEF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66386-5F20-4858-A3C2-60F49E415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6BCDD-F7DE-4083-B472-26C9FC18D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9B6AE-DFC4-485E-8B3A-EB8681E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981CB-831E-4C4C-A21E-008AC344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17895-0DB1-4A1D-9F19-E0875AAD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32B-8E2C-4991-A228-5979227E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2788-78AF-4B06-B12F-0E33A2A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27AFD-D851-4283-900C-BC1D1B0F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87610-EEA0-4606-A948-C77E02C8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75107-5ADD-4A0A-8D59-B9094BD5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4CD7-9F91-417C-838E-6111EC55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BB22F-3FC4-4D28-B580-6A6D59C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5834-DCEA-4F73-92FF-61C915D4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E40B-6B4F-46A4-A548-D2618B41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2CA7-AAC8-490D-AB86-AC70B4DD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0BD2-9A89-4C76-AC46-A97FACD0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16C5-BAB9-4BFA-8469-8FDA44DF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EE5C7-29F7-44C6-B301-F4830FC0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F081-540C-4AE2-9343-2F1B8C0D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23EDC-97EB-4968-8A26-0B8E0A09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109CE-750A-45AA-A2AA-DEBE085C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CD27-9F39-48C2-B265-F25EBC16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B393-D620-49EE-9C46-BCB498F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689C-8241-4FCF-AB57-40747BA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D0BE7-8367-4B8C-B89A-A7E6B49B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AE6E-FF63-42B6-91EA-99ACF480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1ED1-4A4C-42A1-B1F7-63786348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EF2B-C30B-43E7-86B6-5334AE6F84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80E6E-087E-4DEE-8E12-E7F85D5D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8465-F993-43F4-B0FA-7BB141A0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F151-A540-43ED-8D40-D39EA0B5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27F22C3-CF48-4F13-ADCE-B01DA1442BF0}"/>
              </a:ext>
            </a:extLst>
          </p:cNvPr>
          <p:cNvSpPr/>
          <p:nvPr/>
        </p:nvSpPr>
        <p:spPr>
          <a:xfrm>
            <a:off x="3593677" y="2308195"/>
            <a:ext cx="7821227" cy="7901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64556-EBE7-4121-A1C5-D9230127C6D9}"/>
              </a:ext>
            </a:extLst>
          </p:cNvPr>
          <p:cNvSpPr/>
          <p:nvPr/>
        </p:nvSpPr>
        <p:spPr>
          <a:xfrm>
            <a:off x="416195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7DB7C8-B4BE-40C4-A9EC-B6ECA798D3A3}"/>
              </a:ext>
            </a:extLst>
          </p:cNvPr>
          <p:cNvSpPr/>
          <p:nvPr/>
        </p:nvSpPr>
        <p:spPr>
          <a:xfrm>
            <a:off x="530558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6C839-7F6D-40F0-8761-27BEB18DF07B}"/>
              </a:ext>
            </a:extLst>
          </p:cNvPr>
          <p:cNvSpPr/>
          <p:nvPr/>
        </p:nvSpPr>
        <p:spPr>
          <a:xfrm>
            <a:off x="873648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D086-5339-4D0B-AC25-4150C1971B8C}"/>
              </a:ext>
            </a:extLst>
          </p:cNvPr>
          <p:cNvSpPr/>
          <p:nvPr/>
        </p:nvSpPr>
        <p:spPr>
          <a:xfrm>
            <a:off x="988012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09D3A9-8636-4373-8494-87C7EEB59174}"/>
              </a:ext>
            </a:extLst>
          </p:cNvPr>
          <p:cNvSpPr/>
          <p:nvPr/>
        </p:nvSpPr>
        <p:spPr>
          <a:xfrm>
            <a:off x="1102375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A4D781-3C5D-4A4B-81C9-26D42F627D9A}"/>
              </a:ext>
            </a:extLst>
          </p:cNvPr>
          <p:cNvSpPr/>
          <p:nvPr/>
        </p:nvSpPr>
        <p:spPr>
          <a:xfrm>
            <a:off x="301831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E60D17-2748-4CFD-A633-9B9B0FB8C797}"/>
              </a:ext>
            </a:extLst>
          </p:cNvPr>
          <p:cNvSpPr/>
          <p:nvPr/>
        </p:nvSpPr>
        <p:spPr>
          <a:xfrm>
            <a:off x="6449218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649595-1A8F-405A-9EC9-1F77021F629F}"/>
              </a:ext>
            </a:extLst>
          </p:cNvPr>
          <p:cNvSpPr/>
          <p:nvPr/>
        </p:nvSpPr>
        <p:spPr>
          <a:xfrm>
            <a:off x="7592852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96B675-485A-4116-9DAF-CA8461FF70D3}"/>
              </a:ext>
            </a:extLst>
          </p:cNvPr>
          <p:cNvSpPr/>
          <p:nvPr/>
        </p:nvSpPr>
        <p:spPr>
          <a:xfrm>
            <a:off x="4089252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0D898-5AF9-4D62-87E8-FFA546B27C85}"/>
              </a:ext>
            </a:extLst>
          </p:cNvPr>
          <p:cNvSpPr/>
          <p:nvPr/>
        </p:nvSpPr>
        <p:spPr>
          <a:xfrm>
            <a:off x="6696377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6053FA-6DB2-4001-A447-0E271512AEEA}"/>
              </a:ext>
            </a:extLst>
          </p:cNvPr>
          <p:cNvSpPr/>
          <p:nvPr/>
        </p:nvSpPr>
        <p:spPr>
          <a:xfrm>
            <a:off x="9303502" y="1136340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8034E-CCED-4E4E-8243-AE6E0ECDD988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flipH="1">
            <a:off x="3506033" y="2015230"/>
            <a:ext cx="1391133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48870-6A9B-4346-9382-85140EDDC3E4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 flipH="1">
            <a:off x="3506033" y="2015230"/>
            <a:ext cx="3998258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504D7-6612-4339-A395-7E93CDB594E2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 flipH="1">
            <a:off x="4649667" y="2015230"/>
            <a:ext cx="247499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FCE5EF-9A21-4D41-BA84-CDD3A6FF81F5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flipH="1">
            <a:off x="5793301" y="1997474"/>
            <a:ext cx="4318115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361829-793B-434D-8B70-37BEA14AED4D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 flipH="1">
            <a:off x="4649667" y="1997474"/>
            <a:ext cx="5461749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F2AD1-478A-422A-86D7-848E9D1D3C7C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4897166" y="2015230"/>
            <a:ext cx="896135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F3AE56-DABC-456F-ABC5-3CC194098413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4897166" y="2015230"/>
            <a:ext cx="6614305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17545B-BC55-4A2E-A83E-74D5311167C6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4897166" y="2015230"/>
            <a:ext cx="4327037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AFE12-055C-4C5C-9D20-1AD51A4D7E42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>
            <a:off x="7504291" y="2015230"/>
            <a:ext cx="1719912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B9B168-6052-4AB0-AF55-66D045317CB2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>
          <a:xfrm flipH="1">
            <a:off x="6936935" y="2015230"/>
            <a:ext cx="567356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C40F2-1A8F-4B2C-913C-134FAB4BD4FE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flipH="1">
            <a:off x="6936935" y="1997474"/>
            <a:ext cx="3174481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A1602-C2D4-47D4-85CF-017143F5A2B7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>
            <a:off x="10111416" y="1997474"/>
            <a:ext cx="1400055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C7CDE-4380-4B74-91D5-2573F80A501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10111416" y="1997474"/>
            <a:ext cx="256421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31360-CB4C-4766-9BA0-D912C30A10DC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7504291" y="2015230"/>
            <a:ext cx="576278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DCF928-ED4E-4832-82A3-38D029D223CF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7504291" y="2015230"/>
            <a:ext cx="2863546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0BFBF1-A3E5-4D05-A155-343760211018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8080569" y="1997474"/>
            <a:ext cx="2030847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3BA026-FBBF-4C9E-9C81-59EBA4D047DD}"/>
              </a:ext>
            </a:extLst>
          </p:cNvPr>
          <p:cNvSpPr/>
          <p:nvPr/>
        </p:nvSpPr>
        <p:spPr>
          <a:xfrm>
            <a:off x="6558819" y="115410"/>
            <a:ext cx="1890943" cy="4971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Market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E6F659-3972-493C-B561-163868DA6A8A}"/>
              </a:ext>
            </a:extLst>
          </p:cNvPr>
          <p:cNvCxnSpPr>
            <a:cxnSpLocks/>
            <a:stCxn id="69" idx="2"/>
            <a:endCxn id="14" idx="0"/>
          </p:cNvCxnSpPr>
          <p:nvPr/>
        </p:nvCxnSpPr>
        <p:spPr>
          <a:xfrm flipH="1">
            <a:off x="4897166" y="612559"/>
            <a:ext cx="2607125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552264-CABA-4EA0-A7C2-6B1A08CB720D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7504291" y="612559"/>
            <a:ext cx="0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634BAB-E846-452B-858D-024047988CB9}"/>
              </a:ext>
            </a:extLst>
          </p:cNvPr>
          <p:cNvCxnSpPr>
            <a:cxnSpLocks/>
            <a:stCxn id="69" idx="2"/>
            <a:endCxn id="16" idx="0"/>
          </p:cNvCxnSpPr>
          <p:nvPr/>
        </p:nvCxnSpPr>
        <p:spPr>
          <a:xfrm>
            <a:off x="7504291" y="612559"/>
            <a:ext cx="2607125" cy="5237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3853C6-C8F4-485E-A6A4-8BE92176CDD7}"/>
              </a:ext>
            </a:extLst>
          </p:cNvPr>
          <p:cNvCxnSpPr>
            <a:cxnSpLocks/>
          </p:cNvCxnSpPr>
          <p:nvPr/>
        </p:nvCxnSpPr>
        <p:spPr>
          <a:xfrm>
            <a:off x="353425" y="1251749"/>
            <a:ext cx="25603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0B8896-969D-42F6-9D17-0F6080A303FE}"/>
              </a:ext>
            </a:extLst>
          </p:cNvPr>
          <p:cNvCxnSpPr>
            <a:cxnSpLocks/>
          </p:cNvCxnSpPr>
          <p:nvPr/>
        </p:nvCxnSpPr>
        <p:spPr>
          <a:xfrm>
            <a:off x="353425" y="1997474"/>
            <a:ext cx="25603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505A20-A976-495E-BE2C-9591C255E993}"/>
              </a:ext>
            </a:extLst>
          </p:cNvPr>
          <p:cNvCxnSpPr>
            <a:cxnSpLocks/>
          </p:cNvCxnSpPr>
          <p:nvPr/>
        </p:nvCxnSpPr>
        <p:spPr>
          <a:xfrm>
            <a:off x="328474" y="3361679"/>
            <a:ext cx="25603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8B801F-CDA3-4B92-A1B7-6552258332AD}"/>
              </a:ext>
            </a:extLst>
          </p:cNvPr>
          <p:cNvCxnSpPr>
            <a:cxnSpLocks/>
          </p:cNvCxnSpPr>
          <p:nvPr/>
        </p:nvCxnSpPr>
        <p:spPr>
          <a:xfrm>
            <a:off x="342604" y="4083913"/>
            <a:ext cx="25603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4F3F84-3CA9-47D4-A999-1285A3EB302E}"/>
                  </a:ext>
                </a:extLst>
              </p:cNvPr>
              <p:cNvSpPr txBox="1"/>
              <p:nvPr/>
            </p:nvSpPr>
            <p:spPr>
              <a:xfrm>
                <a:off x="1461743" y="1361106"/>
                <a:ext cx="577869" cy="48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4F3F84-3CA9-47D4-A999-1285A3EB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3" y="1361106"/>
                <a:ext cx="577869" cy="489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170238-D9B1-44DD-A376-C035C165D809}"/>
                  </a:ext>
                </a:extLst>
              </p:cNvPr>
              <p:cNvSpPr txBox="1"/>
              <p:nvPr/>
            </p:nvSpPr>
            <p:spPr>
              <a:xfrm>
                <a:off x="1461743" y="3536204"/>
                <a:ext cx="5778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170238-D9B1-44DD-A376-C035C165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3" y="3536204"/>
                <a:ext cx="5778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33224432-C498-4E87-890C-6E0CB30451A9}"/>
              </a:ext>
            </a:extLst>
          </p:cNvPr>
          <p:cNvSpPr txBox="1"/>
          <p:nvPr/>
        </p:nvSpPr>
        <p:spPr>
          <a:xfrm>
            <a:off x="557575" y="1436303"/>
            <a:ext cx="122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SF Rate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5CCAF1-A0ED-495E-B327-343683C378BA}"/>
              </a:ext>
            </a:extLst>
          </p:cNvPr>
          <p:cNvSpPr txBox="1"/>
          <p:nvPr/>
        </p:nvSpPr>
        <p:spPr>
          <a:xfrm>
            <a:off x="558473" y="3566981"/>
            <a:ext cx="122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SF Rate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36DC6D-4D03-47EC-9492-77B181574ACA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3183246" y="2703251"/>
            <a:ext cx="41043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D04804-DB00-4D22-89D9-88E37527759C}"/>
                  </a:ext>
                </a:extLst>
              </p:cNvPr>
              <p:cNvSpPr txBox="1"/>
              <p:nvPr/>
            </p:nvSpPr>
            <p:spPr>
              <a:xfrm>
                <a:off x="1100831" y="2482821"/>
                <a:ext cx="21559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>
                    <a:ea typeface="Cambria Math" panose="02040503050406030204" pitchFamily="18" charset="0"/>
                  </a:rPr>
                  <a:t>Transition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D04804-DB00-4D22-89D9-88E37527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1" y="2482821"/>
                <a:ext cx="2155900" cy="430887"/>
              </a:xfrm>
              <a:prstGeom prst="rect">
                <a:avLst/>
              </a:prstGeom>
              <a:blipFill>
                <a:blip r:embed="rId4"/>
                <a:stretch>
                  <a:fillRect l="-7365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A4BD4D-576B-4DDD-8392-A9E2EA2C1CC4}"/>
              </a:ext>
            </a:extLst>
          </p:cNvPr>
          <p:cNvCxnSpPr>
            <a:cxnSpLocks/>
            <a:stCxn id="10" idx="2"/>
            <a:endCxn id="102" idx="1"/>
          </p:cNvCxnSpPr>
          <p:nvPr/>
        </p:nvCxnSpPr>
        <p:spPr>
          <a:xfrm>
            <a:off x="3506033" y="4063199"/>
            <a:ext cx="3762773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31989B-F487-4C85-BD75-749C2CE3D079}"/>
                  </a:ext>
                </a:extLst>
              </p:cNvPr>
              <p:cNvSpPr txBox="1"/>
              <p:nvPr/>
            </p:nvSpPr>
            <p:spPr>
              <a:xfrm>
                <a:off x="7268806" y="4589589"/>
                <a:ext cx="4709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31989B-F487-4C85-BD75-749C2CE3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06" y="4589589"/>
                <a:ext cx="4709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56FF99-1BCE-4D62-9022-2375BD6C7B02}"/>
              </a:ext>
            </a:extLst>
          </p:cNvPr>
          <p:cNvCxnSpPr>
            <a:cxnSpLocks/>
            <a:stCxn id="4" idx="2"/>
            <a:endCxn id="102" idx="1"/>
          </p:cNvCxnSpPr>
          <p:nvPr/>
        </p:nvCxnSpPr>
        <p:spPr>
          <a:xfrm>
            <a:off x="4649667" y="4063199"/>
            <a:ext cx="2619139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801ABA-A3CF-45DB-BA50-0E3DA1E8A168}"/>
              </a:ext>
            </a:extLst>
          </p:cNvPr>
          <p:cNvCxnSpPr>
            <a:cxnSpLocks/>
            <a:stCxn id="5" idx="2"/>
            <a:endCxn id="102" idx="1"/>
          </p:cNvCxnSpPr>
          <p:nvPr/>
        </p:nvCxnSpPr>
        <p:spPr>
          <a:xfrm>
            <a:off x="5793301" y="4063199"/>
            <a:ext cx="1475505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0ABBC4-D9A7-45E2-A950-6174D15E6D98}"/>
              </a:ext>
            </a:extLst>
          </p:cNvPr>
          <p:cNvCxnSpPr>
            <a:cxnSpLocks/>
            <a:stCxn id="12" idx="2"/>
            <a:endCxn id="102" idx="1"/>
          </p:cNvCxnSpPr>
          <p:nvPr/>
        </p:nvCxnSpPr>
        <p:spPr>
          <a:xfrm>
            <a:off x="6936935" y="4063199"/>
            <a:ext cx="331871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A5161-698F-400D-8D07-100A604A967D}"/>
              </a:ext>
            </a:extLst>
          </p:cNvPr>
          <p:cNvCxnSpPr>
            <a:cxnSpLocks/>
            <a:stCxn id="13" idx="2"/>
            <a:endCxn id="102" idx="3"/>
          </p:cNvCxnSpPr>
          <p:nvPr/>
        </p:nvCxnSpPr>
        <p:spPr>
          <a:xfrm flipH="1">
            <a:off x="7739774" y="4063199"/>
            <a:ext cx="340795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532E41-38CA-4FB4-BCF9-1DDA46EFC774}"/>
              </a:ext>
            </a:extLst>
          </p:cNvPr>
          <p:cNvCxnSpPr>
            <a:cxnSpLocks/>
            <a:stCxn id="6" idx="2"/>
            <a:endCxn id="102" idx="3"/>
          </p:cNvCxnSpPr>
          <p:nvPr/>
        </p:nvCxnSpPr>
        <p:spPr>
          <a:xfrm flipH="1">
            <a:off x="7739774" y="4063199"/>
            <a:ext cx="1484429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2CD21E7-131E-4704-A905-687D56839C1F}"/>
              </a:ext>
            </a:extLst>
          </p:cNvPr>
          <p:cNvCxnSpPr>
            <a:cxnSpLocks/>
            <a:stCxn id="7" idx="2"/>
            <a:endCxn id="102" idx="3"/>
          </p:cNvCxnSpPr>
          <p:nvPr/>
        </p:nvCxnSpPr>
        <p:spPr>
          <a:xfrm flipH="1">
            <a:off x="7739774" y="4063199"/>
            <a:ext cx="2628063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9CE4F5-02CB-4F80-A2CB-DAB003474D3A}"/>
              </a:ext>
            </a:extLst>
          </p:cNvPr>
          <p:cNvCxnSpPr>
            <a:cxnSpLocks/>
            <a:stCxn id="8" idx="2"/>
            <a:endCxn id="102" idx="3"/>
          </p:cNvCxnSpPr>
          <p:nvPr/>
        </p:nvCxnSpPr>
        <p:spPr>
          <a:xfrm flipH="1">
            <a:off x="7739774" y="4063199"/>
            <a:ext cx="3771697" cy="741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08A9F0C-2D8F-4E31-909F-027A49823960}"/>
              </a:ext>
            </a:extLst>
          </p:cNvPr>
          <p:cNvSpPr txBox="1"/>
          <p:nvPr/>
        </p:nvSpPr>
        <p:spPr>
          <a:xfrm>
            <a:off x="6147188" y="5020476"/>
            <a:ext cx="271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Positive test proportions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1C5ACF-0792-44F9-AE98-AAA36B0739FD}"/>
              </a:ext>
            </a:extLst>
          </p:cNvPr>
          <p:cNvSpPr txBox="1"/>
          <p:nvPr/>
        </p:nvSpPr>
        <p:spPr>
          <a:xfrm>
            <a:off x="328474" y="4703598"/>
            <a:ext cx="169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Key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1E5AF32-A1DA-4EF5-B08D-B8E9BF4DAA72}"/>
                  </a:ext>
                </a:extLst>
              </p:cNvPr>
              <p:cNvSpPr txBox="1"/>
              <p:nvPr/>
            </p:nvSpPr>
            <p:spPr>
              <a:xfrm>
                <a:off x="592264" y="5175743"/>
                <a:ext cx="2714204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1E5AF32-A1DA-4EF5-B08D-B8E9BF4DA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64" y="5175743"/>
                <a:ext cx="2714204" cy="582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9D622B-996A-4229-B843-420D123479A1}"/>
                  </a:ext>
                </a:extLst>
              </p:cNvPr>
              <p:cNvSpPr txBox="1"/>
              <p:nvPr/>
            </p:nvSpPr>
            <p:spPr>
              <a:xfrm>
                <a:off x="592264" y="5971052"/>
                <a:ext cx="2714204" cy="448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9D622B-996A-4229-B843-420D1234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64" y="5971052"/>
                <a:ext cx="2714204" cy="448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27F22C3-CF48-4F13-ADCE-B01DA1442BF0}"/>
              </a:ext>
            </a:extLst>
          </p:cNvPr>
          <p:cNvSpPr/>
          <p:nvPr/>
        </p:nvSpPr>
        <p:spPr>
          <a:xfrm>
            <a:off x="3593677" y="2308195"/>
            <a:ext cx="7821227" cy="7901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64556-EBE7-4121-A1C5-D9230127C6D9}"/>
              </a:ext>
            </a:extLst>
          </p:cNvPr>
          <p:cNvSpPr/>
          <p:nvPr/>
        </p:nvSpPr>
        <p:spPr>
          <a:xfrm>
            <a:off x="416195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7DB7C8-B4BE-40C4-A9EC-B6ECA798D3A3}"/>
              </a:ext>
            </a:extLst>
          </p:cNvPr>
          <p:cNvSpPr/>
          <p:nvPr/>
        </p:nvSpPr>
        <p:spPr>
          <a:xfrm>
            <a:off x="530558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6C839-7F6D-40F0-8761-27BEB18DF07B}"/>
              </a:ext>
            </a:extLst>
          </p:cNvPr>
          <p:cNvSpPr/>
          <p:nvPr/>
        </p:nvSpPr>
        <p:spPr>
          <a:xfrm>
            <a:off x="873648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D086-5339-4D0B-AC25-4150C1971B8C}"/>
              </a:ext>
            </a:extLst>
          </p:cNvPr>
          <p:cNvSpPr/>
          <p:nvPr/>
        </p:nvSpPr>
        <p:spPr>
          <a:xfrm>
            <a:off x="988012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09D3A9-8636-4373-8494-87C7EEB59174}"/>
              </a:ext>
            </a:extLst>
          </p:cNvPr>
          <p:cNvSpPr/>
          <p:nvPr/>
        </p:nvSpPr>
        <p:spPr>
          <a:xfrm>
            <a:off x="1102375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A4D781-3C5D-4A4B-81C9-26D42F627D9A}"/>
              </a:ext>
            </a:extLst>
          </p:cNvPr>
          <p:cNvSpPr/>
          <p:nvPr/>
        </p:nvSpPr>
        <p:spPr>
          <a:xfrm>
            <a:off x="301831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E60D17-2748-4CFD-A633-9B9B0FB8C797}"/>
              </a:ext>
            </a:extLst>
          </p:cNvPr>
          <p:cNvSpPr/>
          <p:nvPr/>
        </p:nvSpPr>
        <p:spPr>
          <a:xfrm>
            <a:off x="6449218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649595-1A8F-405A-9EC9-1F77021F629F}"/>
              </a:ext>
            </a:extLst>
          </p:cNvPr>
          <p:cNvSpPr/>
          <p:nvPr/>
        </p:nvSpPr>
        <p:spPr>
          <a:xfrm>
            <a:off x="7592852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96B675-485A-4116-9DAF-CA8461FF70D3}"/>
              </a:ext>
            </a:extLst>
          </p:cNvPr>
          <p:cNvSpPr/>
          <p:nvPr/>
        </p:nvSpPr>
        <p:spPr>
          <a:xfrm>
            <a:off x="4089252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0D898-5AF9-4D62-87E8-FFA546B27C85}"/>
              </a:ext>
            </a:extLst>
          </p:cNvPr>
          <p:cNvSpPr/>
          <p:nvPr/>
        </p:nvSpPr>
        <p:spPr>
          <a:xfrm>
            <a:off x="6696377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6053FA-6DB2-4001-A447-0E271512AEEA}"/>
              </a:ext>
            </a:extLst>
          </p:cNvPr>
          <p:cNvSpPr/>
          <p:nvPr/>
        </p:nvSpPr>
        <p:spPr>
          <a:xfrm>
            <a:off x="9303502" y="1136340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8034E-CCED-4E4E-8243-AE6E0ECDD988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flipH="1">
            <a:off x="3506033" y="2015230"/>
            <a:ext cx="1391133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504D7-6612-4339-A395-7E93CDB594E2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 flipH="1">
            <a:off x="4649667" y="2015230"/>
            <a:ext cx="247499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F2AD1-478A-422A-86D7-848E9D1D3C7C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4897166" y="2015230"/>
            <a:ext cx="896135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B9B168-6052-4AB0-AF55-66D045317CB2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>
          <a:xfrm flipH="1">
            <a:off x="6936935" y="2015230"/>
            <a:ext cx="567356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A1602-C2D4-47D4-85CF-017143F5A2B7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>
            <a:off x="10111416" y="1997474"/>
            <a:ext cx="1400055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C7CDE-4380-4B74-91D5-2573F80A501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10111416" y="1997474"/>
            <a:ext cx="256421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31360-CB4C-4766-9BA0-D912C30A10DC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7504291" y="2015230"/>
            <a:ext cx="576278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DCF928-ED4E-4832-82A3-38D029D223CF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 flipH="1">
            <a:off x="9224203" y="1997474"/>
            <a:ext cx="887213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3BA026-FBBF-4C9E-9C81-59EBA4D047DD}"/>
              </a:ext>
            </a:extLst>
          </p:cNvPr>
          <p:cNvSpPr/>
          <p:nvPr/>
        </p:nvSpPr>
        <p:spPr>
          <a:xfrm>
            <a:off x="6558819" y="115410"/>
            <a:ext cx="1890943" cy="4971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Market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E6F659-3972-493C-B561-163868DA6A8A}"/>
              </a:ext>
            </a:extLst>
          </p:cNvPr>
          <p:cNvCxnSpPr>
            <a:cxnSpLocks/>
            <a:stCxn id="69" idx="2"/>
            <a:endCxn id="14" idx="0"/>
          </p:cNvCxnSpPr>
          <p:nvPr/>
        </p:nvCxnSpPr>
        <p:spPr>
          <a:xfrm flipH="1">
            <a:off x="4897166" y="612559"/>
            <a:ext cx="2607125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552264-CABA-4EA0-A7C2-6B1A08CB720D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7504291" y="612559"/>
            <a:ext cx="0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634BAB-E846-452B-858D-024047988CB9}"/>
              </a:ext>
            </a:extLst>
          </p:cNvPr>
          <p:cNvCxnSpPr>
            <a:cxnSpLocks/>
            <a:stCxn id="69" idx="2"/>
            <a:endCxn id="16" idx="0"/>
          </p:cNvCxnSpPr>
          <p:nvPr/>
        </p:nvCxnSpPr>
        <p:spPr>
          <a:xfrm>
            <a:off x="7504291" y="612559"/>
            <a:ext cx="2607125" cy="5237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71C5ACF-0792-44F9-AE98-AAA36B0739FD}"/>
              </a:ext>
            </a:extLst>
          </p:cNvPr>
          <p:cNvSpPr txBox="1"/>
          <p:nvPr/>
        </p:nvSpPr>
        <p:spPr>
          <a:xfrm>
            <a:off x="557575" y="1192628"/>
            <a:ext cx="2558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 outlets procure from a single importer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3EA95-96FA-4F06-A973-53F82B54D059}"/>
              </a:ext>
            </a:extLst>
          </p:cNvPr>
          <p:cNvSpPr txBox="1"/>
          <p:nvPr/>
        </p:nvSpPr>
        <p:spPr>
          <a:xfrm>
            <a:off x="557575" y="115410"/>
            <a:ext cx="3109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Vertical Supply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C065A-C62B-44EF-9C08-4B941B366174}"/>
                  </a:ext>
                </a:extLst>
              </p:cNvPr>
              <p:cNvSpPr txBox="1"/>
              <p:nvPr/>
            </p:nvSpPr>
            <p:spPr>
              <a:xfrm>
                <a:off x="638611" y="4922552"/>
                <a:ext cx="6710277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2400" dirty="0"/>
                  <a:t> estimate averages the observed SF proportions across the ”children” of each intermediate node.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C065A-C62B-44EF-9C08-4B941B36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" y="4922552"/>
                <a:ext cx="6710277" cy="846450"/>
              </a:xfrm>
              <a:prstGeom prst="rect">
                <a:avLst/>
              </a:prstGeom>
              <a:blipFill>
                <a:blip r:embed="rId2"/>
                <a:stretch>
                  <a:fillRect l="-1453" t="-3623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3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27F22C3-CF48-4F13-ADCE-B01DA1442BF0}"/>
              </a:ext>
            </a:extLst>
          </p:cNvPr>
          <p:cNvSpPr/>
          <p:nvPr/>
        </p:nvSpPr>
        <p:spPr>
          <a:xfrm>
            <a:off x="3593677" y="2308195"/>
            <a:ext cx="7821227" cy="7901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64556-EBE7-4121-A1C5-D9230127C6D9}"/>
              </a:ext>
            </a:extLst>
          </p:cNvPr>
          <p:cNvSpPr/>
          <p:nvPr/>
        </p:nvSpPr>
        <p:spPr>
          <a:xfrm>
            <a:off x="416195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7DB7C8-B4BE-40C4-A9EC-B6ECA798D3A3}"/>
              </a:ext>
            </a:extLst>
          </p:cNvPr>
          <p:cNvSpPr/>
          <p:nvPr/>
        </p:nvSpPr>
        <p:spPr>
          <a:xfrm>
            <a:off x="530558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6C839-7F6D-40F0-8761-27BEB18DF07B}"/>
              </a:ext>
            </a:extLst>
          </p:cNvPr>
          <p:cNvSpPr/>
          <p:nvPr/>
        </p:nvSpPr>
        <p:spPr>
          <a:xfrm>
            <a:off x="873648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D086-5339-4D0B-AC25-4150C1971B8C}"/>
              </a:ext>
            </a:extLst>
          </p:cNvPr>
          <p:cNvSpPr/>
          <p:nvPr/>
        </p:nvSpPr>
        <p:spPr>
          <a:xfrm>
            <a:off x="9880120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09D3A9-8636-4373-8494-87C7EEB59174}"/>
              </a:ext>
            </a:extLst>
          </p:cNvPr>
          <p:cNvSpPr/>
          <p:nvPr/>
        </p:nvSpPr>
        <p:spPr>
          <a:xfrm>
            <a:off x="11023754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A4D781-3C5D-4A4B-81C9-26D42F627D9A}"/>
              </a:ext>
            </a:extLst>
          </p:cNvPr>
          <p:cNvSpPr/>
          <p:nvPr/>
        </p:nvSpPr>
        <p:spPr>
          <a:xfrm>
            <a:off x="3018316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E60D17-2748-4CFD-A633-9B9B0FB8C797}"/>
              </a:ext>
            </a:extLst>
          </p:cNvPr>
          <p:cNvSpPr/>
          <p:nvPr/>
        </p:nvSpPr>
        <p:spPr>
          <a:xfrm>
            <a:off x="6449218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649595-1A8F-405A-9EC9-1F77021F629F}"/>
              </a:ext>
            </a:extLst>
          </p:cNvPr>
          <p:cNvSpPr/>
          <p:nvPr/>
        </p:nvSpPr>
        <p:spPr>
          <a:xfrm>
            <a:off x="7592852" y="3440098"/>
            <a:ext cx="975434" cy="623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rbel" panose="020B0503020204020204" pitchFamily="34" charset="0"/>
              </a:rPr>
              <a:t>Outlet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96B675-485A-4116-9DAF-CA8461FF70D3}"/>
              </a:ext>
            </a:extLst>
          </p:cNvPr>
          <p:cNvSpPr/>
          <p:nvPr/>
        </p:nvSpPr>
        <p:spPr>
          <a:xfrm>
            <a:off x="4089252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0D898-5AF9-4D62-87E8-FFA546B27C85}"/>
              </a:ext>
            </a:extLst>
          </p:cNvPr>
          <p:cNvSpPr/>
          <p:nvPr/>
        </p:nvSpPr>
        <p:spPr>
          <a:xfrm>
            <a:off x="6696377" y="1154096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6053FA-6DB2-4001-A447-0E271512AEEA}"/>
              </a:ext>
            </a:extLst>
          </p:cNvPr>
          <p:cNvSpPr/>
          <p:nvPr/>
        </p:nvSpPr>
        <p:spPr>
          <a:xfrm>
            <a:off x="9303502" y="1136340"/>
            <a:ext cx="1615828" cy="8611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Importer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8034E-CCED-4E4E-8243-AE6E0ECDD988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flipH="1">
            <a:off x="3506033" y="2015230"/>
            <a:ext cx="1391133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48870-6A9B-4346-9382-85140EDDC3E4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 flipH="1">
            <a:off x="3506033" y="2015230"/>
            <a:ext cx="3998258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504D7-6612-4339-A395-7E93CDB594E2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 flipH="1">
            <a:off x="4649667" y="2015230"/>
            <a:ext cx="247499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FCE5EF-9A21-4D41-BA84-CDD3A6FF81F5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flipH="1">
            <a:off x="5793301" y="1997474"/>
            <a:ext cx="4318115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361829-793B-434D-8B70-37BEA14AED4D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 flipH="1">
            <a:off x="4649667" y="1997474"/>
            <a:ext cx="5461749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F2AD1-478A-422A-86D7-848E9D1D3C7C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4897166" y="2015230"/>
            <a:ext cx="896135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F3AE56-DABC-456F-ABC5-3CC194098413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4897166" y="2015230"/>
            <a:ext cx="6614305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17545B-BC55-4A2E-A83E-74D5311167C6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4897166" y="2015230"/>
            <a:ext cx="4327037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AFE12-055C-4C5C-9D20-1AD51A4D7E42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>
            <a:off x="7504291" y="2015230"/>
            <a:ext cx="1719912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B9B168-6052-4AB0-AF55-66D045317CB2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>
          <a:xfrm flipH="1">
            <a:off x="6936935" y="2015230"/>
            <a:ext cx="567356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C40F2-1A8F-4B2C-913C-134FAB4BD4FE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flipH="1">
            <a:off x="6936935" y="1997474"/>
            <a:ext cx="3174481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A1602-C2D4-47D4-85CF-017143F5A2B7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>
            <a:off x="10111416" y="1997474"/>
            <a:ext cx="1400055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C7CDE-4380-4B74-91D5-2573F80A501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10111416" y="1997474"/>
            <a:ext cx="256421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31360-CB4C-4766-9BA0-D912C30A10DC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7504291" y="2015230"/>
            <a:ext cx="576278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DCF928-ED4E-4832-82A3-38D029D223CF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7504291" y="2015230"/>
            <a:ext cx="2863546" cy="14248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0BFBF1-A3E5-4D05-A155-343760211018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8080569" y="1997474"/>
            <a:ext cx="2030847" cy="14426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3BA026-FBBF-4C9E-9C81-59EBA4D047DD}"/>
              </a:ext>
            </a:extLst>
          </p:cNvPr>
          <p:cNvSpPr/>
          <p:nvPr/>
        </p:nvSpPr>
        <p:spPr>
          <a:xfrm>
            <a:off x="6558819" y="115410"/>
            <a:ext cx="1890943" cy="4971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Market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E6F659-3972-493C-B561-163868DA6A8A}"/>
              </a:ext>
            </a:extLst>
          </p:cNvPr>
          <p:cNvCxnSpPr>
            <a:cxnSpLocks/>
            <a:stCxn id="69" idx="2"/>
            <a:endCxn id="14" idx="0"/>
          </p:cNvCxnSpPr>
          <p:nvPr/>
        </p:nvCxnSpPr>
        <p:spPr>
          <a:xfrm flipH="1">
            <a:off x="4897166" y="612559"/>
            <a:ext cx="2607125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552264-CABA-4EA0-A7C2-6B1A08CB720D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7504291" y="612559"/>
            <a:ext cx="0" cy="5415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634BAB-E846-452B-858D-024047988CB9}"/>
              </a:ext>
            </a:extLst>
          </p:cNvPr>
          <p:cNvCxnSpPr>
            <a:cxnSpLocks/>
            <a:stCxn id="69" idx="2"/>
            <a:endCxn id="16" idx="0"/>
          </p:cNvCxnSpPr>
          <p:nvPr/>
        </p:nvCxnSpPr>
        <p:spPr>
          <a:xfrm>
            <a:off x="7504291" y="612559"/>
            <a:ext cx="2607125" cy="5237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87BE4E-7E26-4D95-94AC-12CEBA583C81}"/>
              </a:ext>
            </a:extLst>
          </p:cNvPr>
          <p:cNvSpPr txBox="1"/>
          <p:nvPr/>
        </p:nvSpPr>
        <p:spPr>
          <a:xfrm>
            <a:off x="557575" y="115410"/>
            <a:ext cx="334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2-Source Balanced Supply Chain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1125C2-3B88-40E4-B5D2-6D0C35E1BC0B}"/>
              </a:ext>
            </a:extLst>
          </p:cNvPr>
          <p:cNvSpPr txBox="1"/>
          <p:nvPr/>
        </p:nvSpPr>
        <p:spPr>
          <a:xfrm>
            <a:off x="557575" y="1192628"/>
            <a:ext cx="255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 outlets have a primary source and a secondary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B892F8-7090-489F-ACAE-503DA99AC065}"/>
                  </a:ext>
                </a:extLst>
              </p:cNvPr>
              <p:cNvSpPr txBox="1"/>
              <p:nvPr/>
            </p:nvSpPr>
            <p:spPr>
              <a:xfrm>
                <a:off x="350407" y="4641617"/>
                <a:ext cx="887379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sz="2400" dirty="0"/>
                  <a:t> effect from primary “children” and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dirty="0"/>
                  <a:t> effect from secondary children, as anticipated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However, there exists a negative effect from </a:t>
                </a:r>
                <a:r>
                  <a:rPr lang="en-US" sz="2400" i="1" dirty="0"/>
                  <a:t>non-children</a:t>
                </a:r>
                <a:r>
                  <a:rPr lang="en-US" sz="2400" dirty="0"/>
                  <a:t> as well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Testing affects the outlook for the entire supply chain, even with only 2 procurement sources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B892F8-7090-489F-ACAE-503DA99AC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7" y="4641617"/>
                <a:ext cx="8873796" cy="1938992"/>
              </a:xfrm>
              <a:prstGeom prst="rect">
                <a:avLst/>
              </a:prstGeom>
              <a:blipFill>
                <a:blip r:embed="rId2"/>
                <a:stretch>
                  <a:fillRect l="-8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C62E13-5486-4EA5-9751-F480BE390413}"/>
                  </a:ext>
                </a:extLst>
              </p:cNvPr>
              <p:cNvSpPr/>
              <p:nvPr/>
            </p:nvSpPr>
            <p:spPr>
              <a:xfrm>
                <a:off x="557575" y="2358332"/>
                <a:ext cx="271682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: Number of outlets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: Number of importers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: Likelihood of procuring from </a:t>
                </a:r>
                <a:r>
                  <a:rPr lang="en-US" u="sng" dirty="0"/>
                  <a:t>secondary</a:t>
                </a:r>
                <a:r>
                  <a:rPr lang="en-US" dirty="0"/>
                  <a:t> source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C62E13-5486-4EA5-9751-F480BE390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5" y="2358332"/>
                <a:ext cx="2716822" cy="1477328"/>
              </a:xfrm>
              <a:prstGeom prst="rect">
                <a:avLst/>
              </a:prstGeom>
              <a:blipFill>
                <a:blip r:embed="rId3"/>
                <a:stretch>
                  <a:fillRect l="-1794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C21BE-01E1-4D25-9C7C-ED90056A2115}"/>
              </a:ext>
            </a:extLst>
          </p:cNvPr>
          <p:cNvSpPr txBox="1"/>
          <p:nvPr/>
        </p:nvSpPr>
        <p:spPr>
          <a:xfrm>
            <a:off x="464384" y="256012"/>
            <a:ext cx="500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Future Research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425BD-3622-49FB-B77B-CA7275675705}"/>
              </a:ext>
            </a:extLst>
          </p:cNvPr>
          <p:cNvSpPr txBox="1"/>
          <p:nvPr/>
        </p:nvSpPr>
        <p:spPr>
          <a:xfrm>
            <a:off x="847725" y="936037"/>
            <a:ext cx="11039475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Describe the contexts under which supply chain analyses merit consideration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do certain supply chain environments drive selection of one testing diagnostic tool (e.g., PADs) over another? Sensitivity/specificity impacts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Integrate supply-chain information gain into sampling strategies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Evaluate market share effects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 statistics to flag problem sources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Investigate multi-tier systems (more than 2 echelons)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Tie to procurement from international sources (outside national regulation) – what are the implications for coordination among procuring countries?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Should procurement/inventory policies be an element of pharmacological regulation, so that problem sources can be more quickly identified? What is the benefit?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06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286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wickett</dc:creator>
  <cp:lastModifiedBy>eugene wickett</cp:lastModifiedBy>
  <cp:revision>19</cp:revision>
  <dcterms:created xsi:type="dcterms:W3CDTF">2020-06-09T06:01:26Z</dcterms:created>
  <dcterms:modified xsi:type="dcterms:W3CDTF">2020-06-09T13:22:54Z</dcterms:modified>
</cp:coreProperties>
</file>