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63" r:id="rId3"/>
    <p:sldId id="257" r:id="rId4"/>
    <p:sldId id="258" r:id="rId5"/>
    <p:sldId id="264" r:id="rId6"/>
    <p:sldId id="259" r:id="rId7"/>
    <p:sldId id="260" r:id="rId8"/>
    <p:sldId id="261" r:id="rId9"/>
    <p:sldId id="262" r:id="rId10"/>
    <p:sldId id="265" r:id="rId11"/>
  </p:sldIdLst>
  <p:sldSz cx="9144000" cy="5143500" type="screen16x9"/>
  <p:notesSz cx="7315200" cy="9601200"/>
  <p:embeddedFontLst>
    <p:embeddedFont>
      <p:font typeface="Calibri" panose="020F0502020204030204" pitchFamily="34" charset="0"/>
      <p:regular r:id="rId13"/>
      <p:bold r:id="rId14"/>
      <p:italic r:id="rId15"/>
      <p:boldItalic r:id="rId16"/>
    </p:embeddedFon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62" autoAdjust="0"/>
  </p:normalViewPr>
  <p:slideViewPr>
    <p:cSldViewPr snapToGrid="0">
      <p:cViewPr varScale="1">
        <p:scale>
          <a:sx n="118" d="100"/>
          <a:sy n="118" d="100"/>
        </p:scale>
        <p:origin x="14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Purchases for every In-game Item</a:t>
            </a:r>
            <a:endParaRPr lang="en-US"/>
          </a:p>
        </c:rich>
      </c:tx>
      <c:layout>
        <c:manualLayout>
          <c:xMode val="edge"/>
          <c:yMode val="edge"/>
          <c:x val="0.14623600174978124"/>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Purchase Count</c:v>
                </c:pt>
              </c:strCache>
            </c:strRef>
          </c:tx>
          <c:spPr>
            <a:solidFill>
              <a:schemeClr val="accent1"/>
            </a:solidFill>
            <a:ln>
              <a:noFill/>
            </a:ln>
            <a:effectLst/>
          </c:spPr>
          <c:invertIfNegative val="0"/>
          <c:cat>
            <c:strRef>
              <c:f>Sheet1!$A$2:$A$7</c:f>
              <c:strCache>
                <c:ptCount val="6"/>
                <c:pt idx="0">
                  <c:v>Id0</c:v>
                </c:pt>
                <c:pt idx="1">
                  <c:v>Id1</c:v>
                </c:pt>
                <c:pt idx="2">
                  <c:v>Id2</c:v>
                </c:pt>
                <c:pt idx="3">
                  <c:v>Id3</c:v>
                </c:pt>
                <c:pt idx="4">
                  <c:v>Id4</c:v>
                </c:pt>
                <c:pt idx="5">
                  <c:v>Id5</c:v>
                </c:pt>
              </c:strCache>
            </c:strRef>
          </c:cat>
          <c:val>
            <c:numRef>
              <c:f>Sheet1!$B$2:$B$7</c:f>
              <c:numCache>
                <c:formatCode>General</c:formatCode>
                <c:ptCount val="6"/>
                <c:pt idx="0">
                  <c:v>592</c:v>
                </c:pt>
                <c:pt idx="1">
                  <c:v>269</c:v>
                </c:pt>
                <c:pt idx="2">
                  <c:v>714</c:v>
                </c:pt>
                <c:pt idx="3">
                  <c:v>337</c:v>
                </c:pt>
                <c:pt idx="4">
                  <c:v>425</c:v>
                </c:pt>
                <c:pt idx="5">
                  <c:v>610</c:v>
                </c:pt>
              </c:numCache>
            </c:numRef>
          </c:val>
          <c:extLst>
            <c:ext xmlns:c16="http://schemas.microsoft.com/office/drawing/2014/chart" uri="{C3380CC4-5D6E-409C-BE32-E72D297353CC}">
              <c16:uniqueId val="{00000000-FB07-42F4-9B42-3F191AD6CB68}"/>
            </c:ext>
          </c:extLst>
        </c:ser>
        <c:dLbls>
          <c:showLegendKey val="0"/>
          <c:showVal val="0"/>
          <c:showCatName val="0"/>
          <c:showSerName val="0"/>
          <c:showPercent val="0"/>
          <c:showBubbleSize val="0"/>
        </c:dLbls>
        <c:gapWidth val="219"/>
        <c:overlap val="-27"/>
        <c:axId val="404370312"/>
        <c:axId val="404370640"/>
      </c:barChart>
      <c:catAx>
        <c:axId val="4043703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In-game item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370640"/>
        <c:crosses val="autoZero"/>
        <c:auto val="1"/>
        <c:lblAlgn val="ctr"/>
        <c:lblOffset val="100"/>
        <c:noMultiLvlLbl val="0"/>
      </c:catAx>
      <c:valAx>
        <c:axId val="404370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Purchases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3703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from every In-game</a:t>
            </a:r>
            <a:r>
              <a:rPr lang="en-US" baseline="0"/>
              <a:t> Item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Sheet1!$B$21</c:f>
              <c:strCache>
                <c:ptCount val="1"/>
                <c:pt idx="0">
                  <c:v>Revenue Generated ($)</c:v>
                </c:pt>
              </c:strCache>
            </c:strRef>
          </c:tx>
          <c:spPr>
            <a:solidFill>
              <a:schemeClr val="accent1"/>
            </a:solidFill>
            <a:ln>
              <a:noFill/>
            </a:ln>
            <a:effectLst/>
          </c:spPr>
          <c:invertIfNegative val="0"/>
          <c:cat>
            <c:strRef>
              <c:f>Sheet1!$A$22:$A$27</c:f>
              <c:strCache>
                <c:ptCount val="6"/>
                <c:pt idx="0">
                  <c:v>Id0</c:v>
                </c:pt>
                <c:pt idx="1">
                  <c:v>Id1</c:v>
                </c:pt>
                <c:pt idx="2">
                  <c:v>Id2</c:v>
                </c:pt>
                <c:pt idx="3">
                  <c:v>Id3</c:v>
                </c:pt>
                <c:pt idx="4">
                  <c:v>Id4</c:v>
                </c:pt>
                <c:pt idx="5">
                  <c:v>Id5</c:v>
                </c:pt>
              </c:strCache>
            </c:strRef>
          </c:cat>
          <c:val>
            <c:numRef>
              <c:f>Sheet1!$B$22:$B$27</c:f>
              <c:numCache>
                <c:formatCode>General</c:formatCode>
                <c:ptCount val="6"/>
                <c:pt idx="0">
                  <c:v>592</c:v>
                </c:pt>
                <c:pt idx="1">
                  <c:v>538</c:v>
                </c:pt>
                <c:pt idx="2">
                  <c:v>2142</c:v>
                </c:pt>
                <c:pt idx="3">
                  <c:v>1685</c:v>
                </c:pt>
                <c:pt idx="4">
                  <c:v>4250</c:v>
                </c:pt>
                <c:pt idx="5">
                  <c:v>12200</c:v>
                </c:pt>
              </c:numCache>
            </c:numRef>
          </c:val>
          <c:extLst>
            <c:ext xmlns:c16="http://schemas.microsoft.com/office/drawing/2014/chart" uri="{C3380CC4-5D6E-409C-BE32-E72D297353CC}">
              <c16:uniqueId val="{00000000-2B91-44B2-BDC7-037FBBB71462}"/>
            </c:ext>
          </c:extLst>
        </c:ser>
        <c:dLbls>
          <c:showLegendKey val="0"/>
          <c:showVal val="0"/>
          <c:showCatName val="0"/>
          <c:showSerName val="0"/>
          <c:showPercent val="0"/>
          <c:showBubbleSize val="0"/>
        </c:dLbls>
        <c:gapWidth val="219"/>
        <c:overlap val="-27"/>
        <c:axId val="412219792"/>
        <c:axId val="412219464"/>
      </c:barChart>
      <c:catAx>
        <c:axId val="4122197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In-game Item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219464"/>
        <c:crosses val="autoZero"/>
        <c:auto val="1"/>
        <c:lblAlgn val="ctr"/>
        <c:lblOffset val="100"/>
        <c:noMultiLvlLbl val="0"/>
      </c:catAx>
      <c:valAx>
        <c:axId val="412219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Revenue Generated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219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31520" y="4560570"/>
            <a:ext cx="5852160" cy="4320540"/>
          </a:xfrm>
          <a:prstGeom prst="rect">
            <a:avLst/>
          </a:prstGeom>
          <a:noFill/>
          <a:ln>
            <a:noFill/>
          </a:ln>
        </p:spPr>
        <p:txBody>
          <a:bodyPr lIns="96645" tIns="96645" rIns="96645" bIns="9664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731520" y="4560570"/>
            <a:ext cx="5852160" cy="4320540"/>
          </a:xfrm>
          <a:prstGeom prst="rect">
            <a:avLst/>
          </a:prstGeom>
        </p:spPr>
        <p:txBody>
          <a:bodyPr lIns="96645" tIns="96645" rIns="96645" bIns="96645" anchor="t" anchorCtr="0">
            <a:noAutofit/>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723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start off with a little background on Catch the Pink Flamingo.</a:t>
            </a:r>
          </a:p>
          <a:p>
            <a:pPr marL="181240" indent="-181240">
              <a:buFontTx/>
              <a:buChar char="-"/>
            </a:pPr>
            <a:r>
              <a:rPr lang="en-US" baseline="0" dirty="0"/>
              <a:t>It is a high-rated, cross-platform multiplayer puzzle game that was published in 2015, boasting a huge player base from all around the world.</a:t>
            </a:r>
          </a:p>
          <a:p>
            <a:pPr marL="181240" indent="-181240">
              <a:buFontTx/>
              <a:buChar char="-"/>
            </a:pPr>
            <a:r>
              <a:rPr lang="en-US" baseline="0" dirty="0"/>
              <a:t>Whilst its public success belies in its simple yet addictive team-based play mechanics, CTPF also possess a robust backend infrastructure that enables capturing of data on players’ in-game actions, as well as their social interactions.</a:t>
            </a:r>
          </a:p>
          <a:p>
            <a:pPr marL="181240" indent="-181240">
              <a:buFontTx/>
              <a:buChar char="-"/>
            </a:pPr>
            <a:r>
              <a:rPr lang="en-US" baseline="0" dirty="0"/>
              <a:t>Hidden within this data are behavioral patterns exhibited by CTPF players, and coupled with an analytics approach, could be transformed into valuable insights for improving revenue generated from CTPF.</a:t>
            </a:r>
          </a:p>
          <a:p>
            <a:pPr marL="181240" indent="-181240">
              <a:buFontTx/>
              <a:buChar char="-"/>
            </a:pPr>
            <a:r>
              <a:rPr lang="en-US" baseline="0" dirty="0"/>
              <a:t>As such, the analytics team at </a:t>
            </a:r>
            <a:r>
              <a:rPr lang="en-US" baseline="0" dirty="0" err="1"/>
              <a:t>Eglence</a:t>
            </a:r>
            <a:r>
              <a:rPr lang="en-US" baseline="0" dirty="0"/>
              <a:t> </a:t>
            </a:r>
            <a:r>
              <a:rPr lang="en-US" baseline="0" dirty="0" err="1"/>
              <a:t>Inc</a:t>
            </a:r>
            <a:r>
              <a:rPr lang="en-US" baseline="0" dirty="0"/>
              <a:t> has spearheaded the data-driven approach to exploring the dataset, will now present the findings today.</a:t>
            </a:r>
            <a:endParaRPr lang="en-US" dirty="0"/>
          </a:p>
        </p:txBody>
      </p:sp>
    </p:spTree>
    <p:extLst>
      <p:ext uri="{BB962C8B-B14F-4D97-AF65-F5344CB8AC3E}">
        <p14:creationId xmlns:p14="http://schemas.microsoft.com/office/powerpoint/2010/main" val="19196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731520" y="4560570"/>
            <a:ext cx="5852160" cy="4320540"/>
          </a:xfrm>
          <a:prstGeom prst="rect">
            <a:avLst/>
          </a:prstGeom>
        </p:spPr>
        <p:txBody>
          <a:bodyPr lIns="96645" tIns="96645" rIns="96645" bIns="96645" anchor="t" anchorCtr="0">
            <a:noAutofit/>
          </a:bodyPr>
          <a:lstStyle/>
          <a:p>
            <a:r>
              <a:rPr lang="en" dirty="0"/>
              <a:t>Next,</a:t>
            </a:r>
            <a:r>
              <a:rPr lang="en" baseline="0" dirty="0"/>
              <a:t> we defined the problem statement as follows:</a:t>
            </a:r>
          </a:p>
          <a:p>
            <a:pPr marL="181240" indent="-181240">
              <a:buFontTx/>
              <a:buChar char="-"/>
            </a:pPr>
            <a:r>
              <a:rPr lang="en" baseline="0" dirty="0"/>
              <a:t>Currently, there is no focused campaign to monetizing CTPF to a greater extend, hence we have to adopt a analytics-driven approach to study patterns from our game data, and subsequently translate such insights into actionable strategies.</a:t>
            </a:r>
          </a:p>
          <a:p>
            <a:pPr marL="181240" indent="-181240">
              <a:buFontTx/>
              <a:buChar char="-"/>
            </a:pPr>
            <a:r>
              <a:rPr lang="en" baseline="0" dirty="0"/>
              <a:t>At present, the 2 primary sources of revenue are through advertisement banner clicks, as well as in-game transactions. Thus, it is crucial to pinpoint the factors that are driving these 2 revenue generators.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731520" y="4560570"/>
            <a:ext cx="5852160" cy="4320540"/>
          </a:xfrm>
          <a:prstGeom prst="rect">
            <a:avLst/>
          </a:prstGeom>
        </p:spPr>
        <p:txBody>
          <a:bodyPr lIns="96645" tIns="96645" rIns="96645" bIns="96645" anchor="t" anchorCtr="0">
            <a:noAutofit/>
          </a:bodyPr>
          <a:lstStyle/>
          <a:p>
            <a:pPr marL="181240" indent="-181240">
              <a:buFontTx/>
              <a:buChar char="-"/>
            </a:pPr>
            <a:r>
              <a:rPr lang="en" dirty="0"/>
              <a:t>The exploration</a:t>
            </a:r>
            <a:r>
              <a:rPr lang="en" baseline="0" dirty="0"/>
              <a:t> phase provided an interesting perspective of the scope of data collected, which included player profiles, mouse-click instances, team-based progress throughout the numerous levels of CTPF, as well as the community links forged through in-game chat activity.</a:t>
            </a:r>
          </a:p>
          <a:p>
            <a:pPr marL="181240" indent="-181240">
              <a:buFontTx/>
              <a:buChar char="-"/>
            </a:pPr>
            <a:r>
              <a:rPr lang="en" dirty="0"/>
              <a:t>Given this huge amount of data, we must pick out</a:t>
            </a:r>
            <a:r>
              <a:rPr lang="en" baseline="0" dirty="0"/>
              <a:t> logically-sound attributes that can potentially hold patterns may correlate with a player’s potential to click an ad, or make an in-game purchase.</a:t>
            </a:r>
            <a:endParaRPr lang="e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181240" indent="-181240">
              <a:buFontTx/>
              <a:buChar char="-"/>
            </a:pPr>
            <a:r>
              <a:rPr lang="en-US" dirty="0"/>
              <a:t>Preliminary</a:t>
            </a:r>
            <a:r>
              <a:rPr lang="en-US" baseline="0" dirty="0"/>
              <a:t> analysis of the all the available in-game transaction data through </a:t>
            </a:r>
            <a:r>
              <a:rPr lang="en-US" baseline="0" dirty="0" err="1"/>
              <a:t>Splunk</a:t>
            </a:r>
            <a:r>
              <a:rPr lang="en-US" baseline="0" dirty="0"/>
              <a:t> revealed that although purchase-count of every in-game item does not yield any interesting pattern, the total revenue chat showed that item Id5, the most expensive single item in our in-game store, has generated more income than all other items combined.</a:t>
            </a:r>
          </a:p>
          <a:p>
            <a:pPr marL="181240" indent="-181240">
              <a:buFontTx/>
              <a:buChar char="-"/>
            </a:pPr>
            <a:r>
              <a:rPr lang="en-US" baseline="0" dirty="0"/>
              <a:t>Thus it can be said that efforts can be channeled to promoting sales of item Id5.</a:t>
            </a:r>
            <a:endParaRPr lang="en-US" dirty="0"/>
          </a:p>
        </p:txBody>
      </p:sp>
    </p:spTree>
    <p:extLst>
      <p:ext uri="{BB962C8B-B14F-4D97-AF65-F5344CB8AC3E}">
        <p14:creationId xmlns:p14="http://schemas.microsoft.com/office/powerpoint/2010/main" val="1783348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731520" y="4560570"/>
            <a:ext cx="5852160" cy="4320540"/>
          </a:xfrm>
          <a:prstGeom prst="rect">
            <a:avLst/>
          </a:prstGeom>
        </p:spPr>
        <p:txBody>
          <a:bodyPr lIns="96645" tIns="96645" rIns="96645" bIns="96645" anchor="t" anchorCtr="0">
            <a:noAutofit/>
          </a:bodyPr>
          <a:lstStyle/>
          <a:p>
            <a:pPr marL="181240" indent="-181240">
              <a:buFontTx/>
              <a:buChar char="-"/>
            </a:pPr>
            <a:r>
              <a:rPr lang="en" dirty="0"/>
              <a:t>We </a:t>
            </a:r>
            <a:r>
              <a:rPr lang="en" baseline="0" dirty="0"/>
              <a:t>processed team-level, platform-type, game-clicks count and hit-count data into the KNIME Decision Tree workflow. Discrete training and testing datasets were used to train and validate our model, and findings ultimately point to platform-type as the sole factor to predict the likelihood of a player being a high-roller.</a:t>
            </a:r>
          </a:p>
          <a:p>
            <a:pPr marL="181240" indent="-181240">
              <a:buFontTx/>
              <a:buChar char="-"/>
            </a:pPr>
            <a:r>
              <a:rPr lang="en" baseline="0" dirty="0"/>
              <a:t>As it turns out, iOS is the platform that yields a high potential for the player to be a high-roller, based on our modeling, which has an 88.5% classification accuracy, based on the historical data that was used.</a:t>
            </a:r>
            <a:endParaRPr lang="e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731520" y="4560570"/>
            <a:ext cx="5852160" cy="4320540"/>
          </a:xfrm>
          <a:prstGeom prst="rect">
            <a:avLst/>
          </a:prstGeom>
        </p:spPr>
        <p:txBody>
          <a:bodyPr lIns="96645" tIns="96645" rIns="96645" bIns="96645" anchor="t" anchorCtr="0">
            <a:noAutofit/>
          </a:bodyPr>
          <a:lstStyle/>
          <a:p>
            <a:pPr marL="181240" indent="-181240">
              <a:buFontTx/>
              <a:buChar char="-"/>
            </a:pPr>
            <a:r>
              <a:rPr lang="en" dirty="0"/>
              <a:t>Next,</a:t>
            </a:r>
            <a:r>
              <a:rPr lang="en" baseline="0" dirty="0"/>
              <a:t> we converted buy-clicks ,expenditure and ad-clicks into average values, and performed a K-means Cluster analysis on this transformed data set.</a:t>
            </a:r>
          </a:p>
          <a:p>
            <a:pPr marL="181240" indent="-181240">
              <a:buFontTx/>
              <a:buChar char="-"/>
            </a:pPr>
            <a:r>
              <a:rPr lang="en" baseline="0" dirty="0"/>
              <a:t>As you can see here, the Freeloader profile captures the majority of the players who essentially do not spend at all.</a:t>
            </a:r>
          </a:p>
          <a:p>
            <a:pPr marL="181240" indent="-181240">
              <a:buFontTx/>
              <a:buChar char="-"/>
            </a:pPr>
            <a:r>
              <a:rPr lang="en" baseline="0" dirty="0"/>
              <a:t>Next, we have the Penny-pinchers, who make an average of close to 1 purchase per session, amounting to about $4.30 per transaction.</a:t>
            </a:r>
          </a:p>
          <a:p>
            <a:pPr marL="181240" indent="-181240">
              <a:buFontTx/>
              <a:buChar char="-"/>
            </a:pPr>
            <a:r>
              <a:rPr lang="en" baseline="0" dirty="0"/>
              <a:t>For High-Rollers, they make almost 1.5 times more purchases that Penny Pinchers, each time spending 4 to 5 times more in absolute amounts per transaction.</a:t>
            </a:r>
          </a:p>
          <a:p>
            <a:pPr marL="181240" indent="-181240">
              <a:buFontTx/>
              <a:buChar char="-"/>
            </a:pPr>
            <a:r>
              <a:rPr lang="en" baseline="0" dirty="0"/>
              <a:t>It is useful to note that spending players also tend to click on advertisements close to 6 times per session played.</a:t>
            </a:r>
          </a:p>
          <a:p>
            <a:pPr marL="181240" indent="-181240">
              <a:buFontTx/>
              <a:buChar char="-"/>
            </a:pPr>
            <a:r>
              <a:rPr lang="en" baseline="0" dirty="0"/>
              <a:t>High-Rollers cluster, being only 10% of the whole dataset, definitely has potential to grow larger. Methods could be conceived to try coaxing a certain portion of FreeLoaders to start spending too.</a:t>
            </a:r>
            <a:endParaRPr lang="e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731520" y="4560570"/>
            <a:ext cx="5852160" cy="4320540"/>
          </a:xfrm>
          <a:prstGeom prst="rect">
            <a:avLst/>
          </a:prstGeom>
        </p:spPr>
        <p:txBody>
          <a:bodyPr lIns="96645" tIns="96645" rIns="96645" bIns="96645" anchor="t" anchorCtr="0">
            <a:noAutofit/>
          </a:bodyPr>
          <a:lstStyle/>
          <a:p>
            <a:pPr marL="181240" indent="-181240">
              <a:buFontTx/>
              <a:buChar char="-"/>
            </a:pPr>
            <a:r>
              <a:rPr lang="en" dirty="0"/>
              <a:t>Neo4j Graph Database</a:t>
            </a:r>
            <a:r>
              <a:rPr lang="en" baseline="0" dirty="0"/>
              <a:t> was used to investigate the nature of chattiness and connectedness at a user and team level.</a:t>
            </a:r>
          </a:p>
          <a:p>
            <a:pPr marL="181240" indent="-181240">
              <a:buFontTx/>
              <a:buChar char="-"/>
            </a:pPr>
            <a:r>
              <a:rPr lang="en" baseline="0" dirty="0"/>
              <a:t>It was discovered that chatty users may not hail from chatty teams. As such, in team-chats with less activity, there may be users that chat a lot.</a:t>
            </a:r>
          </a:p>
          <a:p>
            <a:pPr marL="181240" indent="-181240">
              <a:buFontTx/>
              <a:buChar char="-"/>
            </a:pPr>
            <a:r>
              <a:rPr lang="en" baseline="0" dirty="0"/>
              <a:t>Clustering Coefficient is a measure of closeness amongst a node’s neighbours, and can be used to identify strong cliques.</a:t>
            </a:r>
          </a:p>
          <a:p>
            <a:pPr marL="181240" indent="-181240">
              <a:buFontTx/>
              <a:buChar char="-"/>
            </a:pPr>
            <a:r>
              <a:rPr lang="en" baseline="0" dirty="0"/>
              <a:t>We can then defined a standard value to identify strong cliques (perhaps values greater or equal to 0.7), then subsequently identify all the chatty users that posesses such a value.</a:t>
            </a:r>
          </a:p>
          <a:p>
            <a:pPr marL="181240" indent="-181240">
              <a:buFontTx/>
              <a:buChar char="-"/>
            </a:pPr>
            <a:r>
              <a:rPr lang="en" baseline="0" dirty="0"/>
              <a:t>The aim would be to rely on the close social proximity of such chatty users among their peers to help spread the word on certain aspects of the game, such as in-game purchases helping the team as a whole!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731520" y="4560570"/>
            <a:ext cx="5852160" cy="4320540"/>
          </a:xfrm>
          <a:prstGeom prst="rect">
            <a:avLst/>
          </a:prstGeom>
        </p:spPr>
        <p:txBody>
          <a:bodyPr lIns="96645" tIns="96645" rIns="96645" bIns="96645" anchor="t" anchorCtr="0">
            <a:noAutofit/>
          </a:bodyPr>
          <a:lstStyle/>
          <a:p>
            <a:r>
              <a:rPr lang="en" dirty="0"/>
              <a:t>To conclude, here are some of the recommendations to consider, moving forward:</a:t>
            </a:r>
          </a:p>
          <a:p>
            <a:endParaRPr lang="en" dirty="0"/>
          </a:p>
          <a:p>
            <a:pPr marL="241653" indent="-241653">
              <a:buAutoNum type="arabicParenR"/>
            </a:pPr>
            <a:r>
              <a:rPr lang="en" dirty="0"/>
              <a:t>Shift marketing efforts and resources to promoting CTPF</a:t>
            </a:r>
            <a:r>
              <a:rPr lang="en" baseline="0" dirty="0"/>
              <a:t> on the iOS platform. The goal here is the grow the player base for iOS, in the high likelihood that they will be highrollers.</a:t>
            </a:r>
          </a:p>
          <a:p>
            <a:pPr marL="241653" indent="-241653">
              <a:buAutoNum type="arabicParenR"/>
            </a:pPr>
            <a:r>
              <a:rPr lang="en" baseline="0" dirty="0"/>
              <a:t>Provide slightly better rewards for iOS players to give a review on the App store, so as to improve rankings of CTPF in the game category, which would improve pick-up rate.</a:t>
            </a:r>
          </a:p>
          <a:p>
            <a:pPr marL="241653" indent="-241653">
              <a:buAutoNum type="arabicParenR"/>
            </a:pPr>
            <a:r>
              <a:rPr lang="en" baseline="0" dirty="0"/>
              <a:t>Discounts on bulk-purchase of high-priced items, such as item Id5, could incentivise high-rollers to continue spending, or even coax penny-pinchers to try out the high price items. Flash sales on low-priced items can entice Freeloaders to start spending too.</a:t>
            </a:r>
          </a:p>
          <a:p>
            <a:pPr marL="241653" indent="-241653">
              <a:buAutoNum type="arabicParenR"/>
            </a:pPr>
            <a:r>
              <a:rPr lang="en" baseline="0" dirty="0"/>
              <a:t>Spenders click up to 6 ads per session, keep that in mind! Start allocating more premium-rate ads to spenders. Shift common-rate ads to the Freeloaders.</a:t>
            </a:r>
          </a:p>
          <a:p>
            <a:pPr marL="241653" indent="-241653">
              <a:buAutoNum type="arabicParenR"/>
            </a:pPr>
            <a:r>
              <a:rPr lang="en" baseline="0" dirty="0"/>
              <a:t>Provide a means to share news of in-game purchases to team-chat sessions. Then subsequently target the chatty high-rollers with strong cliques, and provide them a small reward (e.g a low-priced item for free) if they share the news of their purchase in the team-chat. The aim is to use them as influencers to encourage the rest of the team users to buy too, hence ‘contributing to the scoring capability’ of team in a cooperative manner.</a:t>
            </a:r>
            <a:endParaRPr lang="e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744471"/>
            <a:ext cx="8222100" cy="2039145"/>
          </a:xfrm>
          <a:prstGeom prst="rect">
            <a:avLst/>
          </a:prstGeom>
        </p:spPr>
        <p:txBody>
          <a:bodyPr lIns="91425" tIns="91425" rIns="91425" bIns="91425" anchor="b" anchorCtr="0">
            <a:noAutofit/>
          </a:bodyPr>
          <a:lstStyle/>
          <a:p>
            <a:pPr lvl="0">
              <a:spcBef>
                <a:spcPts val="0"/>
              </a:spcBef>
              <a:buNone/>
            </a:pPr>
            <a:endParaRPr b="1" dirty="0"/>
          </a:p>
          <a:p>
            <a:pPr lvl="0" algn="ctr" rtl="0">
              <a:spcBef>
                <a:spcPts val="0"/>
              </a:spcBef>
              <a:buNone/>
            </a:pPr>
            <a:r>
              <a:rPr lang="en" dirty="0"/>
              <a:t>Improving Revenue Generation</a:t>
            </a:r>
            <a:br>
              <a:rPr lang="en" dirty="0"/>
            </a:br>
            <a:r>
              <a:rPr lang="en" dirty="0"/>
              <a:t>on</a:t>
            </a:r>
          </a:p>
          <a:p>
            <a:pPr lvl="0" algn="ctr">
              <a:spcBef>
                <a:spcPts val="0"/>
              </a:spcBef>
              <a:buNone/>
            </a:pPr>
            <a:r>
              <a:rPr lang="en" dirty="0"/>
              <a:t>Catch the Pink Flamingo</a:t>
            </a:r>
          </a:p>
        </p:txBody>
      </p:sp>
      <p:sp>
        <p:nvSpPr>
          <p:cNvPr id="86" name="Shape 86"/>
          <p:cNvSpPr txBox="1">
            <a:spLocks noGrp="1"/>
          </p:cNvSpPr>
          <p:nvPr>
            <p:ph type="subTitle" idx="1"/>
          </p:nvPr>
        </p:nvSpPr>
        <p:spPr>
          <a:xfrm>
            <a:off x="3560942" y="3916496"/>
            <a:ext cx="2296416" cy="331821"/>
          </a:xfrm>
          <a:prstGeom prst="rect">
            <a:avLst/>
          </a:prstGeom>
          <a:solidFill>
            <a:srgbClr val="FFFF00"/>
          </a:solidFill>
        </p:spPr>
        <p:txBody>
          <a:bodyPr lIns="91425" tIns="91425" rIns="91425" bIns="91425" anchor="t" anchorCtr="0">
            <a:noAutofit/>
          </a:bodyPr>
          <a:lstStyle/>
          <a:p>
            <a:pPr lvl="0">
              <a:spcBef>
                <a:spcPts val="0"/>
              </a:spcBef>
              <a:buNone/>
            </a:pPr>
            <a:r>
              <a:rPr lang="en" sz="1400" dirty="0">
                <a:solidFill>
                  <a:srgbClr val="073763"/>
                </a:solidFill>
              </a:rPr>
              <a:t>Presented by: Eugene Yan</a:t>
            </a:r>
          </a:p>
        </p:txBody>
      </p:sp>
      <p:sp>
        <p:nvSpPr>
          <p:cNvPr id="2" name="TextBox 1"/>
          <p:cNvSpPr txBox="1"/>
          <p:nvPr/>
        </p:nvSpPr>
        <p:spPr>
          <a:xfrm>
            <a:off x="3342429" y="2735064"/>
            <a:ext cx="2733441" cy="276999"/>
          </a:xfrm>
          <a:prstGeom prst="rect">
            <a:avLst/>
          </a:prstGeom>
          <a:noFill/>
        </p:spPr>
        <p:txBody>
          <a:bodyPr wrap="none" rtlCol="0">
            <a:spAutoFit/>
          </a:bodyPr>
          <a:lstStyle/>
          <a:p>
            <a:r>
              <a:rPr lang="en-US" sz="1200" dirty="0">
                <a:solidFill>
                  <a:schemeClr val="bg1"/>
                </a:solidFill>
              </a:rPr>
              <a:t>Analytics-driven Approach &amp; Findings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16146" y="2103815"/>
            <a:ext cx="2229199" cy="493729"/>
          </a:xfrm>
        </p:spPr>
        <p:txBody>
          <a:bodyPr/>
          <a:lstStyle/>
          <a:p>
            <a:r>
              <a:rPr lang="en-US" dirty="0"/>
              <a:t>End of Presentation</a:t>
            </a:r>
          </a:p>
        </p:txBody>
      </p:sp>
    </p:spTree>
    <p:extLst>
      <p:ext uri="{BB962C8B-B14F-4D97-AF65-F5344CB8AC3E}">
        <p14:creationId xmlns:p14="http://schemas.microsoft.com/office/powerpoint/2010/main" val="103799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Text Placeholder 2"/>
          <p:cNvSpPr>
            <a:spLocks noGrp="1"/>
          </p:cNvSpPr>
          <p:nvPr>
            <p:ph type="body" idx="1"/>
          </p:nvPr>
        </p:nvSpPr>
        <p:spPr/>
        <p:txBody>
          <a:bodyPr/>
          <a:lstStyle/>
          <a:p>
            <a:r>
              <a:rPr lang="en-US" dirty="0"/>
              <a:t>Catch the Pink Flamingo (abbreviated CTPF) is a highly-rated, cross-platform multiplayer puzzle game published by </a:t>
            </a:r>
            <a:r>
              <a:rPr lang="en-US" dirty="0" err="1"/>
              <a:t>Eglence</a:t>
            </a:r>
            <a:r>
              <a:rPr lang="en-US" dirty="0"/>
              <a:t> Inc.</a:t>
            </a:r>
          </a:p>
          <a:p>
            <a:r>
              <a:rPr lang="en-US" dirty="0"/>
              <a:t>From the technical perspective, CTPF features a robust backend infrastructure that enables aggregation of data on player in-game behavior and social interactions.</a:t>
            </a:r>
          </a:p>
          <a:p>
            <a:r>
              <a:rPr lang="en-US" dirty="0" err="1"/>
              <a:t>Eglence</a:t>
            </a:r>
            <a:r>
              <a:rPr lang="en-US" dirty="0"/>
              <a:t> Inc. intends to harness the potential of this captured data to explore opportunities in improving revenue generation from CTPF.</a:t>
            </a:r>
          </a:p>
        </p:txBody>
      </p:sp>
    </p:spTree>
    <p:extLst>
      <p:ext uri="{BB962C8B-B14F-4D97-AF65-F5344CB8AC3E}">
        <p14:creationId xmlns:p14="http://schemas.microsoft.com/office/powerpoint/2010/main" val="237298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Problem Statement </a:t>
            </a:r>
          </a:p>
        </p:txBody>
      </p:sp>
      <p:sp>
        <p:nvSpPr>
          <p:cNvPr id="92" name="Shape 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285750" lvl="0" indent="-285750">
              <a:spcBef>
                <a:spcPts val="0"/>
              </a:spcBef>
              <a:buFont typeface="Arial" panose="020B0604020202020204" pitchFamily="34" charset="0"/>
              <a:buChar char="•"/>
            </a:pPr>
            <a:r>
              <a:rPr lang="en-US" dirty="0" err="1"/>
              <a:t>Eglence</a:t>
            </a:r>
            <a:r>
              <a:rPr lang="en-US" dirty="0"/>
              <a:t> Inc. needs a focused campaign to increase the revenue generated from CTPF, and that can be achieved with an analytics-driven approach to harness insights from its data in order to formulate actionable business strategies.</a:t>
            </a: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Data Exploration Overview</a:t>
            </a:r>
          </a:p>
        </p:txBody>
      </p:sp>
      <p:sp>
        <p:nvSpPr>
          <p:cNvPr id="98" name="Shape 9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285750" lvl="0" indent="-285750" rtl="0">
              <a:spcBef>
                <a:spcPts val="0"/>
              </a:spcBef>
              <a:buFont typeface="Arial" panose="020B0604020202020204" pitchFamily="34" charset="0"/>
              <a:buChar char="•"/>
            </a:pPr>
            <a:r>
              <a:rPr lang="en-US" dirty="0"/>
              <a:t>Data sources include extracted CSV files of player profiles, mouse-click records, game progress as well as chat interactivity.</a:t>
            </a:r>
          </a:p>
          <a:p>
            <a:pPr marL="285750" lvl="0" indent="-285750" rtl="0">
              <a:spcBef>
                <a:spcPts val="0"/>
              </a:spcBef>
              <a:buFont typeface="Arial" panose="020B0604020202020204" pitchFamily="34" charset="0"/>
              <a:buChar char="•"/>
            </a:pPr>
            <a:r>
              <a:rPr lang="en-US" dirty="0"/>
              <a:t>With this multitude of records, it is crucial to identify the attributes that may exhibit influence on a player’s potential to click on ads or perform an in-game transaction.</a:t>
            </a:r>
          </a:p>
          <a:p>
            <a:pPr marL="285750" lvl="0" indent="-285750" rtl="0">
              <a:spcBef>
                <a:spcPts val="0"/>
              </a:spcBef>
              <a:buFont typeface="Arial" panose="020B0604020202020204" pitchFamily="34" charset="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 Analysis</a:t>
            </a:r>
          </a:p>
        </p:txBody>
      </p:sp>
      <p:sp>
        <p:nvSpPr>
          <p:cNvPr id="3" name="Text Placeholder 2"/>
          <p:cNvSpPr>
            <a:spLocks noGrp="1"/>
          </p:cNvSpPr>
          <p:nvPr>
            <p:ph type="body" idx="1"/>
          </p:nvPr>
        </p:nvSpPr>
        <p:spPr>
          <a:xfrm>
            <a:off x="311700" y="3884176"/>
            <a:ext cx="6186204" cy="760652"/>
          </a:xfrm>
        </p:spPr>
        <p:txBody>
          <a:bodyPr/>
          <a:lstStyle/>
          <a:p>
            <a:pPr marL="285750" indent="-285750">
              <a:buFont typeface="Arial" panose="020B0604020202020204" pitchFamily="34" charset="0"/>
              <a:buChar char="•"/>
            </a:pPr>
            <a:r>
              <a:rPr lang="en-US" dirty="0"/>
              <a:t>In-game Id5 generated 57% of total revenue, more all other in-game Items combined.</a:t>
            </a:r>
          </a:p>
        </p:txBody>
      </p:sp>
      <p:graphicFrame>
        <p:nvGraphicFramePr>
          <p:cNvPr id="10" name="Chart 9"/>
          <p:cNvGraphicFramePr>
            <a:graphicFrameLocks/>
          </p:cNvGraphicFramePr>
          <p:nvPr>
            <p:extLst>
              <p:ext uri="{D42A27DB-BD31-4B8C-83A1-F6EECF244321}">
                <p14:modId xmlns:p14="http://schemas.microsoft.com/office/powerpoint/2010/main" val="3098915824"/>
              </p:ext>
            </p:extLst>
          </p:nvPr>
        </p:nvGraphicFramePr>
        <p:xfrm>
          <a:off x="214440" y="1017800"/>
          <a:ext cx="3248952"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1886220290"/>
              </p:ext>
            </p:extLst>
          </p:nvPr>
        </p:nvGraphicFramePr>
        <p:xfrm>
          <a:off x="3961051" y="1084332"/>
          <a:ext cx="4572000" cy="26766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4117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dirty="0"/>
              <a:t>Classification findings</a:t>
            </a:r>
          </a:p>
        </p:txBody>
      </p:sp>
      <p:pic>
        <p:nvPicPr>
          <p:cNvPr id="3" name="Picture 2"/>
          <p:cNvPicPr>
            <a:picLocks noChangeAspect="1"/>
          </p:cNvPicPr>
          <p:nvPr/>
        </p:nvPicPr>
        <p:blipFill>
          <a:blip r:embed="rId3"/>
          <a:stretch>
            <a:fillRect/>
          </a:stretch>
        </p:blipFill>
        <p:spPr>
          <a:xfrm>
            <a:off x="4385881" y="1153408"/>
            <a:ext cx="4676598" cy="2722677"/>
          </a:xfrm>
          <a:prstGeom prst="rect">
            <a:avLst/>
          </a:prstGeom>
        </p:spPr>
      </p:pic>
      <p:sp>
        <p:nvSpPr>
          <p:cNvPr id="4" name="Rounded Rectangle 3"/>
          <p:cNvSpPr/>
          <p:nvPr/>
        </p:nvSpPr>
        <p:spPr>
          <a:xfrm>
            <a:off x="5276007" y="2395242"/>
            <a:ext cx="979136" cy="1545579"/>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326" y="1254265"/>
            <a:ext cx="4005555" cy="1600438"/>
          </a:xfrm>
          <a:prstGeom prst="rect">
            <a:avLst/>
          </a:prstGeom>
          <a:noFill/>
        </p:spPr>
        <p:txBody>
          <a:bodyPr wrap="square" rtlCol="0">
            <a:spAutoFit/>
          </a:bodyPr>
          <a:lstStyle/>
          <a:p>
            <a:pPr marL="285750" indent="-285750">
              <a:buFont typeface="Arial" panose="020B0604020202020204" pitchFamily="34" charset="0"/>
              <a:buChar char="•"/>
            </a:pPr>
            <a:r>
              <a:rPr lang="en-US" dirty="0"/>
              <a:t>Decision Tree analysis revealed that platform type is a significant predictor in determining whether a player is a high-roller.</a:t>
            </a:r>
            <a:br>
              <a:rPr lang="en-US" dirty="0"/>
            </a:br>
            <a:endParaRPr lang="en-US" dirty="0"/>
          </a:p>
          <a:p>
            <a:pPr marL="285750" indent="-285750">
              <a:buFont typeface="Arial" panose="020B0604020202020204" pitchFamily="34" charset="0"/>
              <a:buChar char="•"/>
            </a:pPr>
            <a:r>
              <a:rPr lang="en-US" dirty="0"/>
              <a:t>iOS has been identified as a valuable platform to promote CTPF, compared to all other platforms.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dirty="0"/>
              <a:t>Clustering findings</a:t>
            </a:r>
          </a:p>
        </p:txBody>
      </p:sp>
      <p:graphicFrame>
        <p:nvGraphicFramePr>
          <p:cNvPr id="2" name="Table 1"/>
          <p:cNvGraphicFramePr>
            <a:graphicFrameLocks noGrp="1"/>
          </p:cNvGraphicFramePr>
          <p:nvPr>
            <p:extLst>
              <p:ext uri="{D42A27DB-BD31-4B8C-83A1-F6EECF244321}">
                <p14:modId xmlns:p14="http://schemas.microsoft.com/office/powerpoint/2010/main" val="2117333344"/>
              </p:ext>
            </p:extLst>
          </p:nvPr>
        </p:nvGraphicFramePr>
        <p:xfrm>
          <a:off x="433078" y="1086586"/>
          <a:ext cx="7416196" cy="2092928"/>
        </p:xfrm>
        <a:graphic>
          <a:graphicData uri="http://schemas.openxmlformats.org/drawingml/2006/table">
            <a:tbl>
              <a:tblPr firstRow="1" bandRow="1">
                <a:tableStyleId>{5C22544A-7EE6-4342-B048-85BDC9FD1C3A}</a:tableStyleId>
              </a:tblPr>
              <a:tblGrid>
                <a:gridCol w="1114037">
                  <a:extLst>
                    <a:ext uri="{9D8B030D-6E8A-4147-A177-3AD203B41FA5}">
                      <a16:colId xmlns:a16="http://schemas.microsoft.com/office/drawing/2014/main" val="3644369411"/>
                    </a:ext>
                  </a:extLst>
                </a:gridCol>
                <a:gridCol w="1652440">
                  <a:extLst>
                    <a:ext uri="{9D8B030D-6E8A-4147-A177-3AD203B41FA5}">
                      <a16:colId xmlns:a16="http://schemas.microsoft.com/office/drawing/2014/main" val="2172011829"/>
                    </a:ext>
                  </a:extLst>
                </a:gridCol>
                <a:gridCol w="1445082">
                  <a:extLst>
                    <a:ext uri="{9D8B030D-6E8A-4147-A177-3AD203B41FA5}">
                      <a16:colId xmlns:a16="http://schemas.microsoft.com/office/drawing/2014/main" val="2742212923"/>
                    </a:ext>
                  </a:extLst>
                </a:gridCol>
                <a:gridCol w="1519956">
                  <a:extLst>
                    <a:ext uri="{9D8B030D-6E8A-4147-A177-3AD203B41FA5}">
                      <a16:colId xmlns:a16="http://schemas.microsoft.com/office/drawing/2014/main" val="4035483034"/>
                    </a:ext>
                  </a:extLst>
                </a:gridCol>
                <a:gridCol w="1684681">
                  <a:extLst>
                    <a:ext uri="{9D8B030D-6E8A-4147-A177-3AD203B41FA5}">
                      <a16:colId xmlns:a16="http://schemas.microsoft.com/office/drawing/2014/main" val="2154488411"/>
                    </a:ext>
                  </a:extLst>
                </a:gridCol>
              </a:tblGrid>
              <a:tr h="676867">
                <a:tc>
                  <a:txBody>
                    <a:bodyPr/>
                    <a:lstStyle/>
                    <a:p>
                      <a:r>
                        <a:rPr lang="en-US" sz="1300" dirty="0"/>
                        <a:t>Profile</a:t>
                      </a:r>
                    </a:p>
                  </a:txBody>
                  <a:tcPr marL="84608" marR="84608" marT="42304" marB="42304"/>
                </a:tc>
                <a:tc>
                  <a:txBody>
                    <a:bodyPr/>
                    <a:lstStyle/>
                    <a:p>
                      <a:r>
                        <a:rPr lang="en-US" sz="1300" dirty="0"/>
                        <a:t>Average</a:t>
                      </a:r>
                      <a:r>
                        <a:rPr lang="en-US" sz="1300" baseline="0" dirty="0"/>
                        <a:t> buy-click count</a:t>
                      </a:r>
                      <a:endParaRPr lang="en-US" sz="1300" dirty="0"/>
                    </a:p>
                  </a:txBody>
                  <a:tcPr marL="84608" marR="84608" marT="42304" marB="42304"/>
                </a:tc>
                <a:tc>
                  <a:txBody>
                    <a:bodyPr/>
                    <a:lstStyle/>
                    <a:p>
                      <a:r>
                        <a:rPr lang="en-US" sz="1300" dirty="0"/>
                        <a:t>Average Expenditure ($)</a:t>
                      </a:r>
                    </a:p>
                  </a:txBody>
                  <a:tcPr marL="84608" marR="84608" marT="42304" marB="42304"/>
                </a:tc>
                <a:tc>
                  <a:txBody>
                    <a:bodyPr/>
                    <a:lstStyle/>
                    <a:p>
                      <a:r>
                        <a:rPr lang="en-US" sz="1300" dirty="0"/>
                        <a:t>Average Ad-click count</a:t>
                      </a:r>
                    </a:p>
                  </a:txBody>
                  <a:tcPr marL="84608" marR="84608" marT="42304" marB="42304"/>
                </a:tc>
                <a:tc>
                  <a:txBody>
                    <a:bodyPr/>
                    <a:lstStyle/>
                    <a:p>
                      <a:r>
                        <a:rPr lang="en-US" sz="1300" dirty="0"/>
                        <a:t>Cluster size</a:t>
                      </a:r>
                      <a:r>
                        <a:rPr lang="en-US" sz="1300" baseline="0" dirty="0"/>
                        <a:t> (relative to size of full dataset)</a:t>
                      </a:r>
                      <a:endParaRPr lang="en-US" sz="1300" dirty="0"/>
                    </a:p>
                  </a:txBody>
                  <a:tcPr marL="84608" marR="84608" marT="42304" marB="42304"/>
                </a:tc>
                <a:extLst>
                  <a:ext uri="{0D108BD9-81ED-4DB2-BD59-A6C34878D82A}">
                    <a16:rowId xmlns:a16="http://schemas.microsoft.com/office/drawing/2014/main" val="1137856208"/>
                  </a:ext>
                </a:extLst>
              </a:tr>
              <a:tr h="466556">
                <a:tc>
                  <a:txBody>
                    <a:bodyPr/>
                    <a:lstStyle/>
                    <a:p>
                      <a:r>
                        <a:rPr lang="en-US" sz="1300" dirty="0"/>
                        <a:t>Freeloader</a:t>
                      </a:r>
                    </a:p>
                  </a:txBody>
                  <a:tcPr marL="84608" marR="84608" marT="42304" marB="42304"/>
                </a:tc>
                <a:tc>
                  <a:txBody>
                    <a:bodyPr/>
                    <a:lstStyle/>
                    <a:p>
                      <a:r>
                        <a:rPr lang="en-US" sz="1300" dirty="0"/>
                        <a:t>0.02</a:t>
                      </a:r>
                    </a:p>
                  </a:txBody>
                  <a:tcPr marL="84608" marR="84608" marT="42304" marB="42304"/>
                </a:tc>
                <a:tc>
                  <a:txBody>
                    <a:bodyPr/>
                    <a:lstStyle/>
                    <a:p>
                      <a:r>
                        <a:rPr lang="en-US" sz="1300" dirty="0"/>
                        <a:t>0.03</a:t>
                      </a:r>
                    </a:p>
                  </a:txBody>
                  <a:tcPr marL="84608" marR="84608" marT="42304" marB="42304"/>
                </a:tc>
                <a:tc>
                  <a:txBody>
                    <a:bodyPr/>
                    <a:lstStyle/>
                    <a:p>
                      <a:r>
                        <a:rPr lang="en-US" sz="1300" dirty="0"/>
                        <a:t>0.23</a:t>
                      </a:r>
                    </a:p>
                  </a:txBody>
                  <a:tcPr marL="84608" marR="84608" marT="42304" marB="42304"/>
                </a:tc>
                <a:tc>
                  <a:txBody>
                    <a:bodyPr/>
                    <a:lstStyle/>
                    <a:p>
                      <a:r>
                        <a:rPr lang="en-US" sz="1300" dirty="0"/>
                        <a:t>54.0%</a:t>
                      </a:r>
                    </a:p>
                  </a:txBody>
                  <a:tcPr marL="84608" marR="84608" marT="42304" marB="42304"/>
                </a:tc>
                <a:extLst>
                  <a:ext uri="{0D108BD9-81ED-4DB2-BD59-A6C34878D82A}">
                    <a16:rowId xmlns:a16="http://schemas.microsoft.com/office/drawing/2014/main" val="2509529693"/>
                  </a:ext>
                </a:extLst>
              </a:tr>
              <a:tr h="479448">
                <a:tc>
                  <a:txBody>
                    <a:bodyPr/>
                    <a:lstStyle/>
                    <a:p>
                      <a:r>
                        <a:rPr lang="en-US" sz="1300" dirty="0"/>
                        <a:t>Penny-Pincher</a:t>
                      </a:r>
                    </a:p>
                  </a:txBody>
                  <a:tcPr marL="84608" marR="84608" marT="42304" marB="42304"/>
                </a:tc>
                <a:tc>
                  <a:txBody>
                    <a:bodyPr/>
                    <a:lstStyle/>
                    <a:p>
                      <a:r>
                        <a:rPr lang="en-US" sz="1300" dirty="0"/>
                        <a:t>0.94</a:t>
                      </a:r>
                    </a:p>
                  </a:txBody>
                  <a:tcPr marL="84608" marR="84608" marT="42304" marB="42304"/>
                </a:tc>
                <a:tc>
                  <a:txBody>
                    <a:bodyPr/>
                    <a:lstStyle/>
                    <a:p>
                      <a:r>
                        <a:rPr lang="en-US" sz="1300" dirty="0"/>
                        <a:t>4.30</a:t>
                      </a:r>
                    </a:p>
                  </a:txBody>
                  <a:tcPr marL="84608" marR="84608" marT="42304" marB="42304"/>
                </a:tc>
                <a:tc>
                  <a:txBody>
                    <a:bodyPr/>
                    <a:lstStyle/>
                    <a:p>
                      <a:r>
                        <a:rPr lang="en-US" sz="1300" dirty="0"/>
                        <a:t>5.83</a:t>
                      </a:r>
                    </a:p>
                  </a:txBody>
                  <a:tcPr marL="84608" marR="84608" marT="42304" marB="42304"/>
                </a:tc>
                <a:tc>
                  <a:txBody>
                    <a:bodyPr/>
                    <a:lstStyle/>
                    <a:p>
                      <a:r>
                        <a:rPr lang="en-US" sz="1300" dirty="0"/>
                        <a:t>36.7%</a:t>
                      </a:r>
                    </a:p>
                  </a:txBody>
                  <a:tcPr marL="84608" marR="84608" marT="42304" marB="42304"/>
                </a:tc>
                <a:extLst>
                  <a:ext uri="{0D108BD9-81ED-4DB2-BD59-A6C34878D82A}">
                    <a16:rowId xmlns:a16="http://schemas.microsoft.com/office/drawing/2014/main" val="547619758"/>
                  </a:ext>
                </a:extLst>
              </a:tr>
              <a:tr h="466556">
                <a:tc>
                  <a:txBody>
                    <a:bodyPr/>
                    <a:lstStyle/>
                    <a:p>
                      <a:r>
                        <a:rPr lang="en-US" sz="1300" dirty="0"/>
                        <a:t>High-Roller</a:t>
                      </a:r>
                    </a:p>
                  </a:txBody>
                  <a:tcPr marL="84608" marR="84608" marT="42304" marB="42304"/>
                </a:tc>
                <a:tc>
                  <a:txBody>
                    <a:bodyPr/>
                    <a:lstStyle/>
                    <a:p>
                      <a:r>
                        <a:rPr lang="en-US" sz="1300" dirty="0"/>
                        <a:t>1.58</a:t>
                      </a:r>
                    </a:p>
                  </a:txBody>
                  <a:tcPr marL="84608" marR="84608" marT="42304" marB="42304"/>
                </a:tc>
                <a:tc>
                  <a:txBody>
                    <a:bodyPr/>
                    <a:lstStyle/>
                    <a:p>
                      <a:r>
                        <a:rPr lang="en-US" sz="1300" dirty="0"/>
                        <a:t>20.19</a:t>
                      </a:r>
                    </a:p>
                  </a:txBody>
                  <a:tcPr marL="84608" marR="84608" marT="42304" marB="42304"/>
                </a:tc>
                <a:tc>
                  <a:txBody>
                    <a:bodyPr/>
                    <a:lstStyle/>
                    <a:p>
                      <a:r>
                        <a:rPr lang="en-US" sz="1300" dirty="0"/>
                        <a:t>5.71</a:t>
                      </a:r>
                    </a:p>
                  </a:txBody>
                  <a:tcPr marL="84608" marR="84608" marT="42304" marB="42304"/>
                </a:tc>
                <a:tc>
                  <a:txBody>
                    <a:bodyPr/>
                    <a:lstStyle/>
                    <a:p>
                      <a:r>
                        <a:rPr lang="en-US" sz="1300" dirty="0"/>
                        <a:t>10.3%</a:t>
                      </a:r>
                    </a:p>
                  </a:txBody>
                  <a:tcPr marL="84608" marR="84608" marT="42304" marB="42304"/>
                </a:tc>
                <a:extLst>
                  <a:ext uri="{0D108BD9-81ED-4DB2-BD59-A6C34878D82A}">
                    <a16:rowId xmlns:a16="http://schemas.microsoft.com/office/drawing/2014/main" val="556678579"/>
                  </a:ext>
                </a:extLst>
              </a:tr>
            </a:tbl>
          </a:graphicData>
        </a:graphic>
      </p:graphicFrame>
      <p:sp>
        <p:nvSpPr>
          <p:cNvPr id="3" name="TextBox 2"/>
          <p:cNvSpPr txBox="1"/>
          <p:nvPr/>
        </p:nvSpPr>
        <p:spPr>
          <a:xfrm>
            <a:off x="352159" y="3115436"/>
            <a:ext cx="7772243" cy="230832"/>
          </a:xfrm>
          <a:prstGeom prst="rect">
            <a:avLst/>
          </a:prstGeom>
          <a:noFill/>
        </p:spPr>
        <p:txBody>
          <a:bodyPr wrap="square" rtlCol="0">
            <a:spAutoFit/>
          </a:bodyPr>
          <a:lstStyle/>
          <a:p>
            <a:r>
              <a:rPr lang="en-US" sz="900" dirty="0"/>
              <a:t>Note: Average values derived from dividing total count by the number of sessions played by user.</a:t>
            </a:r>
          </a:p>
        </p:txBody>
      </p:sp>
      <p:sp>
        <p:nvSpPr>
          <p:cNvPr id="4" name="TextBox 3"/>
          <p:cNvSpPr txBox="1"/>
          <p:nvPr/>
        </p:nvSpPr>
        <p:spPr>
          <a:xfrm>
            <a:off x="352158" y="3479577"/>
            <a:ext cx="5967722" cy="1169551"/>
          </a:xfrm>
          <a:prstGeom prst="rect">
            <a:avLst/>
          </a:prstGeom>
          <a:noFill/>
        </p:spPr>
        <p:txBody>
          <a:bodyPr wrap="square" rtlCol="0">
            <a:spAutoFit/>
          </a:bodyPr>
          <a:lstStyle/>
          <a:p>
            <a:pPr marL="285750" indent="-285750">
              <a:buFont typeface="Arial" panose="020B0604020202020204" pitchFamily="34" charset="0"/>
              <a:buChar char="•"/>
            </a:pPr>
            <a:r>
              <a:rPr lang="en-US" dirty="0"/>
              <a:t>High-rollers has propensity to make more than 50% purchases than Penny-Pinchers, and spend 4 to 5 times in absolute amounts too, on a per-session basis.</a:t>
            </a:r>
            <a:br>
              <a:rPr lang="en-US" dirty="0"/>
            </a:br>
            <a:endParaRPr lang="en-US" dirty="0"/>
          </a:p>
          <a:p>
            <a:pPr marL="285750" indent="-285750">
              <a:buFont typeface="Arial" panose="020B0604020202020204" pitchFamily="34" charset="0"/>
              <a:buChar char="•"/>
            </a:pPr>
            <a:r>
              <a:rPr lang="en-US" dirty="0"/>
              <a:t>10% proportion of High-Rollers has potential to grow further.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dirty="0"/>
              <a:t>Graph analysis findings on chat data</a:t>
            </a:r>
          </a:p>
        </p:txBody>
      </p:sp>
      <p:graphicFrame>
        <p:nvGraphicFramePr>
          <p:cNvPr id="2" name="Table 1"/>
          <p:cNvGraphicFramePr>
            <a:graphicFrameLocks noGrp="1"/>
          </p:cNvGraphicFramePr>
          <p:nvPr>
            <p:extLst>
              <p:ext uri="{D42A27DB-BD31-4B8C-83A1-F6EECF244321}">
                <p14:modId xmlns:p14="http://schemas.microsoft.com/office/powerpoint/2010/main" val="445827032"/>
              </p:ext>
            </p:extLst>
          </p:nvPr>
        </p:nvGraphicFramePr>
        <p:xfrm>
          <a:off x="421291" y="1176464"/>
          <a:ext cx="3543300" cy="2305050"/>
        </p:xfrm>
        <a:graphic>
          <a:graphicData uri="http://schemas.openxmlformats.org/drawingml/2006/table">
            <a:tbl>
              <a:tblPr>
                <a:tableStyleId>{5C22544A-7EE6-4342-B048-85BDC9FD1C3A}</a:tableStyleId>
              </a:tblPr>
              <a:tblGrid>
                <a:gridCol w="542925">
                  <a:extLst>
                    <a:ext uri="{9D8B030D-6E8A-4147-A177-3AD203B41FA5}">
                      <a16:colId xmlns:a16="http://schemas.microsoft.com/office/drawing/2014/main" val="874048941"/>
                    </a:ext>
                  </a:extLst>
                </a:gridCol>
                <a:gridCol w="581025">
                  <a:extLst>
                    <a:ext uri="{9D8B030D-6E8A-4147-A177-3AD203B41FA5}">
                      <a16:colId xmlns:a16="http://schemas.microsoft.com/office/drawing/2014/main" val="1524555455"/>
                    </a:ext>
                  </a:extLst>
                </a:gridCol>
                <a:gridCol w="1209675">
                  <a:extLst>
                    <a:ext uri="{9D8B030D-6E8A-4147-A177-3AD203B41FA5}">
                      <a16:colId xmlns:a16="http://schemas.microsoft.com/office/drawing/2014/main" val="3649736981"/>
                    </a:ext>
                  </a:extLst>
                </a:gridCol>
                <a:gridCol w="1209675">
                  <a:extLst>
                    <a:ext uri="{9D8B030D-6E8A-4147-A177-3AD203B41FA5}">
                      <a16:colId xmlns:a16="http://schemas.microsoft.com/office/drawing/2014/main" val="2038529331"/>
                    </a:ext>
                  </a:extLst>
                </a:gridCol>
              </a:tblGrid>
              <a:tr h="200025">
                <a:tc gridSpan="4">
                  <a:txBody>
                    <a:bodyPr/>
                    <a:lstStyle/>
                    <a:p>
                      <a:pPr algn="ctr" fontAlgn="b"/>
                      <a:r>
                        <a:rPr lang="en-US" sz="1200" u="none" strike="noStrike">
                          <a:effectLst/>
                        </a:rPr>
                        <a:t>Top 10 Chattiest Users</a:t>
                      </a:r>
                      <a:endParaRPr lang="en-US" sz="12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5757008"/>
                  </a:ext>
                </a:extLst>
              </a:tr>
              <a:tr h="200025">
                <a:tc>
                  <a:txBody>
                    <a:bodyPr/>
                    <a:lstStyle/>
                    <a:p>
                      <a:pPr algn="ctr" fontAlgn="b"/>
                      <a:r>
                        <a:rPr lang="en-US" sz="1200" u="none" strike="noStrike">
                          <a:effectLst/>
                        </a:rPr>
                        <a:t>User Id</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Team Id</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No. of Chat Items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Clustering Coeff.</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6673690"/>
                  </a:ext>
                </a:extLst>
              </a:tr>
              <a:tr h="190500">
                <a:tc>
                  <a:txBody>
                    <a:bodyPr/>
                    <a:lstStyle/>
                    <a:p>
                      <a:pPr algn="ctr" fontAlgn="b"/>
                      <a:r>
                        <a:rPr lang="en-US" sz="1100" u="none" strike="noStrike">
                          <a:effectLst/>
                        </a:rPr>
                        <a:t>394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5337973"/>
                  </a:ext>
                </a:extLst>
              </a:tr>
              <a:tr h="190500">
                <a:tc>
                  <a:txBody>
                    <a:bodyPr/>
                    <a:lstStyle/>
                    <a:p>
                      <a:pPr algn="ctr" fontAlgn="b"/>
                      <a:r>
                        <a:rPr lang="en-US" sz="1100" u="none" strike="noStrike">
                          <a:effectLst/>
                        </a:rPr>
                        <a:t>2067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0.92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2532031"/>
                  </a:ext>
                </a:extLst>
              </a:tr>
              <a:tr h="190500">
                <a:tc>
                  <a:txBody>
                    <a:bodyPr/>
                    <a:lstStyle/>
                    <a:p>
                      <a:pPr algn="ctr" fontAlgn="b"/>
                      <a:r>
                        <a:rPr lang="en-US" sz="1100" u="none" strike="noStrike">
                          <a:effectLst/>
                        </a:rPr>
                        <a:t>209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7575368"/>
                  </a:ext>
                </a:extLst>
              </a:tr>
              <a:tr h="190500">
                <a:tc>
                  <a:txBody>
                    <a:bodyPr/>
                    <a:lstStyle/>
                    <a:p>
                      <a:pPr algn="ctr" fontAlgn="b"/>
                      <a:r>
                        <a:rPr lang="en-US" sz="1100" u="none" strike="noStrike">
                          <a:effectLst/>
                        </a:rPr>
                        <a:t>1087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2204263"/>
                  </a:ext>
                </a:extLst>
              </a:tr>
              <a:tr h="190500">
                <a:tc>
                  <a:txBody>
                    <a:bodyPr/>
                    <a:lstStyle/>
                    <a:p>
                      <a:pPr algn="ctr" fontAlgn="b"/>
                      <a:r>
                        <a:rPr lang="en-US" sz="1100" u="none" strike="noStrike">
                          <a:effectLst/>
                        </a:rPr>
                        <a:t>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4781028"/>
                  </a:ext>
                </a:extLst>
              </a:tr>
              <a:tr h="190500">
                <a:tc>
                  <a:txBody>
                    <a:bodyPr/>
                    <a:lstStyle/>
                    <a:p>
                      <a:pPr algn="ctr" fontAlgn="b"/>
                      <a:r>
                        <a:rPr lang="en-US" sz="1100" u="none" strike="noStrike">
                          <a:effectLst/>
                        </a:rPr>
                        <a:t>516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0.93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7010963"/>
                  </a:ext>
                </a:extLst>
              </a:tr>
              <a:tr h="190500">
                <a:tc>
                  <a:txBody>
                    <a:bodyPr/>
                    <a:lstStyle/>
                    <a:p>
                      <a:pPr algn="ctr" fontAlgn="b"/>
                      <a:r>
                        <a:rPr lang="en-US" sz="1100" u="none" strike="noStrike">
                          <a:effectLst/>
                        </a:rPr>
                        <a:t>1627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0.93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7161363"/>
                  </a:ext>
                </a:extLst>
              </a:tr>
              <a:tr h="190500">
                <a:tc>
                  <a:txBody>
                    <a:bodyPr/>
                    <a:lstStyle/>
                    <a:p>
                      <a:pPr algn="ctr" fontAlgn="b"/>
                      <a:r>
                        <a:rPr lang="en-US" sz="1100" u="none" strike="noStrike">
                          <a:effectLst/>
                        </a:rPr>
                        <a:t>999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0.95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1117592"/>
                  </a:ext>
                </a:extLst>
              </a:tr>
              <a:tr h="190500">
                <a:tc>
                  <a:txBody>
                    <a:bodyPr/>
                    <a:lstStyle/>
                    <a:p>
                      <a:pPr algn="ctr" fontAlgn="b"/>
                      <a:r>
                        <a:rPr lang="en-US" sz="1100" u="none" strike="noStrike">
                          <a:effectLst/>
                        </a:rPr>
                        <a:t>668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2245914"/>
                  </a:ext>
                </a:extLst>
              </a:tr>
              <a:tr h="190500">
                <a:tc>
                  <a:txBody>
                    <a:bodyPr/>
                    <a:lstStyle/>
                    <a:p>
                      <a:pPr algn="ctr" fontAlgn="b"/>
                      <a:r>
                        <a:rPr lang="en-US" sz="1100" u="none" strike="noStrike">
                          <a:effectLst/>
                        </a:rPr>
                        <a:t>461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0.83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738479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63251659"/>
              </p:ext>
            </p:extLst>
          </p:nvPr>
        </p:nvGraphicFramePr>
        <p:xfrm>
          <a:off x="5240330" y="1176464"/>
          <a:ext cx="1790700" cy="2305050"/>
        </p:xfrm>
        <a:graphic>
          <a:graphicData uri="http://schemas.openxmlformats.org/drawingml/2006/table">
            <a:tbl>
              <a:tblPr>
                <a:tableStyleId>{5C22544A-7EE6-4342-B048-85BDC9FD1C3A}</a:tableStyleId>
              </a:tblPr>
              <a:tblGrid>
                <a:gridCol w="581025">
                  <a:extLst>
                    <a:ext uri="{9D8B030D-6E8A-4147-A177-3AD203B41FA5}">
                      <a16:colId xmlns:a16="http://schemas.microsoft.com/office/drawing/2014/main" val="173390008"/>
                    </a:ext>
                  </a:extLst>
                </a:gridCol>
                <a:gridCol w="1209675">
                  <a:extLst>
                    <a:ext uri="{9D8B030D-6E8A-4147-A177-3AD203B41FA5}">
                      <a16:colId xmlns:a16="http://schemas.microsoft.com/office/drawing/2014/main" val="2733981326"/>
                    </a:ext>
                  </a:extLst>
                </a:gridCol>
              </a:tblGrid>
              <a:tr h="200025">
                <a:tc gridSpan="2">
                  <a:txBody>
                    <a:bodyPr/>
                    <a:lstStyle/>
                    <a:p>
                      <a:pPr algn="ctr" fontAlgn="b"/>
                      <a:r>
                        <a:rPr lang="en-US" sz="1200" u="none" strike="noStrike">
                          <a:effectLst/>
                        </a:rPr>
                        <a:t>Top 10 Chattiest Users</a:t>
                      </a:r>
                      <a:endParaRPr lang="en-US" sz="12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676085619"/>
                  </a:ext>
                </a:extLst>
              </a:tr>
              <a:tr h="200025">
                <a:tc>
                  <a:txBody>
                    <a:bodyPr/>
                    <a:lstStyle/>
                    <a:p>
                      <a:pPr algn="ctr" fontAlgn="b"/>
                      <a:r>
                        <a:rPr lang="en-US" sz="1200" u="none" strike="noStrike">
                          <a:effectLst/>
                        </a:rPr>
                        <a:t>Team Id</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No. of Chat Items</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8080743"/>
                  </a:ext>
                </a:extLst>
              </a:tr>
              <a:tr h="190500">
                <a:tc>
                  <a:txBody>
                    <a:bodyPr/>
                    <a:lstStyle/>
                    <a:p>
                      <a:pPr algn="ct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1324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0702932"/>
                  </a:ext>
                </a:extLst>
              </a:tr>
              <a:tr h="190500">
                <a:tc>
                  <a:txBody>
                    <a:bodyPr/>
                    <a:lstStyle/>
                    <a:p>
                      <a:pPr algn="ctr" fontAlgn="b"/>
                      <a:r>
                        <a:rPr lang="en-US" sz="1100" u="none" strike="noStrike">
                          <a:effectLst/>
                        </a:rPr>
                        <a:t>185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1036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8052835"/>
                  </a:ext>
                </a:extLst>
              </a:tr>
              <a:tr h="190500">
                <a:tc>
                  <a:txBody>
                    <a:bodyPr/>
                    <a:lstStyle/>
                    <a:p>
                      <a:pPr algn="ctr" fontAlgn="b"/>
                      <a:r>
                        <a:rPr lang="en-US" sz="1100" u="none" strike="noStrike">
                          <a:effectLst/>
                        </a:rPr>
                        <a:t>112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957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802449"/>
                  </a:ext>
                </a:extLst>
              </a:tr>
              <a:tr h="190500">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771493"/>
                  </a:ext>
                </a:extLst>
              </a:tr>
              <a:tr h="190500">
                <a:tc>
                  <a:txBody>
                    <a:bodyPr/>
                    <a:lstStyle/>
                    <a:p>
                      <a:pPr algn="ctr" fontAlgn="b"/>
                      <a:r>
                        <a:rPr lang="en-US" sz="1100" u="none" strike="noStrike">
                          <a:effectLst/>
                        </a:rPr>
                        <a:t>194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2216574"/>
                  </a:ext>
                </a:extLst>
              </a:tr>
              <a:tr h="190500">
                <a:tc>
                  <a:txBody>
                    <a:bodyPr/>
                    <a:lstStyle/>
                    <a:p>
                      <a:pPr algn="ctr" fontAlgn="b"/>
                      <a:r>
                        <a:rPr lang="en-US" sz="1100" u="none" strike="noStrike">
                          <a:effectLst/>
                        </a:rPr>
                        <a:t>129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1175186"/>
                  </a:ext>
                </a:extLst>
              </a:tr>
              <a:tr h="190500">
                <a:tc>
                  <a:txBody>
                    <a:bodyPr/>
                    <a:lstStyle/>
                    <a:p>
                      <a:pPr algn="ct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3125191"/>
                  </a:ext>
                </a:extLst>
              </a:tr>
              <a:tr h="190500">
                <a:tc>
                  <a:txBody>
                    <a:bodyPr/>
                    <a:lstStyle/>
                    <a:p>
                      <a:pPr algn="ctr" fontAlgn="b"/>
                      <a:r>
                        <a:rPr lang="en-US" sz="1100" u="none" strike="noStrike">
                          <a:effectLst/>
                        </a:rPr>
                        <a:t>136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9271179"/>
                  </a:ext>
                </a:extLst>
              </a:tr>
              <a:tr h="190500">
                <a:tc>
                  <a:txBody>
                    <a:bodyPr/>
                    <a:lstStyle/>
                    <a:p>
                      <a:pPr algn="ctr" fontAlgn="b"/>
                      <a:r>
                        <a:rPr lang="en-US" sz="1100" u="none" strike="noStrike">
                          <a:effectLst/>
                        </a:rPr>
                        <a:t>146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746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5216237"/>
                  </a:ext>
                </a:extLst>
              </a:tr>
              <a:tr h="190500">
                <a:tc>
                  <a:txBody>
                    <a:bodyPr/>
                    <a:lstStyle/>
                    <a:p>
                      <a:pPr algn="ctr" fontAlgn="b"/>
                      <a:r>
                        <a:rPr lang="en-US" sz="1100" u="none" strike="noStrike">
                          <a:effectLst/>
                        </a:rPr>
                        <a:t>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736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1654530"/>
                  </a:ext>
                </a:extLst>
              </a:tr>
            </a:tbl>
          </a:graphicData>
        </a:graphic>
      </p:graphicFrame>
      <p:sp>
        <p:nvSpPr>
          <p:cNvPr id="5" name="Rounded Rectangle 4"/>
          <p:cNvSpPr/>
          <p:nvPr/>
        </p:nvSpPr>
        <p:spPr>
          <a:xfrm>
            <a:off x="1019596" y="1561763"/>
            <a:ext cx="453154" cy="1919751"/>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304306" y="1561763"/>
            <a:ext cx="453154" cy="1919751"/>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1472750" y="2896949"/>
            <a:ext cx="1707420" cy="720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962589" y="2799844"/>
            <a:ext cx="1341715" cy="817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59578" y="3566156"/>
            <a:ext cx="1527982" cy="307777"/>
          </a:xfrm>
          <a:prstGeom prst="rect">
            <a:avLst/>
          </a:prstGeom>
          <a:noFill/>
        </p:spPr>
        <p:txBody>
          <a:bodyPr wrap="none" rtlCol="0">
            <a:spAutoFit/>
          </a:bodyPr>
          <a:lstStyle/>
          <a:p>
            <a:r>
              <a:rPr lang="en-US" dirty="0"/>
              <a:t>Weak correlation</a:t>
            </a:r>
          </a:p>
        </p:txBody>
      </p:sp>
      <p:sp>
        <p:nvSpPr>
          <p:cNvPr id="14" name="TextBox 13"/>
          <p:cNvSpPr txBox="1"/>
          <p:nvPr/>
        </p:nvSpPr>
        <p:spPr>
          <a:xfrm>
            <a:off x="354211" y="3921696"/>
            <a:ext cx="5803829" cy="954107"/>
          </a:xfrm>
          <a:prstGeom prst="rect">
            <a:avLst/>
          </a:prstGeom>
          <a:noFill/>
        </p:spPr>
        <p:txBody>
          <a:bodyPr wrap="square" rtlCol="0">
            <a:spAutoFit/>
          </a:bodyPr>
          <a:lstStyle/>
          <a:p>
            <a:pPr marL="285750" indent="-285750">
              <a:buFont typeface="Arial" panose="020B0604020202020204" pitchFamily="34" charset="0"/>
              <a:buChar char="•"/>
            </a:pPr>
            <a:r>
              <a:rPr lang="en-US" dirty="0"/>
              <a:t>Chatty teams may not be filled with chatty users, i.e. chatty users can still reside in teams that are not so active in terms of chatter.</a:t>
            </a:r>
            <a:br>
              <a:rPr lang="en-US" dirty="0"/>
            </a:br>
            <a:endParaRPr lang="en-US" dirty="0"/>
          </a:p>
          <a:p>
            <a:pPr marL="285750" indent="-285750">
              <a:buFont typeface="Arial" panose="020B0604020202020204" pitchFamily="34" charset="0"/>
              <a:buChar char="•"/>
            </a:pPr>
            <a:r>
              <a:rPr lang="en-US" dirty="0"/>
              <a:t>Clustering Coefficient is a possible indicator of strong cliques.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dirty="0"/>
              <a:t>Recommendations</a:t>
            </a:r>
          </a:p>
        </p:txBody>
      </p:sp>
      <p:sp>
        <p:nvSpPr>
          <p:cNvPr id="121" name="Shape 121"/>
          <p:cNvSpPr txBox="1">
            <a:spLocks noGrp="1"/>
          </p:cNvSpPr>
          <p:nvPr>
            <p:ph type="body" idx="1"/>
          </p:nvPr>
        </p:nvSpPr>
        <p:spPr>
          <a:xfrm>
            <a:off x="303387" y="947239"/>
            <a:ext cx="8690984" cy="3466816"/>
          </a:xfrm>
          <a:prstGeom prst="rect">
            <a:avLst/>
          </a:prstGeom>
        </p:spPr>
        <p:txBody>
          <a:bodyPr lIns="91425" tIns="91425" rIns="91425" bIns="91425" anchor="t" anchorCtr="0">
            <a:noAutofit/>
          </a:bodyPr>
          <a:lstStyle/>
          <a:p>
            <a:pPr marL="285750" lvl="0" indent="-285750">
              <a:spcBef>
                <a:spcPts val="0"/>
              </a:spcBef>
              <a:buFont typeface="Arial" panose="020B0604020202020204" pitchFamily="34" charset="0"/>
              <a:buChar char="•"/>
            </a:pPr>
            <a:r>
              <a:rPr lang="en-US" dirty="0"/>
              <a:t>Realign marketing resources to promote CTPF on iOS platform.</a:t>
            </a:r>
          </a:p>
          <a:p>
            <a:pPr marL="285750" lvl="0" indent="-285750">
              <a:spcBef>
                <a:spcPts val="0"/>
              </a:spcBef>
              <a:buFont typeface="Arial" panose="020B0604020202020204" pitchFamily="34" charset="0"/>
              <a:buChar char="•"/>
            </a:pPr>
            <a:r>
              <a:rPr lang="en-US" dirty="0"/>
              <a:t>Increase rewards on iOS version of the game to entice players to provide a review on the App store, hence increasing its rankings within the game category.</a:t>
            </a:r>
          </a:p>
          <a:p>
            <a:pPr marL="285750" lvl="0" indent="-285750">
              <a:spcBef>
                <a:spcPts val="0"/>
              </a:spcBef>
              <a:buFont typeface="Arial" panose="020B0604020202020204" pitchFamily="34" charset="0"/>
              <a:buChar char="•"/>
            </a:pPr>
            <a:r>
              <a:rPr lang="en-US" dirty="0"/>
              <a:t>Discount on bulk purchase of in-game item Id5 to entice high-rollers to continue spending. Flash-sales on low-priced items to entice Freeloaders to start spending.</a:t>
            </a:r>
          </a:p>
          <a:p>
            <a:pPr marL="285750" lvl="0" indent="-285750">
              <a:spcBef>
                <a:spcPts val="0"/>
              </a:spcBef>
              <a:buFont typeface="Arial" panose="020B0604020202020204" pitchFamily="34" charset="0"/>
              <a:buChar char="•"/>
            </a:pPr>
            <a:r>
              <a:rPr lang="en-US" dirty="0"/>
              <a:t>Allocate more premium-rate ads to players who make in-game transactions.</a:t>
            </a:r>
          </a:p>
          <a:p>
            <a:pPr marL="285750" lvl="0" indent="-285750">
              <a:spcBef>
                <a:spcPts val="0"/>
              </a:spcBef>
              <a:buFont typeface="Arial" panose="020B0604020202020204" pitchFamily="34" charset="0"/>
              <a:buChar char="•"/>
            </a:pPr>
            <a:r>
              <a:rPr lang="en-US" dirty="0"/>
              <a:t>Provide rewards to chatty high-rollers to ‘advertise’ their </a:t>
            </a:r>
            <a:br>
              <a:rPr lang="en-US" dirty="0"/>
            </a:br>
            <a:r>
              <a:rPr lang="en-US" dirty="0"/>
              <a:t>in-game purchases on their team-chats.</a:t>
            </a: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TotalTime>
  <Words>1558</Words>
  <Application>Microsoft Office PowerPoint</Application>
  <PresentationFormat>On-screen Show (16:9)</PresentationFormat>
  <Paragraphs>160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Roboto</vt:lpstr>
      <vt:lpstr>Arial</vt:lpstr>
      <vt:lpstr>geometric</vt:lpstr>
      <vt:lpstr> Improving Revenue Generation on Catch the Pink Flamingo</vt:lpstr>
      <vt:lpstr>Background</vt:lpstr>
      <vt:lpstr>Problem Statement </vt:lpstr>
      <vt:lpstr>Data Exploration Overview</vt:lpstr>
      <vt:lpstr>Preliminary Analysis</vt:lpstr>
      <vt:lpstr>Classification findings</vt:lpstr>
      <vt:lpstr>Clustering findings</vt:lpstr>
      <vt:lpstr>Graph analysis findings on chat data</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Analytics-driven Approach to Increasing Revenue on Catch the Pink Flamingo</dc:title>
  <cp:lastModifiedBy>Eugene Yan</cp:lastModifiedBy>
  <cp:revision>24</cp:revision>
  <cp:lastPrinted>2016-06-30T09:37:43Z</cp:lastPrinted>
  <dcterms:modified xsi:type="dcterms:W3CDTF">2016-07-01T04:24:38Z</dcterms:modified>
</cp:coreProperties>
</file>