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145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July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3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July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2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July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July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July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1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July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8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July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2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July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4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July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5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July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0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July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2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July 17,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6180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792" r:id="rId4"/>
    <p:sldLayoutId id="2147483793" r:id="rId5"/>
    <p:sldLayoutId id="2147483798" r:id="rId6"/>
    <p:sldLayoutId id="2147483794" r:id="rId7"/>
    <p:sldLayoutId id="2147483795" r:id="rId8"/>
    <p:sldLayoutId id="2147483796" r:id="rId9"/>
    <p:sldLayoutId id="2147483797" r:id="rId10"/>
    <p:sldLayoutId id="214748379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cubes background">
            <a:extLst>
              <a:ext uri="{FF2B5EF4-FFF2-40B4-BE49-F238E27FC236}">
                <a16:creationId xmlns:a16="http://schemas.microsoft.com/office/drawing/2014/main" id="{40E0383E-A6CE-4FFE-962F-455CCBB70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63" b="1227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AC2D1-06E3-4674-9F68-B98AB452F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SG" sz="3600" dirty="0">
                <a:solidFill>
                  <a:schemeClr val="bg1"/>
                </a:solidFill>
              </a:rPr>
              <a:t>Mini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A8437-A237-4A16-AB9E-C5B0B3D2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en-SG" sz="1200" dirty="0">
                <a:solidFill>
                  <a:schemeClr val="bg1"/>
                </a:solidFill>
              </a:rPr>
              <a:t>HDB RESALE PRICES</a:t>
            </a:r>
          </a:p>
        </p:txBody>
      </p:sp>
    </p:spTree>
    <p:extLst>
      <p:ext uri="{BB962C8B-B14F-4D97-AF65-F5344CB8AC3E}">
        <p14:creationId xmlns:p14="http://schemas.microsoft.com/office/powerpoint/2010/main" val="414806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FF15E-E65F-4453-AFE4-ACE7C063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>
            <a:normAutofit/>
          </a:bodyPr>
          <a:lstStyle/>
          <a:p>
            <a:r>
              <a:rPr lang="en-SG" sz="4000" dirty="0"/>
              <a:t>Stakeholder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5D2D-8434-4F17-8CE1-6BD8AE61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87968"/>
            <a:ext cx="9448800" cy="3812746"/>
          </a:xfrm>
        </p:spPr>
        <p:txBody>
          <a:bodyPr>
            <a:normAutofit/>
          </a:bodyPr>
          <a:lstStyle/>
          <a:p>
            <a:pPr lvl="1"/>
            <a:r>
              <a:rPr lang="en-SG" sz="1800" dirty="0"/>
              <a:t>First time flat buyers who want to find out which area or flat types have the best potential for higher return if they were to sell the flat in future</a:t>
            </a:r>
          </a:p>
          <a:p>
            <a:pPr lvl="1"/>
            <a:endParaRPr lang="en-SG" sz="1800" dirty="0"/>
          </a:p>
          <a:p>
            <a:pPr lvl="1"/>
            <a:endParaRPr lang="en-SG" sz="1800" dirty="0"/>
          </a:p>
          <a:p>
            <a:endParaRPr lang="en-SG" sz="1800" dirty="0"/>
          </a:p>
          <a:p>
            <a:endParaRPr lang="en-SG" sz="1800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4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FF15E-E65F-4453-AFE4-ACE7C063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>
            <a:normAutofit/>
          </a:bodyPr>
          <a:lstStyle/>
          <a:p>
            <a:r>
              <a:rPr lang="en-SG" sz="4000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5D2D-8434-4F17-8CE1-6BD8AE61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87968"/>
            <a:ext cx="9448800" cy="3812746"/>
          </a:xfrm>
        </p:spPr>
        <p:txBody>
          <a:bodyPr>
            <a:normAutofit/>
          </a:bodyPr>
          <a:lstStyle/>
          <a:p>
            <a:r>
              <a:rPr lang="en-SG" sz="1800" b="1" dirty="0"/>
              <a:t>[</a:t>
            </a:r>
            <a:r>
              <a:rPr lang="en-SG" sz="1800" b="1" dirty="0" err="1"/>
              <a:t>flat_model</a:t>
            </a:r>
            <a:r>
              <a:rPr lang="en-SG" sz="1800" b="1" dirty="0"/>
              <a:t>]</a:t>
            </a:r>
          </a:p>
          <a:p>
            <a:pPr lvl="1"/>
            <a:r>
              <a:rPr lang="en-SG" sz="1800" dirty="0"/>
              <a:t>33 different categories due to casing difference</a:t>
            </a:r>
          </a:p>
          <a:p>
            <a:pPr lvl="1"/>
            <a:r>
              <a:rPr lang="en-SG" sz="1800" dirty="0"/>
              <a:t>Convert all values to lower case, reduced the number of categories to 20</a:t>
            </a:r>
          </a:p>
          <a:p>
            <a:r>
              <a:rPr lang="en-SG" sz="1800" b="1" dirty="0"/>
              <a:t>[year]</a:t>
            </a:r>
          </a:p>
          <a:p>
            <a:pPr lvl="1"/>
            <a:r>
              <a:rPr lang="en-SG" sz="1800" dirty="0"/>
              <a:t>Created a new column based on [month] field, taking first 4 characters of the string value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FF15E-E65F-4453-AFE4-ACE7C063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>
            <a:normAutofit/>
          </a:bodyPr>
          <a:lstStyle/>
          <a:p>
            <a:r>
              <a:rPr lang="en-SG" sz="4000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5D2D-8434-4F17-8CE1-6BD8AE61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87968"/>
            <a:ext cx="9448800" cy="3812746"/>
          </a:xfrm>
        </p:spPr>
        <p:txBody>
          <a:bodyPr>
            <a:normAutofit/>
          </a:bodyPr>
          <a:lstStyle/>
          <a:p>
            <a:r>
              <a:rPr lang="en-SG" sz="1800" b="1" dirty="0"/>
              <a:t>[</a:t>
            </a:r>
            <a:r>
              <a:rPr lang="en-SG" sz="1800" b="1" dirty="0" err="1"/>
              <a:t>remaining_lease</a:t>
            </a:r>
            <a:r>
              <a:rPr lang="en-SG" sz="1800" b="1" dirty="0"/>
              <a:t>]</a:t>
            </a:r>
          </a:p>
          <a:p>
            <a:pPr lvl="1"/>
            <a:r>
              <a:rPr lang="en-SG" sz="1800" dirty="0"/>
              <a:t>709,050 records with null values </a:t>
            </a:r>
          </a:p>
          <a:p>
            <a:pPr lvl="1"/>
            <a:r>
              <a:rPr lang="en-SG" sz="1800" dirty="0"/>
              <a:t>Created a new column [</a:t>
            </a:r>
            <a:r>
              <a:rPr lang="en-SG" sz="1800" dirty="0" err="1"/>
              <a:t>updated_remaining_lease</a:t>
            </a:r>
            <a:r>
              <a:rPr lang="en-SG" sz="1800" dirty="0"/>
              <a:t>] to calculate remaining lease as at point of sale</a:t>
            </a:r>
          </a:p>
          <a:p>
            <a:r>
              <a:rPr lang="en-SG" sz="1800" b="1" dirty="0"/>
              <a:t>[</a:t>
            </a:r>
            <a:r>
              <a:rPr lang="en-SG" sz="1800" b="1" dirty="0" err="1"/>
              <a:t>flat_type</a:t>
            </a:r>
            <a:r>
              <a:rPr lang="en-SG" sz="1800" b="1" dirty="0"/>
              <a:t>]</a:t>
            </a:r>
          </a:p>
          <a:p>
            <a:pPr lvl="1"/>
            <a:r>
              <a:rPr lang="en-SG" sz="1800" dirty="0"/>
              <a:t>Two similar values (</a:t>
            </a:r>
            <a:r>
              <a:rPr lang="en-US" sz="1800" dirty="0"/>
              <a:t>‘</a:t>
            </a:r>
            <a:r>
              <a:rPr lang="en-US" altLang="en-US" sz="1800" dirty="0"/>
              <a:t>MULTI GENERATION’, ‘MULTI-GENERATION’)</a:t>
            </a:r>
          </a:p>
          <a:p>
            <a:pPr lvl="1"/>
            <a:r>
              <a:rPr lang="en-US" sz="1800" dirty="0"/>
              <a:t>Replaced </a:t>
            </a:r>
            <a:r>
              <a:rPr lang="en-US" sz="1800" dirty="0" err="1"/>
              <a:t>hypen</a:t>
            </a:r>
            <a:r>
              <a:rPr lang="en-US" sz="1800" dirty="0"/>
              <a:t> with blank</a:t>
            </a:r>
            <a:endParaRPr lang="en-SG" sz="1800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FF15E-E65F-4453-AFE4-ACE7C063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>
            <a:normAutofit/>
          </a:bodyPr>
          <a:lstStyle/>
          <a:p>
            <a:r>
              <a:rPr lang="en-SG" sz="4000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5D2D-8434-4F17-8CE1-6BD8AE61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87968"/>
            <a:ext cx="9448800" cy="3812746"/>
          </a:xfrm>
        </p:spPr>
        <p:txBody>
          <a:bodyPr>
            <a:normAutofit/>
          </a:bodyPr>
          <a:lstStyle/>
          <a:p>
            <a:pPr lvl="1"/>
            <a:r>
              <a:rPr lang="en-SG" sz="1800" dirty="0"/>
              <a:t>Which flat type has the most transactions? </a:t>
            </a:r>
          </a:p>
          <a:p>
            <a:pPr lvl="1"/>
            <a:r>
              <a:rPr lang="en-SG" sz="1800" dirty="0"/>
              <a:t>Which location and flat type has the highest demand?</a:t>
            </a:r>
          </a:p>
          <a:p>
            <a:pPr lvl="1"/>
            <a:r>
              <a:rPr lang="en-SG" sz="1800" dirty="0"/>
              <a:t>What is the most popular lease remaining years? </a:t>
            </a:r>
          </a:p>
          <a:p>
            <a:pPr lvl="1"/>
            <a:r>
              <a:rPr lang="en-SG" sz="1800" dirty="0"/>
              <a:t>Which location and flat type has the highest increase in average resale value since 2010?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7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FF15E-E65F-4453-AFE4-ACE7C063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>
            <a:normAutofit/>
          </a:bodyPr>
          <a:lstStyle/>
          <a:p>
            <a:r>
              <a:rPr lang="en-SG" sz="4000" dirty="0"/>
              <a:t>FINDINGS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B9B1ED-B69D-450C-9FA1-8944622A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Top 5 towns for number of transactions</a:t>
            </a:r>
          </a:p>
          <a:p>
            <a:pPr lvl="1"/>
            <a:r>
              <a:rPr lang="en-SG" dirty="0"/>
              <a:t>Tampines, Yishun, Bedok, Jurong West, Woodland</a:t>
            </a:r>
          </a:p>
          <a:p>
            <a:r>
              <a:rPr lang="en-SG" dirty="0"/>
              <a:t>Top town and flat type with most demand</a:t>
            </a:r>
          </a:p>
          <a:p>
            <a:pPr lvl="1"/>
            <a:r>
              <a:rPr lang="en-SG" dirty="0"/>
              <a:t>Ang Mo Kio, 3 Room</a:t>
            </a:r>
          </a:p>
          <a:p>
            <a:r>
              <a:rPr lang="en-SG" dirty="0"/>
              <a:t>Most popular remaining lease period</a:t>
            </a:r>
          </a:p>
          <a:p>
            <a:pPr lvl="1"/>
            <a:r>
              <a:rPr lang="en-SG" dirty="0"/>
              <a:t>81-90 years</a:t>
            </a:r>
          </a:p>
          <a:p>
            <a:r>
              <a:rPr lang="en-SG" dirty="0"/>
              <a:t>Town and flat type with highest increase in average selling price from 2010</a:t>
            </a:r>
          </a:p>
          <a:p>
            <a:pPr lvl="1"/>
            <a:r>
              <a:rPr lang="en-SG" dirty="0"/>
              <a:t>Central Area, 5 Room, 401,132  </a:t>
            </a:r>
          </a:p>
          <a:p>
            <a:endParaRPr lang="en-SG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4AD5E921-2140-4CF0-B3F9-6B2A3992E2AF}"/>
              </a:ext>
            </a:extLst>
          </p:cNvPr>
          <p:cNvSpPr/>
          <p:nvPr/>
        </p:nvSpPr>
        <p:spPr>
          <a:xfrm>
            <a:off x="5651863" y="5390604"/>
            <a:ext cx="209006" cy="243840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464573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925</TotalTime>
  <Words>242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Avenir Next LT Pro</vt:lpstr>
      <vt:lpstr>GradientRiseVTI</vt:lpstr>
      <vt:lpstr>Mini Project 1</vt:lpstr>
      <vt:lpstr>Stakeholder</vt:lpstr>
      <vt:lpstr>Data Cleaning</vt:lpstr>
      <vt:lpstr>Data Cleaning</vt:lpstr>
      <vt:lpstr>Questions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1</dc:title>
  <dc:creator>Eugene</dc:creator>
  <cp:lastModifiedBy>Eugene</cp:lastModifiedBy>
  <cp:revision>21</cp:revision>
  <dcterms:created xsi:type="dcterms:W3CDTF">2021-07-15T10:05:24Z</dcterms:created>
  <dcterms:modified xsi:type="dcterms:W3CDTF">2021-07-17T02:17:05Z</dcterms:modified>
</cp:coreProperties>
</file>