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6" r:id="rId13"/>
    <p:sldId id="265" r:id="rId14"/>
    <p:sldId id="269" r:id="rId15"/>
    <p:sldId id="272" r:id="rId16"/>
    <p:sldId id="276" r:id="rId17"/>
    <p:sldId id="275" r:id="rId18"/>
    <p:sldId id="274" r:id="rId19"/>
    <p:sldId id="270" r:id="rId20"/>
    <p:sldId id="273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>
      <p:cViewPr varScale="1">
        <p:scale>
          <a:sx n="143" d="100"/>
          <a:sy n="143" d="100"/>
        </p:scale>
        <p:origin x="67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923678"/>
            <a:ext cx="9144000" cy="1337740"/>
          </a:xfrm>
          <a:prstGeom prst="rect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221073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Avocado Price Predictions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810894"/>
            <a:ext cx="9144000" cy="67064"/>
          </a:xfrm>
          <a:prstGeom prst="rect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0" y="3314690"/>
            <a:ext cx="9144000" cy="67064"/>
          </a:xfrm>
          <a:prstGeom prst="rect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Data Insights – Price Trend</a:t>
            </a:r>
            <a:endParaRPr lang="ko-KR" alt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10602-E719-411C-82C4-AD0BE7571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699542"/>
            <a:ext cx="6588498" cy="444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1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Data Insights – Sales Volume Trend</a:t>
            </a:r>
            <a:endParaRPr lang="ko-KR" alt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5442C-D6BC-49A8-9278-BBBDA3B9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662940"/>
            <a:ext cx="6760989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3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Data Insights – Price vs Volume</a:t>
            </a:r>
            <a:endParaRPr lang="ko-KR" alt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200F2-F422-427E-B912-6429676FF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865878"/>
            <a:ext cx="5262162" cy="191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730E04-8957-4283-90F5-26E5E72EA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9" y="2784791"/>
            <a:ext cx="5278619" cy="209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5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Data Insights – Correlation Mapping</a:t>
            </a:r>
            <a:endParaRPr lang="ko-KR" alt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1550E8-BFDB-4590-876A-FC24F4E0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786" y="915566"/>
            <a:ext cx="6896100" cy="40481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3FF9637-54EB-4912-99C4-84F8BE4E6978}"/>
              </a:ext>
            </a:extLst>
          </p:cNvPr>
          <p:cNvSpPr/>
          <p:nvPr/>
        </p:nvSpPr>
        <p:spPr>
          <a:xfrm>
            <a:off x="6588224" y="915566"/>
            <a:ext cx="360040" cy="432048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541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Data Model – Linear Regression</a:t>
            </a:r>
            <a:endParaRPr lang="ko-KR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D7E956-420C-4837-82D6-7781F3CA9867}"/>
              </a:ext>
            </a:extLst>
          </p:cNvPr>
          <p:cNvSpPr txBox="1"/>
          <p:nvPr/>
        </p:nvSpPr>
        <p:spPr>
          <a:xfrm>
            <a:off x="1763688" y="73554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 – 0.438</a:t>
            </a:r>
          </a:p>
          <a:p>
            <a:r>
              <a:rPr lang="en-US" dirty="0"/>
              <a:t>MSE – 0.08248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0EC34-7F77-4034-AC02-E0E833349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159418"/>
            <a:ext cx="3960440" cy="283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C8D039-0919-434F-84EB-72A9DA8AB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769" y="714517"/>
            <a:ext cx="4820964" cy="259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3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Data Model – Linear Regression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4CE50-CF00-44E8-9216-3F34F1795EF1}"/>
              </a:ext>
            </a:extLst>
          </p:cNvPr>
          <p:cNvSpPr txBox="1"/>
          <p:nvPr/>
        </p:nvSpPr>
        <p:spPr>
          <a:xfrm>
            <a:off x="1763688" y="771550"/>
            <a:ext cx="6912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using </a:t>
            </a:r>
            <a:r>
              <a:rPr lang="en-US" dirty="0" err="1"/>
              <a:t>f_regression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Selected Features: '</a:t>
            </a:r>
            <a:r>
              <a:rPr lang="en-US" dirty="0" err="1"/>
              <a:t>total_volume</a:t>
            </a:r>
            <a:r>
              <a:rPr lang="en-US" dirty="0"/>
              <a:t>', '4046', '4225', '4770', '</a:t>
            </a:r>
            <a:r>
              <a:rPr lang="en-US" dirty="0" err="1"/>
              <a:t>total_bags</a:t>
            </a:r>
            <a:r>
              <a:rPr lang="en-US" dirty="0"/>
              <a:t>', 'small_bags','</a:t>
            </a:r>
            <a:r>
              <a:rPr lang="en-US" dirty="0" err="1"/>
              <a:t>large_bags</a:t>
            </a:r>
            <a:r>
              <a:rPr lang="en-US" dirty="0"/>
              <a:t>', 'type’</a:t>
            </a:r>
          </a:p>
          <a:p>
            <a:endParaRPr lang="en-US" dirty="0"/>
          </a:p>
          <a:p>
            <a:r>
              <a:rPr lang="en-US" dirty="0"/>
              <a:t>Score: 0.438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014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Data Model – Ridge Regression</a:t>
            </a:r>
            <a:endParaRPr lang="ko-KR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D7E956-420C-4837-82D6-7781F3CA9867}"/>
              </a:ext>
            </a:extLst>
          </p:cNvPr>
          <p:cNvSpPr txBox="1"/>
          <p:nvPr/>
        </p:nvSpPr>
        <p:spPr>
          <a:xfrm>
            <a:off x="1763688" y="73554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 – 0.438</a:t>
            </a:r>
          </a:p>
          <a:p>
            <a:r>
              <a:rPr lang="en-US" dirty="0"/>
              <a:t>MSE – 0.08248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25DDB-CD7A-4DA3-AB3A-123869C7B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177" y="1419053"/>
            <a:ext cx="69246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96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Data Model – Lasso Regression</a:t>
            </a:r>
            <a:endParaRPr lang="ko-KR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D7E956-420C-4837-82D6-7781F3CA9867}"/>
              </a:ext>
            </a:extLst>
          </p:cNvPr>
          <p:cNvSpPr txBox="1"/>
          <p:nvPr/>
        </p:nvSpPr>
        <p:spPr>
          <a:xfrm>
            <a:off x="1763688" y="73554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 – 0.12599</a:t>
            </a:r>
          </a:p>
          <a:p>
            <a:r>
              <a:rPr lang="en-US" dirty="0"/>
              <a:t>MSE – 0.128279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34997-B9F0-4C4E-8497-00774485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381877"/>
            <a:ext cx="7309738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86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Conclusion</a:t>
            </a:r>
            <a:endParaRPr lang="ko-KR" altLang="en-US" sz="3200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7EE4F56-3874-4C8B-A49F-674A7EDE6B21}"/>
              </a:ext>
            </a:extLst>
          </p:cNvPr>
          <p:cNvSpPr txBox="1">
            <a:spLocks/>
          </p:cNvSpPr>
          <p:nvPr/>
        </p:nvSpPr>
        <p:spPr>
          <a:xfrm>
            <a:off x="611560" y="843558"/>
            <a:ext cx="8291264" cy="381642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At this point in time, ridge and linear regression are predicting better as compared to lasso regression</a:t>
            </a:r>
          </a:p>
          <a:p>
            <a:pPr lvl="1" indent="0">
              <a:buNone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 indent="0">
              <a:buFont typeface="Arial" pitchFamily="34" charset="0"/>
              <a:buNone/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marL="285750"/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704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 Steps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611560" y="843558"/>
            <a:ext cx="8291264" cy="3816425"/>
          </a:xfrm>
        </p:spPr>
        <p:txBody>
          <a:bodyPr/>
          <a:lstStyle/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Optimize the machine learning model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Using cross-validations to check the model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Gather more data that could be relevant to predicting the average price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Use different machine learning models</a:t>
            </a:r>
          </a:p>
          <a:p>
            <a:pPr marL="1028700" lvl="1">
              <a:buFont typeface="Arial" panose="020B0604020202020204" pitchFamily="34" charset="0"/>
              <a:buChar char="•"/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lvl="1" indent="0">
              <a:buNone/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lvl="1" indent="0">
              <a:buNone/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marL="285750"/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9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List of Content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D5375-8256-4519-B827-6E6FC98126D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1131591"/>
            <a:ext cx="8496944" cy="367240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Gathering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Modeling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Business Problem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843558"/>
            <a:ext cx="6912768" cy="38164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A local fruit smoothie business owner has lamented that the margin from avocado milkshakes is not stable and causes him to lose profits when he runs promotion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The owner wants to know how can they price their product better and also when would it be a better time to run promotion. </a:t>
            </a:r>
            <a:endParaRPr lang="en-US" altLang="ko-KR" sz="3000" dirty="0">
              <a:latin typeface="Arial" pitchFamily="34" charset="0"/>
              <a:cs typeface="Arial" pitchFamily="34" charset="0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marL="1028700" lvl="1">
              <a:buFont typeface="Arial" panose="020B0604020202020204" pitchFamily="34" charset="0"/>
              <a:buChar char="•"/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marL="285750"/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Question</a:t>
            </a:r>
            <a:endParaRPr lang="ko-KR" alt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6022212-112D-4535-ADE6-0335F8595C6C}"/>
              </a:ext>
            </a:extLst>
          </p:cNvPr>
          <p:cNvSpPr txBox="1">
            <a:spLocks/>
          </p:cNvSpPr>
          <p:nvPr/>
        </p:nvSpPr>
        <p:spPr>
          <a:xfrm>
            <a:off x="1990056" y="843558"/>
            <a:ext cx="6912768" cy="381642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What are the factors affecting avocado prices</a:t>
            </a:r>
          </a:p>
          <a:p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How can we build a model to predict the prices of avocado</a:t>
            </a:r>
            <a:endParaRPr lang="en-US" altLang="ko-KR" sz="3000" dirty="0">
              <a:latin typeface="Arial" pitchFamily="34" charset="0"/>
              <a:cs typeface="Arial" pitchFamily="34" charset="0"/>
            </a:endParaRPr>
          </a:p>
          <a:p>
            <a:pPr marL="1028700" lvl="1">
              <a:buFont typeface="Arial" pitchFamily="34" charset="0"/>
              <a:buChar char="•"/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marL="1028700" lvl="1">
              <a:buFont typeface="Arial" pitchFamily="34" charset="0"/>
              <a:buChar char="•"/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marL="285750"/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79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Gathering</a:t>
            </a:r>
            <a:endParaRPr lang="ko-KR" alt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6022212-112D-4535-ADE6-0335F8595C6C}"/>
              </a:ext>
            </a:extLst>
          </p:cNvPr>
          <p:cNvSpPr txBox="1">
            <a:spLocks/>
          </p:cNvSpPr>
          <p:nvPr/>
        </p:nvSpPr>
        <p:spPr>
          <a:xfrm>
            <a:off x="1990056" y="843558"/>
            <a:ext cx="6912768" cy="3816425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istorical data on avocado prices and sales volume in multiple US markets from 2015-2020 (Kaggle)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origin of the source data is from Hass Avocado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marL="1028700" lvl="1">
              <a:buFont typeface="Arial" pitchFamily="34" charset="0"/>
              <a:buChar char="•"/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marL="285750"/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1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Preparation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D66B6-B429-4704-ACBA-3F64C445F95E}"/>
              </a:ext>
            </a:extLst>
          </p:cNvPr>
          <p:cNvSpPr txBox="1"/>
          <p:nvPr/>
        </p:nvSpPr>
        <p:spPr>
          <a:xfrm>
            <a:off x="1907704" y="699542"/>
            <a:ext cx="698477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Data type conversion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Convert date from string to date data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Removal of records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Records with ‘Total U.S.’ in the geography field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>
                <a:latin typeface="Arial" pitchFamily="34" charset="0"/>
                <a:cs typeface="Arial" pitchFamily="34" charset="0"/>
              </a:rPr>
              <a:t>No duplicated rows or null values in data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>
                <a:latin typeface="Arial" pitchFamily="34" charset="0"/>
                <a:cs typeface="Arial" pitchFamily="34" charset="0"/>
              </a:rPr>
              <a:t>Feature engineering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>
                <a:latin typeface="Arial" pitchFamily="34" charset="0"/>
                <a:cs typeface="Arial" pitchFamily="34" charset="0"/>
              </a:rPr>
              <a:t>Added month, season field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1600" dirty="0">
                <a:latin typeface="Arial" pitchFamily="34" charset="0"/>
                <a:cs typeface="Arial" pitchFamily="34" charset="0"/>
              </a:rPr>
              <a:t>Converted type field to numerical</a:t>
            </a:r>
          </a:p>
          <a:p>
            <a:pPr lvl="1"/>
            <a:endParaRPr lang="en-SG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31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Data Insights – Price Trend</a:t>
            </a:r>
            <a:endParaRPr lang="ko-KR" alt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CCA8F-899E-403E-920A-9320054B3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891563"/>
            <a:ext cx="6377905" cy="425193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C273FA6-2FA1-4B04-8374-52A8023AC57A}"/>
              </a:ext>
            </a:extLst>
          </p:cNvPr>
          <p:cNvSpPr/>
          <p:nvPr/>
        </p:nvSpPr>
        <p:spPr>
          <a:xfrm>
            <a:off x="2339752" y="3219822"/>
            <a:ext cx="1584176" cy="158417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A0E3A1-7BC1-4367-8C76-59D1F1D505C4}"/>
              </a:ext>
            </a:extLst>
          </p:cNvPr>
          <p:cNvSpPr/>
          <p:nvPr/>
        </p:nvSpPr>
        <p:spPr>
          <a:xfrm>
            <a:off x="7092280" y="2690946"/>
            <a:ext cx="1193329" cy="211305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01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Data Insights – Price Trend</a:t>
            </a:r>
            <a:endParaRPr lang="ko-KR" alt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F360B-401B-4DA4-A3C0-B907D7BA4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774382"/>
            <a:ext cx="6476483" cy="43691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189FCA6-08D8-4448-BFF9-CA669DAA246E}"/>
              </a:ext>
            </a:extLst>
          </p:cNvPr>
          <p:cNvSpPr/>
          <p:nvPr/>
        </p:nvSpPr>
        <p:spPr>
          <a:xfrm>
            <a:off x="2339752" y="3219822"/>
            <a:ext cx="1584176" cy="158417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D70500-9E0D-47E7-B4C1-C582943F782C}"/>
              </a:ext>
            </a:extLst>
          </p:cNvPr>
          <p:cNvSpPr/>
          <p:nvPr/>
        </p:nvSpPr>
        <p:spPr>
          <a:xfrm>
            <a:off x="7092280" y="2690946"/>
            <a:ext cx="1193329" cy="211305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566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Data Insights – Price Trend</a:t>
            </a:r>
            <a:endParaRPr lang="ko-KR" alt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F8976-CF5A-46DD-8CD8-E1563852F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771550"/>
            <a:ext cx="6654649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7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337</Words>
  <Application>Microsoft Office PowerPoint</Application>
  <PresentationFormat>On-screen Show (16:9)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Office Theme</vt:lpstr>
      <vt:lpstr>Custom Design</vt:lpstr>
      <vt:lpstr>PowerPoint Presentation</vt:lpstr>
      <vt:lpstr> List of Content</vt:lpstr>
      <vt:lpstr>Business Problem</vt:lpstr>
      <vt:lpstr>Data Question</vt:lpstr>
      <vt:lpstr>Data Gathering</vt:lpstr>
      <vt:lpstr>Data Preparation</vt:lpstr>
      <vt:lpstr>Data Insights – Price Trend</vt:lpstr>
      <vt:lpstr>Data Insights – Price Trend</vt:lpstr>
      <vt:lpstr>Data Insights – Price Trend</vt:lpstr>
      <vt:lpstr>Data Insights – Price Trend</vt:lpstr>
      <vt:lpstr>Data Insights – Sales Volume Trend</vt:lpstr>
      <vt:lpstr>Data Insights – Price vs Volume</vt:lpstr>
      <vt:lpstr>Data Insights – Correlation Mapping</vt:lpstr>
      <vt:lpstr>Data Model – Linear Regression</vt:lpstr>
      <vt:lpstr>Data Model – Linear Regression</vt:lpstr>
      <vt:lpstr>Data Model – Ridge Regression</vt:lpstr>
      <vt:lpstr>Data Model – Lasso Regression</vt:lpstr>
      <vt:lpstr>Conclusion</vt:lpstr>
      <vt:lpstr>Next Steps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eugene yap</cp:lastModifiedBy>
  <cp:revision>28</cp:revision>
  <dcterms:created xsi:type="dcterms:W3CDTF">2014-04-01T16:27:38Z</dcterms:created>
  <dcterms:modified xsi:type="dcterms:W3CDTF">2021-08-14T03:46:45Z</dcterms:modified>
</cp:coreProperties>
</file>