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71" r:id="rId7"/>
    <p:sldId id="275" r:id="rId8"/>
    <p:sldId id="259" r:id="rId9"/>
    <p:sldId id="260" r:id="rId10"/>
    <p:sldId id="262" r:id="rId11"/>
    <p:sldId id="274" r:id="rId12"/>
    <p:sldId id="276" r:id="rId13"/>
    <p:sldId id="277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Distribution</a:t>
            </a:r>
            <a:r>
              <a:rPr lang="en-IN" baseline="0" dirty="0">
                <a:solidFill>
                  <a:schemeClr val="bg1"/>
                </a:solidFill>
              </a:rPr>
              <a:t> of Transaction (CASH_OUT, TRANSFER) </a:t>
            </a:r>
            <a:endParaRPr lang="en-I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cat>
            <c:strRef>
              <c:f>Sheet1!$A$2:$A$3</c:f>
              <c:strCache>
                <c:ptCount val="2"/>
                <c:pt idx="0">
                  <c:v>Valid</c:v>
                </c:pt>
                <c:pt idx="1">
                  <c:v>Fraud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2762196</c:v>
                </c:pt>
                <c:pt idx="1">
                  <c:v>8213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Fraud Detection in Financial Institute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1" y="2008678"/>
            <a:ext cx="6735739" cy="43476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Management of Financial Institute </a:t>
            </a:r>
          </a:p>
          <a:p>
            <a:pPr lvl="0"/>
            <a:r>
              <a:rPr lang="en-US" dirty="0"/>
              <a:t>Machine Learning is able to predict the outcome of transaction </a:t>
            </a:r>
          </a:p>
          <a:p>
            <a:pPr lvl="0"/>
            <a:r>
              <a:rPr lang="en-US" dirty="0"/>
              <a:t>We will need to use machine learning methodology on real world data for better fit to each financial institute needs for prediction. 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7B1D0-97AD-4F63-8B0F-E171B87C8014}"/>
              </a:ext>
            </a:extLst>
          </p:cNvPr>
          <p:cNvSpPr/>
          <p:nvPr/>
        </p:nvSpPr>
        <p:spPr>
          <a:xfrm>
            <a:off x="10237237" y="0"/>
            <a:ext cx="1733940" cy="8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AFC9C0B-1ECF-400E-BB80-5611F954BE30}"/>
              </a:ext>
            </a:extLst>
          </p:cNvPr>
          <p:cNvSpPr txBox="1">
            <a:spLocks/>
          </p:cNvSpPr>
          <p:nvPr/>
        </p:nvSpPr>
        <p:spPr>
          <a:xfrm>
            <a:off x="122261" y="222641"/>
            <a:ext cx="4331069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>
                <a:solidFill>
                  <a:schemeClr val="bg2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639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C19CE-55AB-4D0D-A2F6-5714D756CD61}"/>
              </a:ext>
            </a:extLst>
          </p:cNvPr>
          <p:cNvSpPr/>
          <p:nvPr/>
        </p:nvSpPr>
        <p:spPr>
          <a:xfrm>
            <a:off x="11146971" y="0"/>
            <a:ext cx="824206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0C23-A848-4957-B590-18CC655ACD21}"/>
              </a:ext>
            </a:extLst>
          </p:cNvPr>
          <p:cNvSpPr txBox="1"/>
          <p:nvPr/>
        </p:nvSpPr>
        <p:spPr>
          <a:xfrm>
            <a:off x="518678" y="1370386"/>
            <a:ext cx="7725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https://www.theguardian.com/money/2021/sep/22/fraud-in-uk-at-level-poses-national-security-threat-bank-customers-covid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u="none" strike="noStrike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https://fcase.io/3-current-fraud-threats-which-are-creating-major-challenges-for-the-banking-and-finance-industry/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6023820"/>
          </a:xfrm>
        </p:spPr>
        <p:txBody>
          <a:bodyPr/>
          <a:lstStyle/>
          <a:p>
            <a:r>
              <a:rPr lang="en-US" dirty="0"/>
              <a:t>End of Presentation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C19CE-55AB-4D0D-A2F6-5714D756CD61}"/>
              </a:ext>
            </a:extLst>
          </p:cNvPr>
          <p:cNvSpPr/>
          <p:nvPr/>
        </p:nvSpPr>
        <p:spPr>
          <a:xfrm>
            <a:off x="11146971" y="0"/>
            <a:ext cx="824206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8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Presentation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476059"/>
            <a:ext cx="5475290" cy="476122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Business Problem</a:t>
            </a:r>
          </a:p>
          <a:p>
            <a:pPr>
              <a:buClr>
                <a:schemeClr val="accent2"/>
              </a:buClr>
            </a:pPr>
            <a:r>
              <a:rPr lang="en-US" dirty="0"/>
              <a:t>Data Question</a:t>
            </a:r>
          </a:p>
          <a:p>
            <a:pPr>
              <a:buClr>
                <a:schemeClr val="accent2"/>
              </a:buClr>
            </a:pPr>
            <a:r>
              <a:rPr lang="en-US" dirty="0"/>
              <a:t>Machine Learning Process</a:t>
            </a:r>
          </a:p>
          <a:p>
            <a:pPr>
              <a:buClr>
                <a:schemeClr val="accent2"/>
              </a:buClr>
            </a:pPr>
            <a:r>
              <a:rPr lang="en-US" dirty="0"/>
              <a:t>Exploratory Data Analysis Findings</a:t>
            </a:r>
          </a:p>
          <a:p>
            <a:pPr>
              <a:buClr>
                <a:schemeClr val="accent2"/>
              </a:buClr>
            </a:pPr>
            <a:r>
              <a:rPr lang="en-US" dirty="0"/>
              <a:t>Model and Evaluation</a:t>
            </a:r>
          </a:p>
          <a:p>
            <a:pPr>
              <a:buClr>
                <a:schemeClr val="accent2"/>
              </a:buClr>
            </a:pPr>
            <a:r>
              <a:rPr lang="en-US" dirty="0"/>
              <a:t>Summary</a:t>
            </a:r>
          </a:p>
          <a:p>
            <a:pPr>
              <a:buClr>
                <a:schemeClr val="accent2"/>
              </a:buClr>
            </a:pPr>
            <a:endParaRPr lang="en-US" dirty="0"/>
          </a:p>
          <a:p>
            <a:pPr>
              <a:buClr>
                <a:schemeClr val="accent2"/>
              </a:buClr>
            </a:pPr>
            <a:endParaRPr lang="en-US" dirty="0"/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F418C-90AF-4DD1-9F86-4EE08016E782}"/>
              </a:ext>
            </a:extLst>
          </p:cNvPr>
          <p:cNvSpPr/>
          <p:nvPr/>
        </p:nvSpPr>
        <p:spPr>
          <a:xfrm>
            <a:off x="11146971" y="0"/>
            <a:ext cx="824206" cy="78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Did you know?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CD325-42FF-4602-8FB4-35A6A684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03" y="1675882"/>
            <a:ext cx="4605393" cy="4800598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88ABCD7-9CF3-492D-8870-975B2AA70E80}"/>
              </a:ext>
            </a:extLst>
          </p:cNvPr>
          <p:cNvSpPr/>
          <p:nvPr/>
        </p:nvSpPr>
        <p:spPr>
          <a:xfrm>
            <a:off x="9283960" y="2021114"/>
            <a:ext cx="2565918" cy="2205653"/>
          </a:xfrm>
          <a:prstGeom prst="borderCallout1">
            <a:avLst>
              <a:gd name="adj1" fmla="val 30308"/>
              <a:gd name="adj2" fmla="val -1291"/>
              <a:gd name="adj3" fmla="val 25280"/>
              <a:gd name="adj4" fmla="val -609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an increase of over 30% in the same time period compared to 2020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8DC62-6CBD-476D-978B-55290560BB47}"/>
              </a:ext>
            </a:extLst>
          </p:cNvPr>
          <p:cNvSpPr txBox="1"/>
          <p:nvPr/>
        </p:nvSpPr>
        <p:spPr>
          <a:xfrm>
            <a:off x="3734207" y="6469096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Source: The Guardian</a:t>
            </a:r>
            <a:endParaRPr lang="en-SG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D438D-74E7-468D-B149-9E89B2223D6B}"/>
              </a:ext>
            </a:extLst>
          </p:cNvPr>
          <p:cNvSpPr/>
          <p:nvPr/>
        </p:nvSpPr>
        <p:spPr>
          <a:xfrm>
            <a:off x="196924" y="1778194"/>
            <a:ext cx="2565918" cy="2205653"/>
          </a:xfrm>
          <a:prstGeom prst="borderCallout1">
            <a:avLst>
              <a:gd name="adj1" fmla="val 30308"/>
              <a:gd name="adj2" fmla="val -1291"/>
              <a:gd name="adj3" fmla="val 8781"/>
              <a:gd name="adj4" fmla="val 140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institute loses about 5% of their total revenue to fraud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52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58802"/>
            <a:ext cx="5528387" cy="9397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Problem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26582-92FC-4B7C-AA37-07AAEBBF0471}"/>
              </a:ext>
            </a:extLst>
          </p:cNvPr>
          <p:cNvSpPr txBox="1"/>
          <p:nvPr/>
        </p:nvSpPr>
        <p:spPr>
          <a:xfrm>
            <a:off x="359229" y="1572028"/>
            <a:ext cx="5603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Financial institute are losing money due to frauds and their reputation is on the line, can fraud be detected and prevented to reduce loss in revenue</a:t>
            </a:r>
            <a:endParaRPr lang="en-SG" sz="24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SG" sz="1600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D58C72E3-C5EB-450E-BC46-42925074694E}"/>
              </a:ext>
            </a:extLst>
          </p:cNvPr>
          <p:cNvSpPr txBox="1">
            <a:spLocks/>
          </p:cNvSpPr>
          <p:nvPr/>
        </p:nvSpPr>
        <p:spPr>
          <a:xfrm>
            <a:off x="6585858" y="3062517"/>
            <a:ext cx="552838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Question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42CD4-09A1-4EEF-9F0F-C02F5462BD09}"/>
              </a:ext>
            </a:extLst>
          </p:cNvPr>
          <p:cNvSpPr txBox="1"/>
          <p:nvPr/>
        </p:nvSpPr>
        <p:spPr>
          <a:xfrm>
            <a:off x="3247054" y="4267231"/>
            <a:ext cx="9150220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can we identify fraudulent transactions using the dataset? </a:t>
            </a:r>
            <a:endParaRPr lang="en-SG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various machine learning algorithms to find the one with the highest accuracy for fraud prediction, and more importantly can fraudulent transaction be predicted?</a:t>
            </a:r>
            <a:endParaRPr lang="en-SG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081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1" y="896081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Machine Learning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Process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D921F7-31EB-401C-8E11-DDA08753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1" y="2367389"/>
            <a:ext cx="5818277" cy="2679732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9C0AB7F2-7F42-4877-BB7E-8009CD1175F7}"/>
              </a:ext>
            </a:extLst>
          </p:cNvPr>
          <p:cNvSpPr/>
          <p:nvPr/>
        </p:nvSpPr>
        <p:spPr>
          <a:xfrm>
            <a:off x="1293603" y="5302863"/>
            <a:ext cx="4183465" cy="1418612"/>
          </a:xfrm>
          <a:prstGeom prst="borderCallout1">
            <a:avLst>
              <a:gd name="adj1" fmla="val 46375"/>
              <a:gd name="adj2" fmla="val -81"/>
              <a:gd name="adj3" fmla="val -121063"/>
              <a:gd name="adj4" fmla="val -2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Source: Kaggle</a:t>
            </a:r>
          </a:p>
          <a:p>
            <a:pPr algn="ctr"/>
            <a:r>
              <a:rPr lang="en-US" dirty="0"/>
              <a:t>Synthetically generated banking transaction by </a:t>
            </a:r>
            <a:r>
              <a:rPr lang="en-US" dirty="0" err="1"/>
              <a:t>PaySim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1" y="2008678"/>
            <a:ext cx="4942829" cy="43476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Only TRANSFER and CASH_OUT transactions have fraudulent transaction</a:t>
            </a:r>
          </a:p>
          <a:p>
            <a:pPr lvl="0"/>
            <a:r>
              <a:rPr lang="en-US" dirty="0"/>
              <a:t>There are erroneous data in the account balances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7B1D0-97AD-4F63-8B0F-E171B87C8014}"/>
              </a:ext>
            </a:extLst>
          </p:cNvPr>
          <p:cNvSpPr/>
          <p:nvPr/>
        </p:nvSpPr>
        <p:spPr>
          <a:xfrm>
            <a:off x="10237237" y="0"/>
            <a:ext cx="1733940" cy="83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AFC9C0B-1ECF-400E-BB80-5611F954BE30}"/>
              </a:ext>
            </a:extLst>
          </p:cNvPr>
          <p:cNvSpPr txBox="1">
            <a:spLocks/>
          </p:cNvSpPr>
          <p:nvPr/>
        </p:nvSpPr>
        <p:spPr>
          <a:xfrm>
            <a:off x="122261" y="742192"/>
            <a:ext cx="4331069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>
                <a:solidFill>
                  <a:schemeClr val="bg2">
                    <a:lumMod val="50000"/>
                  </a:schemeClr>
                </a:solidFill>
              </a:rPr>
              <a:t>Exploratory Data Analysis Findings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679EE0-34CB-4C26-87DA-313CA9E2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2" y="4182512"/>
            <a:ext cx="9413257" cy="136920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C5129D1-3161-4FB1-84BE-BAE5DAE0A028}"/>
              </a:ext>
            </a:extLst>
          </p:cNvPr>
          <p:cNvSpPr/>
          <p:nvPr/>
        </p:nvSpPr>
        <p:spPr>
          <a:xfrm>
            <a:off x="7735077" y="4488024"/>
            <a:ext cx="2220685" cy="41987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Dataset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In the dataset of over 2 million records, only about 8000 records </a:t>
            </a:r>
          </a:p>
          <a:p>
            <a:pPr>
              <a:buClr>
                <a:schemeClr val="accent2"/>
              </a:buClr>
            </a:pP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/>
              <a:t>We used resampling techniques to balance the distribution and check if that would help with prediction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88447158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873BC-F92A-4484-A7D5-FD90BD56A6DE}"/>
              </a:ext>
            </a:extLst>
          </p:cNvPr>
          <p:cNvSpPr/>
          <p:nvPr/>
        </p:nvSpPr>
        <p:spPr>
          <a:xfrm>
            <a:off x="11146971" y="0"/>
            <a:ext cx="824206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F418C-90AF-4DD1-9F86-4EE08016E782}"/>
              </a:ext>
            </a:extLst>
          </p:cNvPr>
          <p:cNvSpPr/>
          <p:nvPr/>
        </p:nvSpPr>
        <p:spPr>
          <a:xfrm>
            <a:off x="11146971" y="0"/>
            <a:ext cx="824206" cy="78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3B44F0B-D929-4ED0-B511-EF6CCF96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35" y="1534745"/>
            <a:ext cx="5788771" cy="4821605"/>
          </a:xfrm>
          <a:prstGeom prst="rect">
            <a:avLst/>
          </a:prstGeom>
        </p:spPr>
      </p:pic>
      <p:sp>
        <p:nvSpPr>
          <p:cNvPr id="29" name="Title 3">
            <a:extLst>
              <a:ext uri="{FF2B5EF4-FFF2-40B4-BE49-F238E27FC236}">
                <a16:creationId xmlns:a16="http://schemas.microsoft.com/office/drawing/2014/main" id="{EA36396C-A743-4827-8C48-9FFFE451C184}"/>
              </a:ext>
            </a:extLst>
          </p:cNvPr>
          <p:cNvSpPr txBox="1">
            <a:spLocks/>
          </p:cNvSpPr>
          <p:nvPr/>
        </p:nvSpPr>
        <p:spPr>
          <a:xfrm>
            <a:off x="140922" y="390594"/>
            <a:ext cx="7696792" cy="70108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41CDD1FC-B327-4171-BB0B-B326CB64C476}"/>
              </a:ext>
            </a:extLst>
          </p:cNvPr>
          <p:cNvSpPr/>
          <p:nvPr/>
        </p:nvSpPr>
        <p:spPr>
          <a:xfrm>
            <a:off x="7968343" y="2491273"/>
            <a:ext cx="3178628" cy="2407298"/>
          </a:xfrm>
          <a:prstGeom prst="borderCallout1">
            <a:avLst>
              <a:gd name="adj1" fmla="val 18750"/>
              <a:gd name="adj2" fmla="val -8333"/>
              <a:gd name="adj3" fmla="val -16957"/>
              <a:gd name="adj4" fmla="val -339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model that scored the best, let’s look at the confusion matrix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76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F418C-90AF-4DD1-9F86-4EE08016E782}"/>
              </a:ext>
            </a:extLst>
          </p:cNvPr>
          <p:cNvSpPr/>
          <p:nvPr/>
        </p:nvSpPr>
        <p:spPr>
          <a:xfrm>
            <a:off x="11146971" y="0"/>
            <a:ext cx="824206" cy="78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B7F522-179A-4F72-A974-CB1256B2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6" y="1759435"/>
            <a:ext cx="6715125" cy="477947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C31AE06-E412-48AE-A509-AFD02B28AAAB}"/>
              </a:ext>
            </a:extLst>
          </p:cNvPr>
          <p:cNvSpPr txBox="1">
            <a:spLocks/>
          </p:cNvSpPr>
          <p:nvPr/>
        </p:nvSpPr>
        <p:spPr>
          <a:xfrm>
            <a:off x="140922" y="390594"/>
            <a:ext cx="7696792" cy="70108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err="1">
                <a:solidFill>
                  <a:schemeClr val="bg1"/>
                </a:solidFill>
              </a:rPr>
              <a:t>XGBoost</a:t>
            </a:r>
            <a:r>
              <a:rPr lang="en-US" sz="4000" b="0" dirty="0">
                <a:solidFill>
                  <a:schemeClr val="bg1"/>
                </a:solidFill>
              </a:rPr>
              <a:t> Classifier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644DA0-F48F-4B42-91A7-B4FE517F24EB}"/>
              </a:ext>
            </a:extLst>
          </p:cNvPr>
          <p:cNvSpPr/>
          <p:nvPr/>
        </p:nvSpPr>
        <p:spPr>
          <a:xfrm>
            <a:off x="4170785" y="2206690"/>
            <a:ext cx="1399592" cy="1418253"/>
          </a:xfrm>
          <a:prstGeom prst="ellipse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CA729A-98BB-4048-8BD8-378AB7BE7A5D}"/>
              </a:ext>
            </a:extLst>
          </p:cNvPr>
          <p:cNvSpPr/>
          <p:nvPr/>
        </p:nvSpPr>
        <p:spPr>
          <a:xfrm>
            <a:off x="1421364" y="4449148"/>
            <a:ext cx="1399592" cy="1418253"/>
          </a:xfrm>
          <a:prstGeom prst="ellipse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140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910</TotalTime>
  <Words>303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SemiBold</vt:lpstr>
      <vt:lpstr>Symbol</vt:lpstr>
      <vt:lpstr>Times New Roman</vt:lpstr>
      <vt:lpstr>Office Theme</vt:lpstr>
      <vt:lpstr>Fraud Detection in Financial Institute</vt:lpstr>
      <vt:lpstr>Content of Presentation</vt:lpstr>
      <vt:lpstr>Did you know?</vt:lpstr>
      <vt:lpstr>Business Problem</vt:lpstr>
      <vt:lpstr>Machine Learning  Process</vt:lpstr>
      <vt:lpstr>PowerPoint Presentation</vt:lpstr>
      <vt:lpstr>Imbalanced Dataset</vt:lpstr>
      <vt:lpstr>PowerPoint Presentation</vt:lpstr>
      <vt:lpstr>PowerPoint Presentation</vt:lpstr>
      <vt:lpstr>PowerPoint Presentation</vt:lpstr>
      <vt:lpstr>References</vt:lpstr>
      <vt:lpstr>End of Presentation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Financial Institute</dc:title>
  <dc:creator>eugene yap</dc:creator>
  <cp:lastModifiedBy>eugene yap</cp:lastModifiedBy>
  <cp:revision>1</cp:revision>
  <dcterms:created xsi:type="dcterms:W3CDTF">2021-10-01T13:10:15Z</dcterms:created>
  <dcterms:modified xsi:type="dcterms:W3CDTF">2021-10-02T04:20:36Z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