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62" r:id="rId2"/>
    <p:sldId id="26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CB0EF-A23F-4B6F-93BA-654245F5449E}" type="datetimeFigureOut">
              <a:rPr lang="zh-TW" altLang="en-US" smtClean="0"/>
              <a:pPr/>
              <a:t>2020/9/5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1338A-5665-4F62-B043-6A9D93338D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87B5-296F-4098-A808-B2A85A85A7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87B5-296F-4098-A808-B2A85A85A7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87B5-296F-4098-A808-B2A85A85A7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10400" y="6481676"/>
            <a:ext cx="2133600" cy="365125"/>
          </a:xfrm>
        </p:spPr>
        <p:txBody>
          <a:bodyPr/>
          <a:lstStyle/>
          <a:p>
            <a:fld id="{9FE587B5-296F-4098-A808-B2A85A85A7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87B5-296F-4098-A808-B2A85A85A7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87B5-296F-4098-A808-B2A85A85A7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87B5-296F-4098-A808-B2A85A85A7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87B5-296F-4098-A808-B2A85A85A7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87B5-296F-4098-A808-B2A85A85A7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87B5-296F-4098-A808-B2A85A85A7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87B5-296F-4098-A808-B2A85A85A7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19595" y="649830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587B5-296F-4098-A808-B2A85A85A7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四、資料分析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000" dirty="0"/>
              <a:t>派工排程系統需要許多的輸入資料，包括將到站的批量資訊、批量加工程式、加工時間、機台能力、機台狀況、各程式間轉換時間等</a:t>
            </a:r>
            <a:r>
              <a:rPr lang="zh-TW" altLang="en-US" sz="2000" dirty="0"/>
              <a:t>。以下將簡介</a:t>
            </a:r>
            <a:r>
              <a:rPr lang="en-US" altLang="zh-TW" sz="2000" dirty="0"/>
              <a:t>F14</a:t>
            </a:r>
            <a:r>
              <a:rPr lang="zh-TW" altLang="en-US" sz="2000" dirty="0"/>
              <a:t>所提供的測試資料內容：</a:t>
            </a:r>
            <a:endParaRPr lang="en-US" altLang="zh-TW" sz="2000" dirty="0"/>
          </a:p>
          <a:p>
            <a:r>
              <a:rPr lang="zh-TW" altLang="en-US" sz="2000" dirty="0"/>
              <a:t>離子植入區域：共</a:t>
            </a:r>
            <a:r>
              <a:rPr lang="en-US" altLang="zh-TW" sz="2000" dirty="0"/>
              <a:t>10</a:t>
            </a:r>
            <a:r>
              <a:rPr lang="zh-TW" altLang="en-US" sz="2000" dirty="0"/>
              <a:t>個機台、</a:t>
            </a:r>
            <a:r>
              <a:rPr lang="en-US" altLang="zh-TW" sz="2000" dirty="0"/>
              <a:t>10</a:t>
            </a:r>
            <a:r>
              <a:rPr lang="zh-TW" altLang="en-US" sz="2000" dirty="0"/>
              <a:t>種</a:t>
            </a:r>
            <a:r>
              <a:rPr lang="en-US" altLang="zh-TW" sz="2000" dirty="0"/>
              <a:t>recipe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69498"/>
              </p:ext>
            </p:extLst>
          </p:nvPr>
        </p:nvGraphicFramePr>
        <p:xfrm>
          <a:off x="251524" y="4203428"/>
          <a:ext cx="8574489" cy="2222850"/>
        </p:xfrm>
        <a:graphic>
          <a:graphicData uri="http://schemas.openxmlformats.org/drawingml/2006/table">
            <a:tbl>
              <a:tblPr/>
              <a:tblGrid>
                <a:gridCol w="454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7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16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47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150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90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72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LOT_ID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OPE_NO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EP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QTY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R_QT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ARRIV_T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STAGE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URGENT_W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RECIPE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CANRUN_TOOL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FOUP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LOT001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2000.011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999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300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STAGE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0.5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Y8000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EQP003EQP004EQP005EQP006EQP008EQP009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FOUP0001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LOT002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2000.011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25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9.2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STAGE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Y5000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EQP001EQP004EQP005EQP007EQP008EQP010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FOUP0002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LOT003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2000.011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22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10.8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STAGE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Z3000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EQP001EQP003EQP007EQP009EQP010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FOUP0003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LOT004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2000.011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25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3.3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STAGE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Y2000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EQP001EQP002EQP003EQP004EQP008EQP009EQP010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FOUP0004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LOT005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2000.011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999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360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STAGE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0.5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Z3000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EQP001EQP002EQP006EQP007EQP008EQP009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FOUP0005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LOT006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2000.011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25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10.4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STAGE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Y2000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EQP002EQP003EQP004EQP010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FOUP0006</a:t>
                      </a:r>
                    </a:p>
                  </a:txBody>
                  <a:tcPr marL="4041" marR="4041" marT="404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直線圖說文字 1 6"/>
          <p:cNvSpPr/>
          <p:nvPr/>
        </p:nvSpPr>
        <p:spPr bwMode="auto">
          <a:xfrm>
            <a:off x="6898412" y="3338112"/>
            <a:ext cx="1196441" cy="731158"/>
          </a:xfrm>
          <a:prstGeom prst="borderCallout1">
            <a:avLst>
              <a:gd name="adj1" fmla="val 76471"/>
              <a:gd name="adj2" fmla="val 101721"/>
              <a:gd name="adj3" fmla="val 114809"/>
              <a:gd name="adj4" fmla="val 139447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fontAlgn="auto" hangingPunct="0"/>
            <a:r>
              <a:rPr lang="zh-TW" altLang="zh-TW" sz="1108" dirty="0"/>
              <a:t>一個</a:t>
            </a:r>
            <a:r>
              <a:rPr lang="en-US" altLang="zh-TW" sz="1108" dirty="0"/>
              <a:t>FOUP</a:t>
            </a:r>
            <a:r>
              <a:rPr lang="zh-TW" altLang="zh-TW" sz="1108" dirty="0"/>
              <a:t>可能會</a:t>
            </a:r>
            <a:endParaRPr lang="en-US" altLang="zh-TW" sz="1108" dirty="0"/>
          </a:p>
          <a:p>
            <a:pPr fontAlgn="auto" hangingPunct="0"/>
            <a:r>
              <a:rPr lang="zh-TW" altLang="zh-TW" sz="1108" dirty="0"/>
              <a:t>有</a:t>
            </a:r>
            <a:r>
              <a:rPr lang="en-US" altLang="zh-TW" sz="1108" dirty="0"/>
              <a:t>2</a:t>
            </a:r>
            <a:r>
              <a:rPr lang="zh-TW" altLang="zh-TW" sz="1108" dirty="0"/>
              <a:t>批</a:t>
            </a:r>
            <a:r>
              <a:rPr lang="en-US" altLang="zh-TW" sz="1108" dirty="0"/>
              <a:t>LOT,</a:t>
            </a:r>
            <a:r>
              <a:rPr lang="zh-TW" altLang="en-US" sz="1108" dirty="0"/>
              <a:t> </a:t>
            </a:r>
            <a:r>
              <a:rPr lang="zh-TW" altLang="zh-TW" sz="1108" dirty="0"/>
              <a:t>同</a:t>
            </a:r>
            <a:endParaRPr lang="en-US" altLang="zh-TW" sz="1108" dirty="0"/>
          </a:p>
          <a:p>
            <a:pPr fontAlgn="auto" hangingPunct="0"/>
            <a:r>
              <a:rPr lang="en-US" altLang="zh-TW" sz="1108" dirty="0"/>
              <a:t>RECIPE</a:t>
            </a:r>
            <a:r>
              <a:rPr lang="zh-TW" altLang="zh-TW" sz="1108" dirty="0"/>
              <a:t>必須排</a:t>
            </a:r>
            <a:endParaRPr lang="en-US" altLang="zh-TW" sz="1108" dirty="0"/>
          </a:p>
          <a:p>
            <a:pPr fontAlgn="auto" hangingPunct="0"/>
            <a:r>
              <a:rPr lang="zh-TW" altLang="zh-TW" sz="1108" dirty="0"/>
              <a:t>在一起</a:t>
            </a:r>
            <a:br>
              <a:rPr lang="en-US" altLang="zh-TW" sz="1108" dirty="0"/>
            </a:br>
            <a:br>
              <a:rPr lang="en-US" altLang="zh-TW" sz="1108" dirty="0"/>
            </a:br>
            <a:endParaRPr kumimoji="1" lang="zh-TW" altLang="en-US" sz="1108" dirty="0"/>
          </a:p>
        </p:txBody>
      </p:sp>
      <p:sp>
        <p:nvSpPr>
          <p:cNvPr id="8" name="直線圖說文字 1 7"/>
          <p:cNvSpPr/>
          <p:nvPr/>
        </p:nvSpPr>
        <p:spPr bwMode="auto">
          <a:xfrm>
            <a:off x="2910277" y="3471050"/>
            <a:ext cx="1595254" cy="465282"/>
          </a:xfrm>
          <a:prstGeom prst="borderCallout1">
            <a:avLst>
              <a:gd name="adj1" fmla="val 109784"/>
              <a:gd name="adj2" fmla="val 35230"/>
              <a:gd name="adj3" fmla="val 147299"/>
              <a:gd name="adj4" fmla="val -11681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fontAlgn="auto" hangingPunct="0"/>
            <a:r>
              <a:rPr lang="en-US" altLang="zh-TW" sz="1108" dirty="0">
                <a:latin typeface="+mj-lt"/>
                <a:ea typeface="+mj-ea"/>
              </a:rPr>
              <a:t>Test Data</a:t>
            </a:r>
            <a:r>
              <a:rPr lang="zh-TW" altLang="zh-TW" sz="1108" dirty="0">
                <a:latin typeface="+mj-lt"/>
                <a:ea typeface="+mj-ea"/>
              </a:rPr>
              <a:t>非真實資料</a:t>
            </a:r>
            <a:r>
              <a:rPr lang="zh-TW" altLang="en-US" sz="1108" dirty="0">
                <a:latin typeface="+mj-lt"/>
                <a:ea typeface="+mj-ea"/>
              </a:rPr>
              <a:t>，</a:t>
            </a:r>
            <a:endParaRPr lang="en-US" altLang="zh-TW" sz="1108" dirty="0">
              <a:latin typeface="+mj-lt"/>
              <a:ea typeface="+mj-ea"/>
            </a:endParaRPr>
          </a:p>
          <a:p>
            <a:pPr fontAlgn="auto" hangingPunct="0"/>
            <a:r>
              <a:rPr lang="zh-TW" altLang="en-US" sz="1108" dirty="0">
                <a:latin typeface="+mj-lt"/>
                <a:ea typeface="+mj-ea"/>
              </a:rPr>
              <a:t>非</a:t>
            </a:r>
            <a:r>
              <a:rPr lang="zh-TW" altLang="zh-TW" sz="1108" dirty="0">
                <a:latin typeface="+mj-lt"/>
                <a:ea typeface="+mj-ea"/>
              </a:rPr>
              <a:t>排程決策要素</a:t>
            </a:r>
            <a:br>
              <a:rPr lang="en-US" altLang="zh-TW" sz="1108" dirty="0">
                <a:latin typeface="+mj-lt"/>
                <a:ea typeface="+mj-ea"/>
              </a:rPr>
            </a:br>
            <a:br>
              <a:rPr lang="en-US" altLang="zh-TW" sz="1108" dirty="0">
                <a:latin typeface="+mj-lt"/>
                <a:ea typeface="+mj-ea"/>
              </a:rPr>
            </a:br>
            <a:endParaRPr kumimoji="1" lang="zh-TW" altLang="en-US" sz="1108" dirty="0">
              <a:latin typeface="+mj-lt"/>
              <a:ea typeface="+mj-ea"/>
            </a:endParaRPr>
          </a:p>
        </p:txBody>
      </p:sp>
      <p:cxnSp>
        <p:nvCxnSpPr>
          <p:cNvPr id="10" name="直線接點 9"/>
          <p:cNvCxnSpPr/>
          <p:nvPr/>
        </p:nvCxnSpPr>
        <p:spPr bwMode="auto">
          <a:xfrm flipV="1">
            <a:off x="3442028" y="4002801"/>
            <a:ext cx="199407" cy="1329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" name="直線圖說文字 1 15"/>
          <p:cNvSpPr/>
          <p:nvPr/>
        </p:nvSpPr>
        <p:spPr bwMode="auto">
          <a:xfrm>
            <a:off x="1447960" y="3205174"/>
            <a:ext cx="1381492" cy="731158"/>
          </a:xfrm>
          <a:prstGeom prst="borderCallout1">
            <a:avLst>
              <a:gd name="adj1" fmla="val 104946"/>
              <a:gd name="adj2" fmla="val 40923"/>
              <a:gd name="adj3" fmla="val 134087"/>
              <a:gd name="adj4" fmla="val -2423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fontAlgn="auto" hangingPunct="0"/>
            <a:r>
              <a:rPr lang="zh-TW" altLang="zh-TW" sz="1108" dirty="0">
                <a:latin typeface="+mj-lt"/>
                <a:ea typeface="+mj-ea"/>
              </a:rPr>
              <a:t>生產線決定此批貨</a:t>
            </a:r>
            <a:endParaRPr lang="en-US" altLang="zh-TW" sz="1108" dirty="0">
              <a:latin typeface="+mj-lt"/>
              <a:ea typeface="+mj-ea"/>
            </a:endParaRPr>
          </a:p>
          <a:p>
            <a:pPr fontAlgn="auto" hangingPunct="0"/>
            <a:r>
              <a:rPr lang="zh-TW" altLang="zh-TW" sz="1108" dirty="0">
                <a:latin typeface="+mj-lt"/>
                <a:ea typeface="+mj-ea"/>
              </a:rPr>
              <a:t>等級</a:t>
            </a:r>
            <a:r>
              <a:rPr lang="zh-TW" altLang="en-US" sz="1108" dirty="0">
                <a:latin typeface="+mj-lt"/>
                <a:ea typeface="+mj-ea"/>
              </a:rPr>
              <a:t>，已</a:t>
            </a:r>
            <a:r>
              <a:rPr lang="zh-TW" altLang="zh-TW" sz="1108" dirty="0">
                <a:latin typeface="+mj-lt"/>
                <a:ea typeface="+mj-ea"/>
              </a:rPr>
              <a:t>轉換成</a:t>
            </a:r>
            <a:endParaRPr lang="en-US" altLang="zh-TW" sz="1108" dirty="0">
              <a:latin typeface="+mj-lt"/>
              <a:ea typeface="+mj-ea"/>
            </a:endParaRPr>
          </a:p>
          <a:p>
            <a:pPr fontAlgn="auto" hangingPunct="0"/>
            <a:r>
              <a:rPr lang="en-US" altLang="zh-TW" sz="1108" dirty="0">
                <a:latin typeface="+mj-lt"/>
                <a:ea typeface="+mj-ea"/>
              </a:rPr>
              <a:t>URGENT_W</a:t>
            </a:r>
            <a:r>
              <a:rPr lang="zh-TW" altLang="en-US" sz="1108" dirty="0">
                <a:latin typeface="+mj-lt"/>
                <a:ea typeface="+mj-ea"/>
              </a:rPr>
              <a:t>，</a:t>
            </a:r>
            <a:br>
              <a:rPr lang="en-US" altLang="zh-TW" sz="1108" dirty="0">
                <a:latin typeface="+mj-lt"/>
                <a:ea typeface="+mj-ea"/>
              </a:rPr>
            </a:br>
            <a:r>
              <a:rPr lang="zh-TW" altLang="en-US" sz="1108" dirty="0">
                <a:latin typeface="+mj-lt"/>
                <a:ea typeface="+mj-ea"/>
              </a:rPr>
              <a:t>非</a:t>
            </a:r>
            <a:r>
              <a:rPr lang="zh-TW" altLang="zh-TW" sz="1108" dirty="0">
                <a:latin typeface="+mj-lt"/>
                <a:ea typeface="+mj-ea"/>
              </a:rPr>
              <a:t>決策要素</a:t>
            </a:r>
            <a:br>
              <a:rPr lang="en-US" altLang="zh-TW" sz="1108" dirty="0">
                <a:latin typeface="+mj-lt"/>
                <a:ea typeface="+mj-ea"/>
              </a:rPr>
            </a:br>
            <a:r>
              <a:rPr lang="en-US" altLang="zh-TW" sz="1108" dirty="0">
                <a:latin typeface="+mj-lt"/>
                <a:ea typeface="+mj-ea"/>
              </a:rPr>
              <a:t> </a:t>
            </a:r>
            <a:br>
              <a:rPr lang="en-US" altLang="zh-TW" sz="1108" dirty="0">
                <a:latin typeface="+mj-lt"/>
                <a:ea typeface="+mj-ea"/>
              </a:rPr>
            </a:br>
            <a:br>
              <a:rPr lang="en-US" altLang="zh-TW" sz="1108" dirty="0">
                <a:latin typeface="+mj-lt"/>
                <a:ea typeface="+mj-ea"/>
              </a:rPr>
            </a:br>
            <a:endParaRPr kumimoji="1" lang="zh-TW" altLang="en-US" sz="1108" dirty="0">
              <a:latin typeface="+mj-lt"/>
              <a:ea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710" y="3205174"/>
            <a:ext cx="1277914" cy="660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46" dirty="0"/>
              <a:t>WIP</a:t>
            </a:r>
            <a:r>
              <a:rPr lang="zh-TW" altLang="en-US" sz="1846" dirty="0"/>
              <a:t>：</a:t>
            </a:r>
            <a:endParaRPr lang="en-US" altLang="zh-TW" sz="1846" dirty="0"/>
          </a:p>
          <a:p>
            <a:r>
              <a:rPr lang="en-US" altLang="zh-TW" sz="1846" dirty="0"/>
              <a:t>(</a:t>
            </a:r>
            <a:r>
              <a:rPr lang="zh-TW" altLang="en-US" sz="1846" dirty="0"/>
              <a:t>貨的資訊</a:t>
            </a:r>
            <a:r>
              <a:rPr lang="en-US" altLang="zh-TW" sz="1846" dirty="0"/>
              <a:t>)</a:t>
            </a:r>
            <a:endParaRPr lang="zh-TW" altLang="en-US" sz="1846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四、資料分析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2378525" y="2232559"/>
          <a:ext cx="5451232" cy="569742"/>
        </p:xfrm>
        <a:graphic>
          <a:graphicData uri="http://schemas.openxmlformats.org/drawingml/2006/table">
            <a:tbl>
              <a:tblPr/>
              <a:tblGrid>
                <a:gridCol w="562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2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7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9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EQP_ID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SN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LOT_ID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RECIPE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TRACK_IN_TIME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PLAN_OUT_TIME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EQP004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RLOT01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Z6000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-40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50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EQP007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RLOT01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Y2000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-40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40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直線圖說文字 1 5"/>
          <p:cNvSpPr/>
          <p:nvPr/>
        </p:nvSpPr>
        <p:spPr bwMode="auto">
          <a:xfrm>
            <a:off x="4239656" y="1634339"/>
            <a:ext cx="3256977" cy="465282"/>
          </a:xfrm>
          <a:prstGeom prst="borderCallout1">
            <a:avLst>
              <a:gd name="adj1" fmla="val 73503"/>
              <a:gd name="adj2" fmla="val -1819"/>
              <a:gd name="adj3" fmla="val 119807"/>
              <a:gd name="adj4" fmla="val -14122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fontAlgn="auto" hangingPunct="0"/>
            <a:r>
              <a:rPr lang="en-US" altLang="zh-TW" sz="1108" dirty="0">
                <a:latin typeface="+mj-lt"/>
                <a:ea typeface="+mj-ea"/>
              </a:rPr>
              <a:t>Test Data</a:t>
            </a:r>
            <a:r>
              <a:rPr lang="zh-TW" altLang="zh-TW" sz="1108" dirty="0">
                <a:latin typeface="+mj-lt"/>
                <a:ea typeface="+mj-ea"/>
              </a:rPr>
              <a:t>非真實資料</a:t>
            </a:r>
            <a:r>
              <a:rPr lang="zh-TW" altLang="en-US" sz="1108" dirty="0">
                <a:latin typeface="+mj-lt"/>
                <a:ea typeface="+mj-ea"/>
              </a:rPr>
              <a:t>，</a:t>
            </a:r>
            <a:r>
              <a:rPr lang="zh-TW" altLang="zh-TW" sz="1108" dirty="0">
                <a:latin typeface="+mj-lt"/>
                <a:ea typeface="+mj-ea"/>
              </a:rPr>
              <a:t>對排程重要性最重要的</a:t>
            </a:r>
            <a:endParaRPr lang="en-US" altLang="zh-TW" sz="1108" dirty="0">
              <a:latin typeface="+mj-lt"/>
              <a:ea typeface="+mj-ea"/>
            </a:endParaRPr>
          </a:p>
          <a:p>
            <a:pPr fontAlgn="auto" hangingPunct="0"/>
            <a:r>
              <a:rPr lang="zh-TW" altLang="zh-TW" sz="1108" dirty="0">
                <a:latin typeface="+mj-lt"/>
                <a:ea typeface="+mj-ea"/>
              </a:rPr>
              <a:t>是何時機台會空出來排貨</a:t>
            </a:r>
            <a:r>
              <a:rPr lang="en-US" altLang="zh-TW" sz="1108" dirty="0">
                <a:latin typeface="+mj-lt"/>
                <a:ea typeface="+mj-ea"/>
              </a:rPr>
              <a:t>(</a:t>
            </a:r>
            <a:r>
              <a:rPr lang="zh-TW" altLang="zh-TW" sz="1108" dirty="0">
                <a:latin typeface="+mj-lt"/>
                <a:ea typeface="+mj-ea"/>
              </a:rPr>
              <a:t>最後一批貨的出機時間</a:t>
            </a:r>
            <a:r>
              <a:rPr lang="en-US" altLang="zh-TW" sz="1108" dirty="0">
                <a:latin typeface="+mj-lt"/>
                <a:ea typeface="+mj-ea"/>
              </a:rPr>
              <a:t>)</a:t>
            </a:r>
            <a:br>
              <a:rPr lang="en-US" altLang="zh-TW" sz="1108" dirty="0">
                <a:latin typeface="+mj-lt"/>
                <a:ea typeface="+mj-ea"/>
              </a:rPr>
            </a:br>
            <a:r>
              <a:rPr lang="en-US" altLang="zh-TW" sz="1108" dirty="0">
                <a:latin typeface="+mj-lt"/>
                <a:ea typeface="+mj-ea"/>
              </a:rPr>
              <a:t> </a:t>
            </a:r>
            <a:br>
              <a:rPr lang="en-US" altLang="zh-TW" sz="1108" dirty="0">
                <a:latin typeface="+mj-lt"/>
                <a:ea typeface="+mj-ea"/>
              </a:rPr>
            </a:br>
            <a:br>
              <a:rPr lang="en-US" altLang="zh-TW" sz="1108" dirty="0">
                <a:latin typeface="+mj-lt"/>
                <a:ea typeface="+mj-ea"/>
              </a:rPr>
            </a:br>
            <a:endParaRPr kumimoji="1" lang="zh-TW" altLang="en-US" sz="1108" dirty="0">
              <a:latin typeface="+mj-lt"/>
              <a:ea typeface="+mj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435103" y="3362531"/>
          <a:ext cx="3200400" cy="1484142"/>
        </p:xfrm>
        <a:graphic>
          <a:graphicData uri="http://schemas.openxmlformats.org/drawingml/2006/table">
            <a:tbl>
              <a:tblPr/>
              <a:tblGrid>
                <a:gridCol w="785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6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EQP_ID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RECIPE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PROCESS_TIME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(25pcs)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EQP001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X1000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EQP001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Y2000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140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EQP001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Z3000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80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EQP001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X4000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120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EQP001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Y5000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130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EQP001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Z6000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100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直線圖說文字 1 7"/>
          <p:cNvSpPr/>
          <p:nvPr/>
        </p:nvSpPr>
        <p:spPr bwMode="auto">
          <a:xfrm>
            <a:off x="5834910" y="2897249"/>
            <a:ext cx="3124039" cy="731158"/>
          </a:xfrm>
          <a:prstGeom prst="borderCallout1">
            <a:avLst>
              <a:gd name="adj1" fmla="val 30112"/>
              <a:gd name="adj2" fmla="val -1629"/>
              <a:gd name="adj3" fmla="val 55248"/>
              <a:gd name="adj4" fmla="val -28268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marL="211021" indent="-211021" hangingPunct="0">
              <a:buAutoNum type="arabicPeriod"/>
            </a:pPr>
            <a:r>
              <a:rPr lang="zh-TW" altLang="zh-TW" sz="1108" dirty="0">
                <a:latin typeface="+mj-lt"/>
                <a:ea typeface="+mj-ea"/>
              </a:rPr>
              <a:t>加工時間是以</a:t>
            </a:r>
            <a:r>
              <a:rPr lang="en-US" altLang="zh-TW" sz="1108" dirty="0">
                <a:latin typeface="+mj-lt"/>
                <a:ea typeface="+mj-ea"/>
              </a:rPr>
              <a:t>25</a:t>
            </a:r>
            <a:r>
              <a:rPr lang="zh-TW" altLang="zh-TW" sz="1108" dirty="0">
                <a:latin typeface="+mj-lt"/>
                <a:ea typeface="+mj-ea"/>
              </a:rPr>
              <a:t>片來預估</a:t>
            </a:r>
            <a:r>
              <a:rPr lang="zh-TW" altLang="en-US" sz="1108" dirty="0">
                <a:latin typeface="+mj-lt"/>
                <a:ea typeface="+mj-ea"/>
              </a:rPr>
              <a:t>，故</a:t>
            </a:r>
            <a:r>
              <a:rPr lang="zh-TW" altLang="zh-TW" sz="1108" dirty="0">
                <a:latin typeface="+mj-lt"/>
                <a:ea typeface="+mj-ea"/>
              </a:rPr>
              <a:t>遇到少片數</a:t>
            </a:r>
            <a:r>
              <a:rPr lang="zh-TW" altLang="en-US" sz="1108" dirty="0">
                <a:latin typeface="+mj-lt"/>
                <a:ea typeface="+mj-ea"/>
              </a:rPr>
              <a:t>需</a:t>
            </a:r>
            <a:endParaRPr lang="en-US" altLang="zh-TW" sz="1108" dirty="0">
              <a:latin typeface="+mj-lt"/>
              <a:ea typeface="+mj-ea"/>
            </a:endParaRPr>
          </a:p>
          <a:p>
            <a:pPr marL="211021" indent="-211021" hangingPunct="0"/>
            <a:r>
              <a:rPr lang="zh-TW" altLang="en-US" sz="1108" dirty="0">
                <a:latin typeface="+mj-lt"/>
                <a:ea typeface="+mj-ea"/>
              </a:rPr>
              <a:t>     </a:t>
            </a:r>
            <a:r>
              <a:rPr lang="zh-TW" altLang="zh-TW" sz="1108" dirty="0">
                <a:latin typeface="+mj-lt"/>
                <a:ea typeface="+mj-ea"/>
              </a:rPr>
              <a:t>等比例降低加工時間</a:t>
            </a:r>
            <a:endParaRPr lang="en-US" altLang="zh-TW" sz="1108" dirty="0">
              <a:latin typeface="+mj-lt"/>
              <a:ea typeface="+mj-ea"/>
            </a:endParaRPr>
          </a:p>
          <a:p>
            <a:pPr marL="211021" indent="-211021" hangingPunct="0">
              <a:buAutoNum type="arabicPeriod" startAt="2"/>
            </a:pPr>
            <a:r>
              <a:rPr lang="en-US" altLang="zh-TW" sz="1108" dirty="0">
                <a:latin typeface="+mj-lt"/>
                <a:ea typeface="+mj-ea"/>
              </a:rPr>
              <a:t>tune beam time(setup time)</a:t>
            </a:r>
            <a:r>
              <a:rPr lang="zh-TW" altLang="en-US" sz="1108" dirty="0">
                <a:latin typeface="+mj-lt"/>
                <a:ea typeface="+mj-ea"/>
              </a:rPr>
              <a:t>在</a:t>
            </a:r>
            <a:r>
              <a:rPr lang="zh-TW" altLang="zh-TW" sz="1108" dirty="0">
                <a:latin typeface="+mj-lt"/>
                <a:ea typeface="+mj-ea"/>
              </a:rPr>
              <a:t>不同</a:t>
            </a:r>
            <a:r>
              <a:rPr lang="en-US" altLang="zh-TW" sz="1108" dirty="0">
                <a:latin typeface="+mj-lt"/>
                <a:ea typeface="+mj-ea"/>
              </a:rPr>
              <a:t>RECIPE</a:t>
            </a:r>
          </a:p>
          <a:p>
            <a:pPr marL="211021" indent="-211021" hangingPunct="0"/>
            <a:r>
              <a:rPr lang="zh-TW" altLang="en-US" sz="1108" dirty="0">
                <a:latin typeface="+mj-lt"/>
                <a:ea typeface="+mj-ea"/>
              </a:rPr>
              <a:t>     </a:t>
            </a:r>
            <a:r>
              <a:rPr lang="zh-TW" altLang="zh-TW" sz="1108" dirty="0">
                <a:latin typeface="+mj-lt"/>
                <a:ea typeface="+mj-ea"/>
              </a:rPr>
              <a:t>排程時要考慮</a:t>
            </a:r>
            <a:r>
              <a:rPr lang="zh-TW" altLang="en-US" sz="1108" dirty="0">
                <a:latin typeface="+mj-lt"/>
                <a:ea typeface="+mj-ea"/>
              </a:rPr>
              <a:t>，</a:t>
            </a:r>
            <a:r>
              <a:rPr lang="zh-TW" altLang="zh-TW" sz="1108" dirty="0">
                <a:latin typeface="+mj-lt"/>
                <a:ea typeface="+mj-ea"/>
              </a:rPr>
              <a:t>預設</a:t>
            </a:r>
            <a:r>
              <a:rPr lang="zh-TW" altLang="en-US" sz="1108" dirty="0">
                <a:latin typeface="+mj-lt"/>
                <a:ea typeface="+mj-ea"/>
              </a:rPr>
              <a:t>時間為</a:t>
            </a:r>
            <a:r>
              <a:rPr lang="en-US" altLang="zh-TW" sz="1108" dirty="0">
                <a:latin typeface="+mj-lt"/>
                <a:ea typeface="+mj-ea"/>
              </a:rPr>
              <a:t>10</a:t>
            </a:r>
            <a:r>
              <a:rPr lang="zh-TW" altLang="zh-TW" sz="1108" dirty="0">
                <a:latin typeface="+mj-lt"/>
                <a:ea typeface="+mj-ea"/>
              </a:rPr>
              <a:t>分鐘</a:t>
            </a:r>
            <a:br>
              <a:rPr lang="en-US" altLang="zh-TW" sz="1108" dirty="0">
                <a:latin typeface="+mj-lt"/>
                <a:ea typeface="+mj-ea"/>
              </a:rPr>
            </a:br>
            <a:br>
              <a:rPr lang="en-US" altLang="zh-TW" sz="1108" dirty="0">
                <a:latin typeface="+mj-lt"/>
                <a:ea typeface="+mj-ea"/>
              </a:rPr>
            </a:br>
            <a:endParaRPr kumimoji="1" lang="zh-TW" altLang="en-US" sz="1108" dirty="0">
              <a:latin typeface="+mj-lt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5052" y="1567871"/>
            <a:ext cx="2701381" cy="660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46" dirty="0">
                <a:ea typeface="+mj-ea"/>
              </a:rPr>
              <a:t>TOOL_RWIP</a:t>
            </a:r>
            <a:r>
              <a:rPr lang="zh-TW" altLang="en-US" sz="1846" dirty="0">
                <a:ea typeface="+mj-ea"/>
              </a:rPr>
              <a:t>：</a:t>
            </a:r>
            <a:endParaRPr lang="en-US" altLang="zh-TW" sz="1846" dirty="0">
              <a:ea typeface="+mj-ea"/>
            </a:endParaRPr>
          </a:p>
          <a:p>
            <a:r>
              <a:rPr lang="en-US" altLang="zh-TW" sz="1846" dirty="0">
                <a:ea typeface="+mj-ea"/>
              </a:rPr>
              <a:t>(</a:t>
            </a:r>
            <a:r>
              <a:rPr lang="zh-TW" altLang="en-US" sz="1846" dirty="0">
                <a:ea typeface="+mj-ea"/>
              </a:rPr>
              <a:t>機台上目前批貨與程式</a:t>
            </a:r>
            <a:r>
              <a:rPr lang="en-US" altLang="zh-TW" sz="1846" dirty="0">
                <a:ea typeface="+mj-ea"/>
              </a:rPr>
              <a:t>)</a:t>
            </a:r>
            <a:endParaRPr lang="zh-TW" altLang="en-US" sz="1846" dirty="0"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5051" y="2897249"/>
            <a:ext cx="2226892" cy="660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46" dirty="0"/>
              <a:t>EQP_RECIPE </a:t>
            </a:r>
            <a:r>
              <a:rPr lang="zh-TW" altLang="en-US" sz="1846" dirty="0"/>
              <a:t>：</a:t>
            </a:r>
            <a:endParaRPr lang="en-US" altLang="zh-TW" sz="1846" dirty="0"/>
          </a:p>
          <a:p>
            <a:r>
              <a:rPr lang="en-US" altLang="zh-TW" sz="1846" dirty="0"/>
              <a:t>(</a:t>
            </a:r>
            <a:r>
              <a:rPr lang="zh-TW" altLang="en-US" sz="1846" dirty="0"/>
              <a:t>程式與機台的關係</a:t>
            </a:r>
            <a:r>
              <a:rPr lang="en-US" altLang="zh-TW" sz="1846" dirty="0"/>
              <a:t>)</a:t>
            </a:r>
            <a:endParaRPr lang="zh-TW" altLang="en-US" sz="1846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112650" y="5116381"/>
          <a:ext cx="2219874" cy="1104314"/>
        </p:xfrm>
        <a:graphic>
          <a:graphicData uri="http://schemas.openxmlformats.org/drawingml/2006/table">
            <a:tbl>
              <a:tblPr/>
              <a:tblGrid>
                <a:gridCol w="739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6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EQP_ID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STATUS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RECOVER_TIME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EQP001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MON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60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EQP002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MON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240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EQP003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LOST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EQP004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UP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85051" y="4824848"/>
            <a:ext cx="1515158" cy="660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46" dirty="0">
                <a:latin typeface="+mj-lt"/>
                <a:ea typeface="+mj-ea"/>
              </a:rPr>
              <a:t>TOOL</a:t>
            </a:r>
            <a:r>
              <a:rPr lang="zh-TW" altLang="en-US" sz="1846" dirty="0">
                <a:latin typeface="+mj-lt"/>
                <a:ea typeface="+mj-ea"/>
              </a:rPr>
              <a:t>：</a:t>
            </a:r>
            <a:endParaRPr lang="en-US" altLang="zh-TW" sz="1846" dirty="0">
              <a:latin typeface="+mj-lt"/>
              <a:ea typeface="+mj-ea"/>
            </a:endParaRPr>
          </a:p>
          <a:p>
            <a:r>
              <a:rPr lang="en-US" altLang="zh-TW" sz="1846" dirty="0">
                <a:latin typeface="+mj-lt"/>
                <a:ea typeface="+mj-ea"/>
              </a:rPr>
              <a:t>(</a:t>
            </a:r>
            <a:r>
              <a:rPr lang="zh-TW" altLang="en-US" sz="1846" dirty="0">
                <a:latin typeface="+mj-lt"/>
                <a:ea typeface="+mj-ea"/>
              </a:rPr>
              <a:t>機台的資訊</a:t>
            </a:r>
            <a:r>
              <a:rPr lang="en-US" altLang="zh-TW" sz="1846" dirty="0">
                <a:latin typeface="+mj-lt"/>
                <a:ea typeface="+mj-ea"/>
              </a:rPr>
              <a:t>)</a:t>
            </a:r>
            <a:endParaRPr lang="zh-TW" altLang="en-US" sz="1846" dirty="0">
              <a:latin typeface="+mj-lt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EC0B7FE-770D-42AE-BAB3-4FAFA2C0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87B5-296F-4098-A808-B2A85A85A7B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816</TotalTime>
  <Words>418</Words>
  <Application>Microsoft Office PowerPoint</Application>
  <PresentationFormat>如螢幕大小 (4:3)</PresentationFormat>
  <Paragraphs>167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佈景主題</vt:lpstr>
      <vt:lpstr>四、資料分析(1/2)</vt:lpstr>
      <vt:lpstr>四、資料分析(2/2)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如何落實管理</dc:title>
  <dc:creator>GUN</dc:creator>
  <cp:lastModifiedBy>王宏鍇</cp:lastModifiedBy>
  <cp:revision>55</cp:revision>
  <dcterms:created xsi:type="dcterms:W3CDTF">2010-06-09T02:59:39Z</dcterms:created>
  <dcterms:modified xsi:type="dcterms:W3CDTF">2020-09-05T05:46:29Z</dcterms:modified>
</cp:coreProperties>
</file>