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827" r:id="rId2"/>
  </p:sldMasterIdLst>
  <p:notesMasterIdLst>
    <p:notesMasterId r:id="rId11"/>
  </p:notesMasterIdLst>
  <p:sldIdLst>
    <p:sldId id="258" r:id="rId3"/>
    <p:sldId id="265" r:id="rId4"/>
    <p:sldId id="266" r:id="rId5"/>
    <p:sldId id="267" r:id="rId6"/>
    <p:sldId id="268" r:id="rId7"/>
    <p:sldId id="269" r:id="rId8"/>
    <p:sldId id="272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7A876C8-B725-4044-B52A-3C5C26432484}">
          <p14:sldIdLst>
            <p14:sldId id="258"/>
            <p14:sldId id="265"/>
            <p14:sldId id="266"/>
            <p14:sldId id="267"/>
            <p14:sldId id="268"/>
            <p14:sldId id="269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031"/>
    <a:srgbClr val="DC6231"/>
    <a:srgbClr val="E66231"/>
    <a:srgbClr val="B57252"/>
    <a:srgbClr val="E44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499" autoAdjust="0"/>
  </p:normalViewPr>
  <p:slideViewPr>
    <p:cSldViewPr snapToGrid="0">
      <p:cViewPr varScale="1">
        <p:scale>
          <a:sx n="72" d="100"/>
          <a:sy n="72" d="100"/>
        </p:scale>
        <p:origin x="828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735A-88B0-42D3-9E64-2B12606F8050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EDEE-C0F5-48AC-84D7-5419CA0E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8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EDEE-C0F5-48AC-84D7-5419CA0E8A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2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EDEE-C0F5-48AC-84D7-5419CA0E8A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6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EDEE-C0F5-48AC-84D7-5419CA0E8A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9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EDEE-C0F5-48AC-84D7-5419CA0E8A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EDEE-C0F5-48AC-84D7-5419CA0E8A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94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EDEE-C0F5-48AC-84D7-5419CA0E8A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22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1EDEE-C0F5-48AC-84D7-5419CA0E8A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0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917" y="0"/>
            <a:ext cx="6100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25233" y="3183000"/>
            <a:ext cx="4848800" cy="3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4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099867" y="-200"/>
            <a:ext cx="247200" cy="68580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75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762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7770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B84F3A-D335-4281-B2C7-0ED210A4AC1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2A467B6-0413-473D-84B9-8825A748642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12758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4F3A-D335-4281-B2C7-0ED210A4AC1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67B6-0413-473D-84B9-8825A748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53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B84F3A-D335-4281-B2C7-0ED210A4AC1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467B6-0413-473D-84B9-8825A74864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96608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4F3A-D335-4281-B2C7-0ED210A4AC1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67B6-0413-473D-84B9-8825A748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51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4F3A-D335-4281-B2C7-0ED210A4AC1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67B6-0413-473D-84B9-8825A748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45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4F3A-D335-4281-B2C7-0ED210A4AC1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67B6-0413-473D-84B9-8825A748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84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4F3A-D335-4281-B2C7-0ED210A4AC1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67B6-0413-473D-84B9-8825A748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76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B84F3A-D335-4281-B2C7-0ED210A4AC1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467B6-0413-473D-84B9-8825A74864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240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 flipH="1">
            <a:off x="6025267" y="-4481167"/>
            <a:ext cx="150800" cy="122016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9500" y="1695033"/>
            <a:ext cx="12201600" cy="516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463033" y="2272800"/>
            <a:ext cx="7266000" cy="3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Georgia"/>
              <a:buChar char="▪"/>
              <a:defRPr sz="3200" i="1">
                <a:latin typeface="Georgia"/>
                <a:ea typeface="Georgia"/>
                <a:cs typeface="Georgia"/>
                <a:sym typeface="Georgia"/>
              </a:defRPr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32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4791200" y="303632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96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0946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B84F3A-D335-4281-B2C7-0ED210A4AC1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A467B6-0413-473D-84B9-8825A74864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4919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4F3A-D335-4281-B2C7-0ED210A4AC1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67B6-0413-473D-84B9-8825A748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9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4F3A-D335-4281-B2C7-0ED210A4AC1B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67B6-0413-473D-84B9-8825A748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2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202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120833" y="2672417"/>
            <a:ext cx="74616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773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2133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4120833" y="2672433"/>
            <a:ext cx="36360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▪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7946325" y="2672433"/>
            <a:ext cx="36360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97923" rtl="0">
              <a:spcBef>
                <a:spcPts val="800"/>
              </a:spcBef>
              <a:spcAft>
                <a:spcPts val="0"/>
              </a:spcAft>
              <a:buSzPts val="1100"/>
              <a:buChar char="▪"/>
              <a:defRPr sz="1467"/>
            </a:lvl1pPr>
            <a:lvl2pPr marL="1219170" lvl="1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2pPr>
            <a:lvl3pPr marL="1828754" lvl="2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3pPr>
            <a:lvl4pPr marL="2438339" lvl="3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4pPr>
            <a:lvl5pPr marL="3047924" lvl="4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5pPr>
            <a:lvl6pPr marL="3657509" lvl="5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6pPr>
            <a:lvl7pPr marL="4267093" lvl="6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7pPr>
            <a:lvl8pPr marL="4876678" lvl="7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8pPr>
            <a:lvl9pPr marL="5486263" lvl="8" indent="-397923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60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left">
  <p:cSld name="Title + 1 column lef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 flipH="1">
            <a:off x="-9500" y="0"/>
            <a:ext cx="3456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9"/>
          <p:cNvSpPr/>
          <p:nvPr/>
        </p:nvSpPr>
        <p:spPr>
          <a:xfrm>
            <a:off x="3447304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181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12600" y="2672433"/>
            <a:ext cx="2728400" cy="340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939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 + 1 column half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-917" y="0"/>
            <a:ext cx="6100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10"/>
          <p:cNvSpPr/>
          <p:nvPr/>
        </p:nvSpPr>
        <p:spPr>
          <a:xfrm>
            <a:off x="6099871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81900" y="767333"/>
            <a:ext cx="4689600" cy="129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81900" y="2131467"/>
            <a:ext cx="4689600" cy="394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 rtl="0">
              <a:spcBef>
                <a:spcPts val="800"/>
              </a:spcBef>
              <a:spcAft>
                <a:spcPts val="0"/>
              </a:spcAft>
              <a:buSzPts val="1200"/>
              <a:buChar char="▪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67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4082933" y="767333"/>
            <a:ext cx="36400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97923">
              <a:spcBef>
                <a:spcPts val="800"/>
              </a:spcBef>
              <a:spcAft>
                <a:spcPts val="0"/>
              </a:spcAft>
              <a:buSzPts val="1100"/>
              <a:buChar char="▪"/>
              <a:defRPr sz="1467"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2"/>
          </p:nvPr>
        </p:nvSpPr>
        <p:spPr>
          <a:xfrm>
            <a:off x="7942268" y="767333"/>
            <a:ext cx="36400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97923">
              <a:spcBef>
                <a:spcPts val="800"/>
              </a:spcBef>
              <a:spcAft>
                <a:spcPts val="0"/>
              </a:spcAft>
              <a:buSzPts val="1100"/>
              <a:buChar char="▪"/>
              <a:defRPr sz="1467"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-"/>
              <a:defRPr sz="1467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21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 flipH="1">
            <a:off x="3296500" y="0"/>
            <a:ext cx="150800" cy="68580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3447300" y="0"/>
            <a:ext cx="87448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4092433" y="767333"/>
            <a:ext cx="2386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80990" rtl="0">
              <a:spcBef>
                <a:spcPts val="800"/>
              </a:spcBef>
              <a:spcAft>
                <a:spcPts val="0"/>
              </a:spcAft>
              <a:buSzPts val="900"/>
              <a:buChar char="▪"/>
              <a:defRPr sz="1200"/>
            </a:lvl1pPr>
            <a:lvl2pPr marL="1219170" lvl="1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2pPr>
            <a:lvl3pPr marL="1828754" lvl="2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3pPr>
            <a:lvl4pPr marL="2438339" lvl="3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4pPr>
            <a:lvl5pPr marL="3047924" lvl="4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5pPr>
            <a:lvl6pPr marL="3657509" lvl="5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6pPr>
            <a:lvl7pPr marL="4267093" lvl="6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7pPr>
            <a:lvl8pPr marL="4876678" lvl="7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8pPr>
            <a:lvl9pPr marL="5486263" lvl="8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6601341" y="767333"/>
            <a:ext cx="2386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80990" rtl="0">
              <a:spcBef>
                <a:spcPts val="800"/>
              </a:spcBef>
              <a:spcAft>
                <a:spcPts val="0"/>
              </a:spcAft>
              <a:buSzPts val="900"/>
              <a:buChar char="▪"/>
              <a:defRPr sz="1200"/>
            </a:lvl1pPr>
            <a:lvl2pPr marL="1219170" lvl="1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2pPr>
            <a:lvl3pPr marL="1828754" lvl="2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3pPr>
            <a:lvl4pPr marL="2438339" lvl="3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4pPr>
            <a:lvl5pPr marL="3047924" lvl="4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5pPr>
            <a:lvl6pPr marL="3657509" lvl="5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6pPr>
            <a:lvl7pPr marL="4267093" lvl="6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7pPr>
            <a:lvl8pPr marL="4876678" lvl="7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8pPr>
            <a:lvl9pPr marL="5486263" lvl="8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3"/>
          </p:nvPr>
        </p:nvSpPr>
        <p:spPr>
          <a:xfrm>
            <a:off x="9110248" y="767333"/>
            <a:ext cx="2386400" cy="5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80990" rtl="0">
              <a:spcBef>
                <a:spcPts val="800"/>
              </a:spcBef>
              <a:spcAft>
                <a:spcPts val="0"/>
              </a:spcAft>
              <a:buSzPts val="900"/>
              <a:buChar char="▪"/>
              <a:defRPr sz="1200"/>
            </a:lvl1pPr>
            <a:lvl2pPr marL="1219170" lvl="1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2pPr>
            <a:lvl3pPr marL="1828754" lvl="2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3pPr>
            <a:lvl4pPr marL="2438339" lvl="3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4pPr>
            <a:lvl5pPr marL="3047924" lvl="4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5pPr>
            <a:lvl6pPr marL="3657509" lvl="5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6pPr>
            <a:lvl7pPr marL="4267093" lvl="6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7pPr>
            <a:lvl8pPr marL="4876678" lvl="7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8pPr>
            <a:lvl9pPr marL="5486263" lvl="8" indent="-38099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120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473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2600" y="767333"/>
            <a:ext cx="2728400" cy="5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20833" y="767333"/>
            <a:ext cx="7461600" cy="5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333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24562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8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515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Macro-Enabled_Worksheet.xlsm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Macro-Enabled_Worksheet1.xlsm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Macro-Enabled_Worksheet3.xlsm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Macro-Enabled_Worksheet2.xlsm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Macro-Enabled_Worksheet4.xlsm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625233" y="3183000"/>
            <a:ext cx="4848800" cy="30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СОЗДАНИЕ ЗАДАННОГО КОЛИЧЕСТВА БЛОКОВ</a:t>
            </a:r>
            <a:endParaRPr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1C4A3-A111-47E6-A0CE-E640B4BE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6166"/>
            <a:ext cx="9601200" cy="14859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E6623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Создание блоков данных фиксированного размера</a:t>
            </a:r>
            <a:endParaRPr lang="en-US" sz="4000" dirty="0">
              <a:solidFill>
                <a:srgbClr val="E6623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B4DA80-E63F-4D57-94A3-9E03163E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7644"/>
            <a:ext cx="9601200" cy="1192695"/>
          </a:xfrm>
        </p:spPr>
        <p:txBody>
          <a:bodyPr/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Требуется организовать данные в одинаковые по размеру блоки с преопределенным количеством элементов в каждом блоке.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7642F08-BCC2-4E22-9EB8-75A7DD9C98A8}"/>
              </a:ext>
            </a:extLst>
          </p:cNvPr>
          <p:cNvSpPr txBox="1">
            <a:spLocks/>
          </p:cNvSpPr>
          <p:nvPr/>
        </p:nvSpPr>
        <p:spPr>
          <a:xfrm>
            <a:off x="1371600" y="2905539"/>
            <a:ext cx="4943061" cy="3326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2500" dirty="0">
                <a:solidFill>
                  <a:srgbClr val="F67031"/>
                </a:solidFill>
                <a:latin typeface="Consolas" panose="020B0609020204030204" pitchFamily="49" charset="0"/>
              </a:rPr>
              <a:t>SELECT</a:t>
            </a:r>
            <a:r>
              <a:rPr lang="en-US" sz="2500" dirty="0">
                <a:solidFill>
                  <a:schemeClr val="tx1"/>
                </a:solidFill>
                <a:latin typeface="Consolas" panose="020B0609020204030204" pitchFamily="49" charset="0"/>
              </a:rPr>
              <a:t> ROW_NUMBER()</a:t>
            </a:r>
            <a:r>
              <a:rPr lang="en-US" sz="2500" dirty="0">
                <a:solidFill>
                  <a:srgbClr val="F67031"/>
                </a:solidFill>
                <a:latin typeface="Consolas" panose="020B0609020204030204" pitchFamily="49" charset="0"/>
              </a:rPr>
              <a:t>OVER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25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F67031"/>
                </a:solidFill>
                <a:latin typeface="Consolas" panose="020B0609020204030204" pitchFamily="49" charset="0"/>
              </a:rPr>
              <a:t>ORDER BY </a:t>
            </a:r>
            <a:r>
              <a:rPr lang="en-US" sz="2500" dirty="0" err="1">
                <a:solidFill>
                  <a:schemeClr val="tx1"/>
                </a:solidFill>
                <a:latin typeface="Consolas" panose="020B0609020204030204" pitchFamily="49" charset="0"/>
              </a:rPr>
              <a:t>empno</a:t>
            </a:r>
            <a:r>
              <a:rPr lang="en-US" sz="25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2500" dirty="0" err="1">
                <a:solidFill>
                  <a:schemeClr val="tx1"/>
                </a:solidFill>
                <a:latin typeface="Consolas" panose="020B0609020204030204" pitchFamily="49" charset="0"/>
              </a:rPr>
              <a:t>rn</a:t>
            </a:r>
            <a:r>
              <a:rPr lang="en-US" sz="2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2500" dirty="0">
                <a:solidFill>
                  <a:schemeClr val="tx1"/>
                </a:solidFill>
                <a:latin typeface="Consolas" panose="020B0609020204030204" pitchFamily="49" charset="0"/>
              </a:rPr>
              <a:t>ROUND(ROW_NUMBER()</a:t>
            </a:r>
            <a:r>
              <a:rPr lang="en-US" sz="2500" dirty="0">
                <a:solidFill>
                  <a:srgbClr val="F67031"/>
                </a:solidFill>
                <a:latin typeface="Consolas" panose="020B0609020204030204" pitchFamily="49" charset="0"/>
              </a:rPr>
              <a:t>OVER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25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F67031"/>
                </a:solidFill>
                <a:latin typeface="Consolas" panose="020B0609020204030204" pitchFamily="49" charset="0"/>
              </a:rPr>
              <a:t>ORDER BY </a:t>
            </a:r>
            <a:r>
              <a:rPr lang="en-US" sz="2500" dirty="0" err="1">
                <a:solidFill>
                  <a:schemeClr val="tx1"/>
                </a:solidFill>
                <a:latin typeface="Consolas" panose="020B0609020204030204" pitchFamily="49" charset="0"/>
              </a:rPr>
              <a:t>empno</a:t>
            </a:r>
            <a:r>
              <a:rPr lang="en-US" sz="2500" dirty="0">
                <a:solidFill>
                  <a:schemeClr val="tx1"/>
                </a:solidFill>
                <a:latin typeface="Consolas" panose="020B0609020204030204" pitchFamily="49" charset="0"/>
              </a:rPr>
              <a:t>)/3, 2) div,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2500" dirty="0">
                <a:solidFill>
                  <a:schemeClr val="tx1"/>
                </a:solidFill>
                <a:latin typeface="Consolas" panose="020B0609020204030204" pitchFamily="49" charset="0"/>
              </a:rPr>
              <a:t>CEIL (ROW_NUMBER ()</a:t>
            </a:r>
            <a:r>
              <a:rPr lang="en-US" sz="2500" dirty="0">
                <a:solidFill>
                  <a:srgbClr val="F67031"/>
                </a:solidFill>
                <a:latin typeface="Consolas" panose="020B0609020204030204" pitchFamily="49" charset="0"/>
              </a:rPr>
              <a:t>OVER</a:t>
            </a:r>
            <a:endParaRPr lang="en-US" sz="2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25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500" dirty="0">
                <a:solidFill>
                  <a:srgbClr val="F67031"/>
                </a:solidFill>
                <a:latin typeface="Consolas" panose="020B0609020204030204" pitchFamily="49" charset="0"/>
              </a:rPr>
              <a:t>ORDER BY </a:t>
            </a:r>
            <a:r>
              <a:rPr lang="en-US" sz="2500" dirty="0" err="1">
                <a:solidFill>
                  <a:schemeClr val="tx1"/>
                </a:solidFill>
                <a:latin typeface="Consolas" panose="020B0609020204030204" pitchFamily="49" charset="0"/>
              </a:rPr>
              <a:t>empno</a:t>
            </a:r>
            <a:r>
              <a:rPr lang="en-US" sz="2500" dirty="0">
                <a:solidFill>
                  <a:schemeClr val="tx1"/>
                </a:solidFill>
                <a:latin typeface="Consolas" panose="020B0609020204030204" pitchFamily="49" charset="0"/>
              </a:rPr>
              <a:t>)/3) grp,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US" sz="2500" dirty="0" err="1">
                <a:solidFill>
                  <a:schemeClr val="tx1"/>
                </a:solidFill>
                <a:latin typeface="Consolas" panose="020B0609020204030204" pitchFamily="49" charset="0"/>
              </a:rPr>
              <a:t>empno</a:t>
            </a:r>
            <a:r>
              <a:rPr lang="en-US" sz="2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500" dirty="0" err="1">
                <a:solidFill>
                  <a:schemeClr val="tx1"/>
                </a:solidFill>
                <a:latin typeface="Consolas" panose="020B0609020204030204" pitchFamily="49" charset="0"/>
              </a:rPr>
              <a:t>empname</a:t>
            </a:r>
            <a:r>
              <a:rPr lang="en-US" sz="25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500" dirty="0">
                <a:solidFill>
                  <a:srgbClr val="F67031"/>
                </a:solidFill>
                <a:latin typeface="Consolas" panose="020B0609020204030204" pitchFamily="49" charset="0"/>
              </a:rPr>
              <a:t>FROM</a:t>
            </a:r>
            <a:r>
              <a:rPr lang="en-US" sz="2500" dirty="0">
                <a:solidFill>
                  <a:schemeClr val="tx1"/>
                </a:solidFill>
                <a:latin typeface="Consolas" panose="020B0609020204030204" pitchFamily="49" charset="0"/>
              </a:rPr>
              <a:t> emp;</a:t>
            </a:r>
            <a:endParaRPr lang="ru-RU" sz="2500" i="1" dirty="0">
              <a:latin typeface="Georgia" panose="02040502050405020303" pitchFamily="18" charset="0"/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05584712-08F4-41A4-A82E-EED0AE082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330569"/>
              </p:ext>
            </p:extLst>
          </p:nvPr>
        </p:nvGraphicFramePr>
        <p:xfrm>
          <a:off x="6433930" y="3042891"/>
          <a:ext cx="5021728" cy="3089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Macro-Enabled Worksheet" r:id="rId4" imgW="3243196" imgH="1995571" progId="Excel.SheetMacroEnabled.12">
                  <p:embed/>
                </p:oleObj>
              </mc:Choice>
              <mc:Fallback>
                <p:oleObj name="Macro-Enabled Worksheet" r:id="rId4" imgW="3243196" imgH="1995571" progId="Excel.SheetMacroEnabled.12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A72EA94D-330A-4DE9-A1AC-F88185918E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33930" y="3042891"/>
                        <a:ext cx="5021728" cy="3089743"/>
                      </a:xfrm>
                      <a:prstGeom prst="rect">
                        <a:avLst/>
                      </a:prstGeom>
                      <a:ln w="28575">
                        <a:solidFill>
                          <a:srgbClr val="F6703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57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A01F38B5-BC4E-4509-8164-1DC40C01F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7982" y="1380753"/>
            <a:ext cx="4443984" cy="1011299"/>
          </a:xfrm>
          <a:ln w="38100">
            <a:solidFill>
              <a:srgbClr val="F67031"/>
            </a:solidFill>
          </a:ln>
        </p:spPr>
        <p:txBody>
          <a:bodyPr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Блоки фиксированного размера</a:t>
            </a:r>
            <a:endParaRPr lang="en-US" dirty="0">
              <a:solidFill>
                <a:schemeClr val="tx2">
                  <a:lumMod val="7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3A757A-4835-4320-98E1-849BB3C27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7982" y="2635973"/>
            <a:ext cx="4443984" cy="256219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Количество блоков заранее неизвестно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Каждый блок должен содержать одинаковое число элементов</a:t>
            </a:r>
            <a:endParaRPr lang="en-US" sz="28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748F1A-476E-4DF9-B952-39417FCB7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1396" y="1380753"/>
            <a:ext cx="4443984" cy="1011299"/>
          </a:xfrm>
          <a:ln w="38100">
            <a:solidFill>
              <a:srgbClr val="F67031"/>
            </a:solidFill>
          </a:ln>
        </p:spPr>
        <p:txBody>
          <a:bodyPr anchor="ctr"/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Заданное количество блоков</a:t>
            </a:r>
            <a:endParaRPr lang="en-US" dirty="0">
              <a:solidFill>
                <a:schemeClr val="tx2">
                  <a:lumMod val="7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4FB4F3-EEC3-4834-8F50-1529F53A2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71396" y="2635973"/>
            <a:ext cx="4443984" cy="256219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Количество блоков определено заранее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Количество элементов в блоке заранее неизвестно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960F8B-C45D-40B5-ACDC-EBAA64C9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67B6-0413-473D-84B9-8825A7486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7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1C4A3-A111-47E6-A0CE-E640B4BE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6166"/>
            <a:ext cx="9601200" cy="148590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E6623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Создание заданного </a:t>
            </a:r>
            <a:br>
              <a:rPr lang="ru-RU" sz="4000" dirty="0">
                <a:solidFill>
                  <a:srgbClr val="E6623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ru-RU" sz="4000" dirty="0">
                <a:solidFill>
                  <a:srgbClr val="E6623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количества блоков</a:t>
            </a:r>
            <a:endParaRPr lang="en-US" sz="4000" dirty="0">
              <a:solidFill>
                <a:srgbClr val="E6623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B4DA80-E63F-4D57-94A3-9E03163E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7644"/>
            <a:ext cx="9601200" cy="119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Требуется организовать данные в определенное число блоков. Количество элементов в блоке заранее неизвестно.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7642F08-BCC2-4E22-9EB8-75A7DD9C98A8}"/>
              </a:ext>
            </a:extLst>
          </p:cNvPr>
          <p:cNvSpPr txBox="1">
            <a:spLocks/>
          </p:cNvSpPr>
          <p:nvPr/>
        </p:nvSpPr>
        <p:spPr>
          <a:xfrm>
            <a:off x="1371600" y="3313043"/>
            <a:ext cx="6440557" cy="32269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latin typeface="Consolas" panose="020B0609020204030204" pitchFamily="49" charset="0"/>
              </a:rPr>
              <a:t>SELECT </a:t>
            </a:r>
            <a:endParaRPr lang="ru-RU" sz="2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tx1"/>
                </a:solidFill>
                <a:latin typeface="Consolas" panose="020B0609020204030204" pitchFamily="49" charset="0"/>
              </a:rPr>
              <a:t>NTILE(3)</a:t>
            </a:r>
            <a:r>
              <a:rPr lang="en-US" sz="2700" dirty="0">
                <a:latin typeface="Consolas" panose="020B0609020204030204" pitchFamily="49" charset="0"/>
              </a:rPr>
              <a:t> OVER</a:t>
            </a:r>
            <a:r>
              <a:rPr lang="en-US" sz="27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700" dirty="0">
                <a:latin typeface="Consolas" panose="020B0609020204030204" pitchFamily="49" charset="0"/>
              </a:rPr>
              <a:t>ORDER BY </a:t>
            </a:r>
            <a:r>
              <a:rPr lang="en-US" sz="2700" dirty="0" err="1">
                <a:solidFill>
                  <a:schemeClr val="tx1"/>
                </a:solidFill>
                <a:latin typeface="Consolas" panose="020B0609020204030204" pitchFamily="49" charset="0"/>
              </a:rPr>
              <a:t>empno</a:t>
            </a:r>
            <a:r>
              <a:rPr lang="en-US" sz="2700" dirty="0">
                <a:solidFill>
                  <a:schemeClr val="tx1"/>
                </a:solidFill>
                <a:latin typeface="Consolas" panose="020B0609020204030204" pitchFamily="49" charset="0"/>
              </a:rPr>
              <a:t>) grp, </a:t>
            </a:r>
            <a:r>
              <a:rPr lang="en-US" sz="2700" dirty="0" err="1">
                <a:solidFill>
                  <a:schemeClr val="tx1"/>
                </a:solidFill>
                <a:latin typeface="Consolas" panose="020B0609020204030204" pitchFamily="49" charset="0"/>
              </a:rPr>
              <a:t>empno</a:t>
            </a:r>
            <a:r>
              <a:rPr lang="en-US" sz="27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700" dirty="0" err="1">
                <a:solidFill>
                  <a:schemeClr val="tx1"/>
                </a:solidFill>
                <a:latin typeface="Consolas" panose="020B0609020204030204" pitchFamily="49" charset="0"/>
              </a:rPr>
              <a:t>empname</a:t>
            </a:r>
            <a:r>
              <a:rPr lang="en-US" sz="27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ru-RU" sz="27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latin typeface="Consolas" panose="020B0609020204030204" pitchFamily="49" charset="0"/>
              </a:rPr>
              <a:t>FROM </a:t>
            </a:r>
            <a:r>
              <a:rPr lang="en-US" sz="2700" dirty="0">
                <a:solidFill>
                  <a:schemeClr val="tx1"/>
                </a:solidFill>
                <a:latin typeface="Consolas" panose="020B0609020204030204" pitchFamily="49" charset="0"/>
              </a:rPr>
              <a:t>EMP </a:t>
            </a:r>
            <a:endParaRPr lang="ru-RU" sz="27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latin typeface="Consolas" panose="020B0609020204030204" pitchFamily="49" charset="0"/>
              </a:rPr>
              <a:t>ORDER BY </a:t>
            </a:r>
            <a:r>
              <a:rPr lang="en-US" sz="27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ru-RU" sz="27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053CBC9A-C5E6-4CA4-90A5-37BC82EE24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55727"/>
              </p:ext>
            </p:extLst>
          </p:nvPr>
        </p:nvGraphicFramePr>
        <p:xfrm>
          <a:off x="7205130" y="2998542"/>
          <a:ext cx="4607185" cy="3541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Macro-Enabled Worksheet" r:id="rId4" imgW="2595673" imgH="1995571" progId="Excel.SheetMacroEnabled.12">
                  <p:embed/>
                </p:oleObj>
              </mc:Choice>
              <mc:Fallback>
                <p:oleObj name="Macro-Enabled Worksheet" r:id="rId4" imgW="2595673" imgH="1995571" progId="Excel.SheetMacroEnabled.12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12E3F4F7-A484-48F8-A5B6-C63E281AF8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5130" y="2998542"/>
                        <a:ext cx="4607185" cy="3541406"/>
                      </a:xfrm>
                      <a:prstGeom prst="rect">
                        <a:avLst/>
                      </a:prstGeom>
                      <a:ln w="28575">
                        <a:solidFill>
                          <a:srgbClr val="F6703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66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A01F38B5-BC4E-4509-8164-1DC40C01F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7982" y="969936"/>
            <a:ext cx="4443984" cy="1011299"/>
          </a:xfrm>
          <a:ln w="38100">
            <a:solidFill>
              <a:srgbClr val="F67031"/>
            </a:solidFill>
          </a:ln>
        </p:spPr>
        <p:txBody>
          <a:bodyPr anchor="ctr"/>
          <a:lstStyle/>
          <a:p>
            <a:pPr algn="ctr"/>
            <a:r>
              <a:rPr lang="ru-RU" dirty="0">
                <a:solidFill>
                  <a:srgbClr val="E6623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Блоки фиксированного размера</a:t>
            </a:r>
            <a:endParaRPr lang="en-US" dirty="0">
              <a:solidFill>
                <a:srgbClr val="E6623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748F1A-476E-4DF9-B952-39417FCB7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2027" y="969935"/>
            <a:ext cx="4443984" cy="1011299"/>
          </a:xfrm>
          <a:ln w="38100">
            <a:solidFill>
              <a:srgbClr val="F67031"/>
            </a:solidFill>
          </a:ln>
        </p:spPr>
        <p:txBody>
          <a:bodyPr anchor="ctr"/>
          <a:lstStyle/>
          <a:p>
            <a:pPr algn="ctr"/>
            <a:r>
              <a:rPr lang="ru-RU" dirty="0">
                <a:solidFill>
                  <a:srgbClr val="E6623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Заданное количество блоков</a:t>
            </a:r>
            <a:endParaRPr lang="en-US" dirty="0">
              <a:solidFill>
                <a:srgbClr val="E6623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960F8B-C45D-40B5-ACDC-EBAA64C9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467B6-0413-473D-84B9-8825A748642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17847026-7436-465E-849D-F34FE164FD46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18674849"/>
              </p:ext>
            </p:extLst>
          </p:nvPr>
        </p:nvGraphicFramePr>
        <p:xfrm>
          <a:off x="1439878" y="2610677"/>
          <a:ext cx="4438939" cy="3412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Macro-Enabled Worksheet" r:id="rId4" imgW="2595673" imgH="1995571" progId="Excel.SheetMacroEnabled.12">
                  <p:embed/>
                </p:oleObj>
              </mc:Choice>
              <mc:Fallback>
                <p:oleObj name="Macro-Enabled Worksheet" r:id="rId4" imgW="2595673" imgH="1995571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9878" y="2610677"/>
                        <a:ext cx="4438939" cy="3412434"/>
                      </a:xfrm>
                      <a:prstGeom prst="rect">
                        <a:avLst/>
                      </a:prstGeom>
                      <a:ln w="28575">
                        <a:solidFill>
                          <a:srgbClr val="F6703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12E3F4F7-A484-48F8-A5B6-C63E281AF8CF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56088164"/>
              </p:ext>
            </p:extLst>
          </p:nvPr>
        </p:nvGraphicFramePr>
        <p:xfrm>
          <a:off x="6572027" y="2610677"/>
          <a:ext cx="4439400" cy="341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Macro-Enabled Worksheet" r:id="rId6" imgW="2595673" imgH="1995571" progId="Excel.SheetMacroEnabled.12">
                  <p:embed/>
                </p:oleObj>
              </mc:Choice>
              <mc:Fallback>
                <p:oleObj name="Macro-Enabled Worksheet" r:id="rId6" imgW="2595673" imgH="1995571" progId="Excel.SheetMacroEnabled.12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239D671A-532F-476E-AFC6-A5CD62A3AB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2027" y="2610677"/>
                        <a:ext cx="4439400" cy="3412435"/>
                      </a:xfrm>
                      <a:prstGeom prst="rect">
                        <a:avLst/>
                      </a:prstGeom>
                      <a:ln w="28575">
                        <a:solidFill>
                          <a:srgbClr val="F6703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033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1C4A3-A111-47E6-A0CE-E640B4BE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6166"/>
            <a:ext cx="9601200" cy="89783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6623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NTILE</a:t>
            </a:r>
            <a:endParaRPr lang="en-US" sz="4000" dirty="0">
              <a:solidFill>
                <a:srgbClr val="E6623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B4DA80-E63F-4D57-94A3-9E03163E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4852"/>
            <a:ext cx="10191783" cy="5201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Синтаксис:</a:t>
            </a:r>
          </a:p>
          <a:p>
            <a:pPr marL="0" indent="0">
              <a:buNone/>
            </a:pPr>
            <a:endParaRPr lang="ru-RU" sz="2800" dirty="0">
              <a:solidFill>
                <a:schemeClr val="tx2">
                  <a:lumMod val="7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endParaRPr lang="ru-RU" sz="2800" dirty="0">
              <a:solidFill>
                <a:schemeClr val="tx2">
                  <a:lumMod val="7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NTILE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(expr) </a:t>
            </a:r>
            <a:r>
              <a:rPr lang="en-US" altLang="en-US" sz="2800" b="1" dirty="0">
                <a:solidFill>
                  <a:srgbClr val="F67031"/>
                </a:solidFill>
                <a:latin typeface="Consolas" panose="020B0609020204030204" pitchFamily="49" charset="0"/>
              </a:rPr>
              <a:t>OVER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([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query_partition_clause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order_by_clause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endParaRPr lang="ru-RU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NTILE </a:t>
            </a:r>
            <a:r>
              <a:rPr lang="ru-RU" alt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делит упорядоченный набор данных на заданное количество блоков.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None/>
            </a:pPr>
            <a:r>
              <a:rPr lang="en-US" altLang="en-US" sz="2800" dirty="0">
                <a:solidFill>
                  <a:schemeClr val="tx2">
                    <a:lumMod val="7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expr</a:t>
            </a:r>
            <a:r>
              <a:rPr lang="en-US" alt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– </a:t>
            </a:r>
            <a:r>
              <a:rPr lang="ru-RU" alt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количество блоков</a:t>
            </a:r>
            <a:r>
              <a:rPr lang="en-US" alt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ru-RU" alt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ожидается целое положительное число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B1536A-6B0D-4FC0-B366-1D25DFDF2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14" y="1864830"/>
            <a:ext cx="10074170" cy="7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7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1C4A3-A111-47E6-A0CE-E640B4BE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6166"/>
            <a:ext cx="9601200" cy="89783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6623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NTILE</a:t>
            </a:r>
            <a:endParaRPr lang="en-US" sz="4000" dirty="0">
              <a:solidFill>
                <a:srgbClr val="E6623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25E54441-06AF-4B17-8803-FA331EF991D5}"/>
              </a:ext>
            </a:extLst>
          </p:cNvPr>
          <p:cNvSpPr txBox="1">
            <a:spLocks/>
          </p:cNvSpPr>
          <p:nvPr/>
        </p:nvSpPr>
        <p:spPr>
          <a:xfrm>
            <a:off x="1371600" y="1796996"/>
            <a:ext cx="5658678" cy="3419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onsolas" panose="020B0609020204030204" pitchFamily="49" charset="0"/>
              </a:rPr>
              <a:t>SELECT </a:t>
            </a:r>
            <a:r>
              <a:rPr lang="en-US" sz="3000" dirty="0">
                <a:solidFill>
                  <a:schemeClr val="tx1"/>
                </a:solidFill>
                <a:latin typeface="Consolas" panose="020B0609020204030204" pitchFamily="49" charset="0"/>
              </a:rPr>
              <a:t>NTILE(3) </a:t>
            </a:r>
            <a:r>
              <a:rPr lang="en-US" sz="3000" dirty="0">
                <a:latin typeface="Consolas" panose="020B0609020204030204" pitchFamily="49" charset="0"/>
              </a:rPr>
              <a:t>OVER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3000" dirty="0">
                <a:latin typeface="Consolas" panose="020B0609020204030204" pitchFamily="49" charset="0"/>
              </a:rPr>
              <a:t>PARTITION BY </a:t>
            </a:r>
            <a:r>
              <a:rPr lang="en-US" sz="3000" dirty="0">
                <a:solidFill>
                  <a:schemeClr val="tx1"/>
                </a:solidFill>
                <a:latin typeface="Consolas" panose="020B0609020204030204" pitchFamily="49" charset="0"/>
              </a:rPr>
              <a:t>year</a:t>
            </a:r>
            <a:r>
              <a:rPr lang="en-US" sz="3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onsolas" panose="020B0609020204030204" pitchFamily="49" charset="0"/>
              </a:rPr>
              <a:t>ORDER BY </a:t>
            </a:r>
            <a:r>
              <a:rPr lang="en-US" sz="3000" dirty="0">
                <a:solidFill>
                  <a:schemeClr val="tx1"/>
                </a:solidFill>
                <a:latin typeface="Consolas" panose="020B0609020204030204" pitchFamily="49" charset="0"/>
              </a:rPr>
              <a:t>month) grp, year, month, </a:t>
            </a:r>
            <a:r>
              <a:rPr lang="en-US" sz="3000" dirty="0" err="1">
                <a:solidFill>
                  <a:schemeClr val="tx1"/>
                </a:solidFill>
                <a:latin typeface="Consolas" panose="020B0609020204030204" pitchFamily="49" charset="0"/>
              </a:rPr>
              <a:t>salvalue</a:t>
            </a:r>
            <a:endParaRPr lang="en-US" sz="3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onsolas" panose="020B0609020204030204" pitchFamily="49" charset="0"/>
              </a:rPr>
              <a:t>FROM </a:t>
            </a:r>
            <a:r>
              <a:rPr lang="en-US" sz="3000" dirty="0">
                <a:solidFill>
                  <a:schemeClr val="tx1"/>
                </a:solidFill>
                <a:latin typeface="Consolas" panose="020B0609020204030204" pitchFamily="49" charset="0"/>
              </a:rPr>
              <a:t>SALARY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onsolas" panose="020B0609020204030204" pitchFamily="49" charset="0"/>
              </a:rPr>
              <a:t>ORDER BY </a:t>
            </a:r>
            <a:r>
              <a:rPr lang="en-US" sz="3000" dirty="0">
                <a:solidFill>
                  <a:schemeClr val="tx1"/>
                </a:solidFill>
                <a:latin typeface="Consolas" panose="020B0609020204030204" pitchFamily="49" charset="0"/>
              </a:rPr>
              <a:t>year, month;</a:t>
            </a:r>
            <a:endParaRPr lang="ru-RU" sz="3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21D270C2-0B3A-46A7-BB89-D57CD4761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167401"/>
              </p:ext>
            </p:extLst>
          </p:nvPr>
        </p:nvGraphicFramePr>
        <p:xfrm>
          <a:off x="7246566" y="626166"/>
          <a:ext cx="4342455" cy="5760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Macro-Enabled Worksheet" r:id="rId4" imgW="2595673" imgH="3443480" progId="Excel.SheetMacroEnabled.12">
                  <p:embed/>
                </p:oleObj>
              </mc:Choice>
              <mc:Fallback>
                <p:oleObj name="Macro-Enabled Worksheet" r:id="rId4" imgW="2595673" imgH="3443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46566" y="626166"/>
                        <a:ext cx="4342455" cy="5760722"/>
                      </a:xfrm>
                      <a:prstGeom prst="rect">
                        <a:avLst/>
                      </a:prstGeom>
                      <a:ln w="28575">
                        <a:solidFill>
                          <a:srgbClr val="F6703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87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1C4A3-A111-47E6-A0CE-E640B4BE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6166"/>
            <a:ext cx="9601200" cy="89783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6623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NTILE</a:t>
            </a:r>
            <a:endParaRPr lang="en-US" sz="4000" dirty="0">
              <a:solidFill>
                <a:srgbClr val="E6623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B4DA80-E63F-4D57-94A3-9E03163E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4852"/>
            <a:ext cx="10191783" cy="52014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600" b="1" dirty="0">
                <a:solidFill>
                  <a:schemeClr val="tx1"/>
                </a:solidFill>
                <a:latin typeface="Consolas" panose="020B0609020204030204" pitchFamily="49" charset="0"/>
              </a:rPr>
              <a:t>NTILE</a:t>
            </a:r>
            <a:r>
              <a:rPr lang="en-US" altLang="en-US" sz="2600" dirty="0">
                <a:solidFill>
                  <a:schemeClr val="tx1"/>
                </a:solidFill>
                <a:latin typeface="Consolas" panose="020B0609020204030204" pitchFamily="49" charset="0"/>
              </a:rPr>
              <a:t>(expr) </a:t>
            </a:r>
            <a:r>
              <a:rPr lang="en-US" altLang="en-US" sz="2600" b="1" dirty="0">
                <a:solidFill>
                  <a:srgbClr val="F67031"/>
                </a:solidFill>
                <a:latin typeface="Consolas" panose="020B0609020204030204" pitchFamily="49" charset="0"/>
              </a:rPr>
              <a:t>OVER</a:t>
            </a:r>
            <a:r>
              <a:rPr lang="en-US" altLang="en-US" sz="2600" dirty="0">
                <a:solidFill>
                  <a:schemeClr val="tx1"/>
                </a:solidFill>
                <a:latin typeface="Consolas" panose="020B0609020204030204" pitchFamily="49" charset="0"/>
              </a:rPr>
              <a:t> ([</a:t>
            </a:r>
            <a:r>
              <a:rPr lang="en-US" altLang="en-US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query_partition_clause</a:t>
            </a:r>
            <a:r>
              <a:rPr lang="en-US" altLang="en-US" sz="2600" dirty="0">
                <a:solidFill>
                  <a:schemeClr val="tx1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2600" dirty="0" err="1">
                <a:solidFill>
                  <a:schemeClr val="tx1"/>
                </a:solidFill>
                <a:latin typeface="Consolas" panose="020B0609020204030204" pitchFamily="49" charset="0"/>
              </a:rPr>
              <a:t>order_by_clause</a:t>
            </a:r>
            <a:r>
              <a:rPr lang="en-US" altLang="en-US" sz="26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endParaRPr lang="ru-RU" altLang="en-US" sz="2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9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DC623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Замечания</a:t>
            </a:r>
            <a:r>
              <a:rPr lang="ru-RU" sz="2800" dirty="0">
                <a:solidFill>
                  <a:srgbClr val="F6703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Блоки нумеруются от 1 до </a:t>
            </a:r>
            <a:r>
              <a:rPr lang="en-US" alt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Если </a:t>
            </a:r>
            <a:r>
              <a:rPr lang="en-US" alt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expr – </a:t>
            </a:r>
            <a:r>
              <a:rPr lang="ru-RU" alt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не целая положительная константа, то она округляется до целой;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Количество элементов в блоке отличается не более чем на 1;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Если количество записей не делится нацело на </a:t>
            </a:r>
            <a:r>
              <a:rPr lang="en-US" alt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expr</a:t>
            </a:r>
            <a:r>
              <a:rPr lang="ru-RU" alt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то записи «остатка» распределяются в доступные блоки, начиная с первого;</a:t>
            </a:r>
            <a:endParaRPr lang="ru-RU" altLang="en-US" sz="2800" dirty="0">
              <a:solidFill>
                <a:schemeClr val="tx2">
                  <a:lumMod val="7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Если </a:t>
            </a:r>
            <a:r>
              <a:rPr lang="en-US" alt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expr</a:t>
            </a:r>
            <a:r>
              <a:rPr lang="ru-RU" altLang="en-US" sz="28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больше количества строк, тогда количество блоков равно количеству строк.</a:t>
            </a:r>
            <a:endParaRPr lang="en-US" altLang="en-US" sz="28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69276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Уголки">
  <a:themeElements>
    <a:clrScheme name="Другая 1">
      <a:dk1>
        <a:sysClr val="windowText" lastClr="000000"/>
      </a:dk1>
      <a:lt1>
        <a:sysClr val="window" lastClr="FFFFFF"/>
      </a:lt1>
      <a:dk2>
        <a:srgbClr val="F67031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317</Words>
  <Application>Microsoft Office PowerPoint</Application>
  <PresentationFormat>Широкоэкранный</PresentationFormat>
  <Paragraphs>56</Paragraphs>
  <Slides>8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20" baseType="lpstr">
      <vt:lpstr>Arial</vt:lpstr>
      <vt:lpstr>Calibri</vt:lpstr>
      <vt:lpstr>Consolas</vt:lpstr>
      <vt:lpstr>Franklin Gothic Book</vt:lpstr>
      <vt:lpstr>Georgia</vt:lpstr>
      <vt:lpstr>Microsoft Sans Serif</vt:lpstr>
      <vt:lpstr>Nunito Sans</vt:lpstr>
      <vt:lpstr>Wingdings</vt:lpstr>
      <vt:lpstr>Ulysses template</vt:lpstr>
      <vt:lpstr>Уголки</vt:lpstr>
      <vt:lpstr>Macro-Enabled Worksheet</vt:lpstr>
      <vt:lpstr>Лист Microsoft Excel с поддержкой макросов</vt:lpstr>
      <vt:lpstr>СОЗДАНИЕ ЗАДАННОГО КОЛИЧЕСТВА БЛОКОВ</vt:lpstr>
      <vt:lpstr>Создание блоков данных фиксированного размера</vt:lpstr>
      <vt:lpstr>Презентация PowerPoint</vt:lpstr>
      <vt:lpstr>Создание заданного  количества блоков</vt:lpstr>
      <vt:lpstr>Презентация PowerPoint</vt:lpstr>
      <vt:lpstr>NTILE</vt:lpstr>
      <vt:lpstr>NTILE</vt:lpstr>
      <vt:lpstr>NTILE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polochaninae@gmail.com</dc:creator>
  <cp:lastModifiedBy>polochaninae@gmail.com</cp:lastModifiedBy>
  <cp:revision>21</cp:revision>
  <dcterms:created xsi:type="dcterms:W3CDTF">2019-03-10T08:36:58Z</dcterms:created>
  <dcterms:modified xsi:type="dcterms:W3CDTF">2019-03-10T19:50:30Z</dcterms:modified>
</cp:coreProperties>
</file>