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tamanti, Maria Eugenia" userId="60c01d10-d3eb-4ba9-879a-d2a8738bcf5f" providerId="ADAL" clId="{2F334183-29CA-4C25-809C-745100EBD94A}"/>
    <pc:docChg chg="modSld sldOrd">
      <pc:chgData name="Testamanti, Maria Eugenia" userId="60c01d10-d3eb-4ba9-879a-d2a8738bcf5f" providerId="ADAL" clId="{2F334183-29CA-4C25-809C-745100EBD94A}" dt="2025-09-01T22:22:57.294" v="30" actId="20577"/>
      <pc:docMkLst>
        <pc:docMk/>
      </pc:docMkLst>
      <pc:sldChg chg="modSp mod">
        <pc:chgData name="Testamanti, Maria Eugenia" userId="60c01d10-d3eb-4ba9-879a-d2a8738bcf5f" providerId="ADAL" clId="{2F334183-29CA-4C25-809C-745100EBD94A}" dt="2025-09-01T22:22:57.294" v="30" actId="20577"/>
        <pc:sldMkLst>
          <pc:docMk/>
          <pc:sldMk cId="0" sldId="257"/>
        </pc:sldMkLst>
        <pc:spChg chg="mod">
          <ac:chgData name="Testamanti, Maria Eugenia" userId="60c01d10-d3eb-4ba9-879a-d2a8738bcf5f" providerId="ADAL" clId="{2F334183-29CA-4C25-809C-745100EBD94A}" dt="2025-09-01T22:22:57.294" v="3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Testamanti, Maria Eugenia" userId="60c01d10-d3eb-4ba9-879a-d2a8738bcf5f" providerId="ADAL" clId="{2F334183-29CA-4C25-809C-745100EBD94A}" dt="2025-09-01T22:21:54.809" v="15" actId="20577"/>
        <pc:sldMkLst>
          <pc:docMk/>
          <pc:sldMk cId="0" sldId="263"/>
        </pc:sldMkLst>
        <pc:spChg chg="mod">
          <ac:chgData name="Testamanti, Maria Eugenia" userId="60c01d10-d3eb-4ba9-879a-d2a8738bcf5f" providerId="ADAL" clId="{2F334183-29CA-4C25-809C-745100EBD94A}" dt="2025-09-01T22:21:54.809" v="15" actId="20577"/>
          <ac:spMkLst>
            <pc:docMk/>
            <pc:sldMk cId="0" sldId="263"/>
            <ac:spMk id="2" creationId="{00000000-0000-0000-0000-000000000000}"/>
          </ac:spMkLst>
        </pc:spChg>
      </pc:sldChg>
      <pc:sldChg chg="modSp mod ord">
        <pc:chgData name="Testamanti, Maria Eugenia" userId="60c01d10-d3eb-4ba9-879a-d2a8738bcf5f" providerId="ADAL" clId="{2F334183-29CA-4C25-809C-745100EBD94A}" dt="2025-09-01T22:22:27.728" v="18" actId="20577"/>
        <pc:sldMkLst>
          <pc:docMk/>
          <pc:sldMk cId="0" sldId="264"/>
        </pc:sldMkLst>
        <pc:spChg chg="mod">
          <ac:chgData name="Testamanti, Maria Eugenia" userId="60c01d10-d3eb-4ba9-879a-d2a8738bcf5f" providerId="ADAL" clId="{2F334183-29CA-4C25-809C-745100EBD94A}" dt="2025-09-01T22:22:27.728" v="18" actId="20577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3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s/trabajo-en-equipo-equipo-artes-219896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291" r="15291"/>
          <a:stretch/>
        </p:blipFill>
        <p:spPr>
          <a:xfrm>
            <a:off x="4178105" y="365760"/>
            <a:ext cx="4572000" cy="43891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828800"/>
            <a:ext cx="4114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</a:rPr>
              <a:t>Análisis de desvinculaciones voluntarias
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79696" y="647114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491176" y="1019908"/>
            <a:ext cx="7772400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Contexto y objetivos del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análisis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Desvinculaciones por año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área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Análisis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Impacto de la formación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niveles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salariales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próximos pasos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Desvinculaciones</a:t>
            </a: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2017 - 2022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385602" y="1653892"/>
            <a:ext cx="3533503" cy="2560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rgbClr val="030A18"/>
                </a:solidFill>
              </a:rPr>
              <a:t>Aumento</a:t>
            </a:r>
            <a:r>
              <a:rPr lang="en-US" sz="1200" dirty="0">
                <a:solidFill>
                  <a:srgbClr val="030A18"/>
                </a:solidFill>
              </a:rPr>
              <a:t> significativo de </a:t>
            </a:r>
            <a:r>
              <a:rPr lang="en-US" sz="1200" dirty="0" err="1">
                <a:solidFill>
                  <a:srgbClr val="030A18"/>
                </a:solidFill>
              </a:rPr>
              <a:t>salidas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durante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el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período</a:t>
            </a:r>
            <a:r>
              <a:rPr lang="en-US" sz="1200" dirty="0">
                <a:solidFill>
                  <a:srgbClr val="030A18"/>
                </a:solidFill>
              </a:rPr>
              <a:t> 2020 – 2022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70 % de las bajas ocurren durante y después de la pandemia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Los primeros años (2017–2019) presentan muy poca rotación</a:t>
            </a:r>
            <a:endParaRPr lang="en-US" sz="1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999EFE8-7872-51B2-0A70-AED55C0B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2212"/>
            <a:ext cx="4853354" cy="33819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A9FBDD7-DF70-34E5-9B7D-FCBE5B46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35" y="424610"/>
            <a:ext cx="1969238" cy="1208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Desvinculaciones por área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669280" y="1463040"/>
            <a:ext cx="329184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y Ventas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concentran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mayor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cantidad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muestran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permanencias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inferiores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18 y 13 meses,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respectivamente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Compras y Producción tienen menos rotación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permanencias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encima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34 meses</a:t>
            </a:r>
          </a:p>
          <a:p>
            <a:pPr>
              <a:buSzPct val="100000"/>
            </a:pPr>
            <a:endParaRPr lang="en-US" sz="1200" dirty="0"/>
          </a:p>
          <a:p>
            <a:pPr>
              <a:buSzPct val="100000"/>
            </a:pPr>
            <a:r>
              <a:rPr lang="en-US" sz="1200" dirty="0">
                <a:solidFill>
                  <a:srgbClr val="030A18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Analizar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específicas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y Ventas,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será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fatiga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oportunidades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FC0275-8D1F-79DD-CC18-F013B5B4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59" y="1194139"/>
            <a:ext cx="5279321" cy="33004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E606C26-F8CE-F8A3-B02F-2C5C6913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444" y="377730"/>
            <a:ext cx="1835897" cy="1146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Desvinculaciones por manager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669280" y="1589649"/>
            <a:ext cx="329184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Ricardo Ronaldo (Ventas) lidera las bajas con 6 empleados que se van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Marina </a:t>
            </a:r>
            <a:r>
              <a:rPr lang="en-US" sz="1200" dirty="0" err="1">
                <a:solidFill>
                  <a:srgbClr val="030A18"/>
                </a:solidFill>
              </a:rPr>
              <a:t>Pitana</a:t>
            </a:r>
            <a:r>
              <a:rPr lang="en-US" sz="1200" dirty="0">
                <a:solidFill>
                  <a:srgbClr val="030A18"/>
                </a:solidFill>
              </a:rPr>
              <a:t> (</a:t>
            </a:r>
            <a:r>
              <a:rPr lang="en-US" sz="1200" dirty="0" err="1">
                <a:solidFill>
                  <a:srgbClr val="030A18"/>
                </a:solidFill>
              </a:rPr>
              <a:t>Compras</a:t>
            </a:r>
            <a:r>
              <a:rPr lang="en-US" sz="1200" dirty="0">
                <a:solidFill>
                  <a:srgbClr val="030A18"/>
                </a:solidFill>
              </a:rPr>
              <a:t>) y Alejandro </a:t>
            </a:r>
            <a:r>
              <a:rPr lang="en-US" sz="1200" dirty="0" err="1">
                <a:solidFill>
                  <a:srgbClr val="030A18"/>
                </a:solidFill>
              </a:rPr>
              <a:t>Pitorino</a:t>
            </a:r>
            <a:r>
              <a:rPr lang="en-US" sz="1200" dirty="0">
                <a:solidFill>
                  <a:srgbClr val="030A18"/>
                </a:solidFill>
              </a:rPr>
              <a:t> (IT) siguen con 5 </a:t>
            </a:r>
            <a:r>
              <a:rPr lang="en-US" sz="1200" dirty="0" err="1">
                <a:solidFill>
                  <a:srgbClr val="030A18"/>
                </a:solidFill>
              </a:rPr>
              <a:t>bajas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cada</a:t>
            </a:r>
            <a:r>
              <a:rPr lang="en-US" sz="1200" dirty="0">
                <a:solidFill>
                  <a:srgbClr val="030A18"/>
                </a:solidFill>
              </a:rPr>
              <a:t> uno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/>
          </a:p>
          <a:p>
            <a:pPr>
              <a:buSzPct val="100000"/>
            </a:pP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>
                <a:solidFill>
                  <a:srgbClr val="030A18"/>
                </a:solidFill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30A18"/>
                </a:solidFill>
              </a:rPr>
              <a:t>Es necesario revisar prácticas de liderazgo y clima de equipo</a:t>
            </a:r>
            <a:endParaRPr lang="en-US" sz="1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07254F-0C76-D296-AD36-B6074C70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7" y="1212519"/>
            <a:ext cx="5395398" cy="30429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D6D462-DBD4-88B2-565A-9CE714DF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267" y="521511"/>
            <a:ext cx="2027473" cy="1197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Permanencia</a:t>
            </a: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y formación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3703320"/>
            <a:ext cx="8686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Los empleados que realizan cursos </a:t>
            </a:r>
            <a:r>
              <a:rPr lang="en-US" sz="1200" dirty="0" err="1">
                <a:solidFill>
                  <a:srgbClr val="030A18"/>
                </a:solidFill>
              </a:rPr>
              <a:t>permanecen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en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promedio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unos</a:t>
            </a:r>
            <a:r>
              <a:rPr lang="en-US" sz="1200" dirty="0">
                <a:solidFill>
                  <a:srgbClr val="030A18"/>
                </a:solidFill>
              </a:rPr>
              <a:t> 25 meses, </a:t>
            </a:r>
            <a:r>
              <a:rPr lang="en-US" sz="1200" dirty="0" err="1">
                <a:solidFill>
                  <a:srgbClr val="030A18"/>
                </a:solidFill>
              </a:rPr>
              <a:t>mientras</a:t>
            </a:r>
            <a:r>
              <a:rPr lang="en-US" sz="1200" dirty="0">
                <a:solidFill>
                  <a:srgbClr val="030A18"/>
                </a:solidFill>
              </a:rPr>
              <a:t> que </a:t>
            </a:r>
            <a:r>
              <a:rPr lang="en-US" sz="1200" dirty="0" err="1">
                <a:solidFill>
                  <a:srgbClr val="030A18"/>
                </a:solidFill>
              </a:rPr>
              <a:t>los</a:t>
            </a:r>
            <a:r>
              <a:rPr lang="en-US" sz="1200" dirty="0">
                <a:solidFill>
                  <a:srgbClr val="030A18"/>
                </a:solidFill>
              </a:rPr>
              <a:t> que no </a:t>
            </a:r>
            <a:r>
              <a:rPr lang="en-US" sz="1200" dirty="0" err="1">
                <a:solidFill>
                  <a:srgbClr val="030A18"/>
                </a:solidFill>
              </a:rPr>
              <a:t>los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hacen</a:t>
            </a:r>
            <a:r>
              <a:rPr lang="en-US" sz="1200" dirty="0">
                <a:solidFill>
                  <a:srgbClr val="030A18"/>
                </a:solidFill>
              </a:rPr>
              <a:t> se </a:t>
            </a:r>
            <a:r>
              <a:rPr lang="en-US" sz="1200" dirty="0" err="1">
                <a:solidFill>
                  <a:srgbClr val="030A18"/>
                </a:solidFill>
              </a:rPr>
              <a:t>quedan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alrededor</a:t>
            </a:r>
            <a:r>
              <a:rPr lang="en-US" sz="1200" dirty="0">
                <a:solidFill>
                  <a:srgbClr val="030A18"/>
                </a:solidFill>
              </a:rPr>
              <a:t> de 22 meses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La permanencia aumenta con el </a:t>
            </a:r>
            <a:r>
              <a:rPr lang="en-US" sz="1200" dirty="0" err="1">
                <a:solidFill>
                  <a:srgbClr val="030A18"/>
                </a:solidFill>
              </a:rPr>
              <a:t>nivel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jerárquico</a:t>
            </a:r>
            <a:r>
              <a:rPr lang="en-US" sz="1200" dirty="0">
                <a:solidFill>
                  <a:srgbClr val="030A18"/>
                </a:solidFill>
              </a:rPr>
              <a:t>. El </a:t>
            </a:r>
            <a:r>
              <a:rPr lang="en-US" sz="1200" dirty="0" err="1">
                <a:solidFill>
                  <a:srgbClr val="030A18"/>
                </a:solidFill>
              </a:rPr>
              <a:t>nivel</a:t>
            </a:r>
            <a:r>
              <a:rPr lang="en-US" sz="1200" dirty="0">
                <a:solidFill>
                  <a:srgbClr val="030A18"/>
                </a:solidFill>
              </a:rPr>
              <a:t> 3 alcanza </a:t>
            </a:r>
            <a:r>
              <a:rPr lang="en-US" sz="1200" dirty="0" err="1">
                <a:solidFill>
                  <a:srgbClr val="030A18"/>
                </a:solidFill>
              </a:rPr>
              <a:t>los</a:t>
            </a:r>
            <a:r>
              <a:rPr lang="en-US" sz="1200" dirty="0">
                <a:solidFill>
                  <a:srgbClr val="030A18"/>
                </a:solidFill>
              </a:rPr>
              <a:t> 32 meses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</a:rPr>
              <a:t>El </a:t>
            </a:r>
            <a:r>
              <a:rPr lang="en-US" sz="1200" dirty="0" err="1">
                <a:solidFill>
                  <a:srgbClr val="030A18"/>
                </a:solidFill>
              </a:rPr>
              <a:t>nivel</a:t>
            </a:r>
            <a:r>
              <a:rPr lang="en-US" sz="1200" dirty="0">
                <a:solidFill>
                  <a:srgbClr val="030A18"/>
                </a:solidFill>
              </a:rPr>
              <a:t> 1 registra la permanencia más </a:t>
            </a:r>
            <a:r>
              <a:rPr lang="en-US" sz="1200" dirty="0" err="1">
                <a:solidFill>
                  <a:srgbClr val="030A18"/>
                </a:solidFill>
              </a:rPr>
              <a:t>baja</a:t>
            </a:r>
            <a:r>
              <a:rPr lang="en-US" sz="1200" dirty="0">
                <a:solidFill>
                  <a:srgbClr val="030A18"/>
                </a:solidFill>
              </a:rPr>
              <a:t> (</a:t>
            </a:r>
            <a:r>
              <a:rPr lang="en-US" sz="1200" dirty="0" err="1">
                <a:solidFill>
                  <a:srgbClr val="030A18"/>
                </a:solidFill>
              </a:rPr>
              <a:t>promedio</a:t>
            </a:r>
            <a:r>
              <a:rPr lang="en-US" sz="1200" dirty="0">
                <a:solidFill>
                  <a:srgbClr val="030A18"/>
                </a:solidFill>
              </a:rPr>
              <a:t> de 9 meses)</a:t>
            </a:r>
            <a:endParaRPr lang="en-US" sz="1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1C1A21-F8C4-FC4E-4C8E-91D75861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46" y="910460"/>
            <a:ext cx="2554762" cy="26275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38250E6-517C-5248-5282-E4DBB8855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47" y="910459"/>
            <a:ext cx="3851998" cy="26275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Competitividad salarial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669280" y="1463040"/>
            <a:ext cx="329184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Auditoría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Producción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 competidores ofertan rangos más altos (diferencia promedio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IT, Marketing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 empresa paga igual o más que el mercado (diferencia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Ventas y Legales: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paridad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salarial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0500" indent="-190500">
              <a:buSzPct val="100000"/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100000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Entonces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paridad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salarial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qué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podría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mejorar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no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relacionado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sueldo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0B85E4-CB5F-21CA-351C-7A7A68E04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" y="965743"/>
            <a:ext cx="5078437" cy="3580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7724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777240"/>
            <a:ext cx="841248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mayor rotación se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concentra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2020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2022, coincidiendo con la recesión provocada por la pandemia</a:t>
            </a: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y Ventas son las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áreas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deben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 las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primeras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priorizarse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formación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prolongan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permanencia, por lo que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conviene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armar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plan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capacitaciones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carrera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90500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750863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 err="1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Próximos</a:t>
            </a: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pasos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31520" y="1132449"/>
            <a:ext cx="841248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Hacer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revision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procesos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de las cargas de trabajo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áreas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IT y Ventas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 programas de formación obligatoria y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carrera</a:t>
            </a: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Ajustar la banda salarial en Auditoría y Producción para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alinearse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mercado</a:t>
            </a: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solidFill>
                <a:srgbClr val="030A1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Buscar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beneficios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fuera del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salario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(pack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gimnasio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comidas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reintegro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compras</a:t>
            </a: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28650" lvl="1" indent="-171450">
              <a:buSzPct val="100000"/>
              <a:buFont typeface="Wingdings" panose="05000000000000000000" pitchFamily="2" charset="2"/>
              <a:buChar char="v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7700" lvl="1" indent="-190500">
              <a:buSzPct val="100000"/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030A1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Capacitar a los managers con mayores índices de rotación en liderazgo y feedback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430</Words>
  <Application>Microsoft Office PowerPoint</Application>
  <PresentationFormat>Presentación en pantalla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Testamanti, Maria Eugenia</cp:lastModifiedBy>
  <cp:revision>3</cp:revision>
  <dcterms:created xsi:type="dcterms:W3CDTF">2025-09-01T14:32:30Z</dcterms:created>
  <dcterms:modified xsi:type="dcterms:W3CDTF">2025-09-01T22:23:06Z</dcterms:modified>
</cp:coreProperties>
</file>