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81" r:id="rId12"/>
    <p:sldId id="283" r:id="rId13"/>
    <p:sldId id="273" r:id="rId14"/>
    <p:sldId id="291" r:id="rId15"/>
    <p:sldId id="295" r:id="rId16"/>
    <p:sldId id="275" r:id="rId17"/>
    <p:sldId id="276" r:id="rId18"/>
    <p:sldId id="277" r:id="rId19"/>
    <p:sldId id="296" r:id="rId20"/>
    <p:sldId id="278" r:id="rId21"/>
    <p:sldId id="279" r:id="rId22"/>
    <p:sldId id="280" r:id="rId23"/>
    <p:sldId id="260" r:id="rId24"/>
    <p:sldId id="288" r:id="rId25"/>
    <p:sldId id="289" r:id="rId26"/>
  </p:sldIdLst>
  <p:sldSz cx="9144000" cy="5148263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56"/>
            <p14:sldId id="258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81"/>
            <p14:sldId id="283"/>
            <p14:sldId id="273"/>
            <p14:sldId id="291"/>
            <p14:sldId id="295"/>
            <p14:sldId id="275"/>
            <p14:sldId id="276"/>
            <p14:sldId id="277"/>
            <p14:sldId id="296"/>
            <p14:sldId id="278"/>
            <p14:sldId id="279"/>
            <p14:sldId id="280"/>
            <p14:sldId id="260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682" y="72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C52E5-148E-44F5-8F13-DFBDF184B220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57250"/>
            <a:ext cx="41116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1D650-C1EF-4EB1-B0EE-EE7E4D606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57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195447"/>
            <a:ext cx="8229600" cy="928849"/>
          </a:xfrm>
        </p:spPr>
        <p:txBody>
          <a:bodyPr>
            <a:spAutoFit/>
          </a:bodyPr>
          <a:lstStyle>
            <a:lvl1pPr>
              <a:defRPr sz="5500" baseline="0"/>
            </a:lvl1pPr>
          </a:lstStyle>
          <a:p>
            <a:r>
              <a:rPr lang="en-GB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 smtClean="0"/>
              <a:t>Drag image  to placeholder or click icon to add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Body text style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 smtClean="0"/>
              <a:t>Bullet text style</a:t>
            </a:r>
          </a:p>
          <a:p>
            <a:pPr lvl="1"/>
            <a:r>
              <a:rPr lang="en-GB" dirty="0" smtClean="0"/>
              <a:t>Sub bullet</a:t>
            </a:r>
          </a:p>
          <a:p>
            <a:pPr lvl="2"/>
            <a:r>
              <a:rPr lang="en-GB" dirty="0" smtClean="0"/>
              <a:t>Sub sub bullet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318889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and 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197341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and 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SUB-HEADER 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image  to placeholder or click icon to add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 smtClean="0"/>
              <a:t>Bullet text style</a:t>
            </a:r>
          </a:p>
          <a:p>
            <a:pPr lvl="1"/>
            <a:r>
              <a:rPr lang="en-GB" dirty="0" smtClean="0"/>
              <a:t>Sub bullet</a:t>
            </a:r>
          </a:p>
          <a:p>
            <a:pPr lvl="2"/>
            <a:r>
              <a:rPr lang="en-GB" dirty="0" smtClean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106088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4257488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watermark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image 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 smtClean="0"/>
              <a:t>Bullet text style</a:t>
            </a:r>
          </a:p>
          <a:p>
            <a:pPr lvl="1"/>
            <a:r>
              <a:rPr lang="en-GB" dirty="0" smtClean="0"/>
              <a:t>Sub bullet</a:t>
            </a:r>
          </a:p>
          <a:p>
            <a:pPr lvl="2"/>
            <a:r>
              <a:rPr lang="en-GB" dirty="0" smtClean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252986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70078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image 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 smtClean="0"/>
              <a:t>Bullet text style</a:t>
            </a:r>
          </a:p>
          <a:p>
            <a:pPr lvl="1"/>
            <a:r>
              <a:rPr lang="en-GB" dirty="0" smtClean="0"/>
              <a:t>Sub bullet</a:t>
            </a:r>
          </a:p>
          <a:p>
            <a:pPr lvl="2"/>
            <a:r>
              <a:rPr lang="en-GB" dirty="0" smtClean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1082600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imp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831952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Simpl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image 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FFFFFF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SUB-HEADER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>
                <a:solidFill>
                  <a:srgbClr val="FFFFFF"/>
                </a:solidFill>
              </a:defRPr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Body text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 baseline="0">
                <a:solidFill>
                  <a:srgbClr val="FFFFFF"/>
                </a:solidFill>
              </a:defRPr>
            </a:lvl3pPr>
          </a:lstStyle>
          <a:p>
            <a:pPr lvl="0"/>
            <a:r>
              <a:rPr lang="en-GB" dirty="0" smtClean="0"/>
              <a:t>Bullet text style</a:t>
            </a:r>
          </a:p>
          <a:p>
            <a:pPr lvl="1"/>
            <a:r>
              <a:rPr lang="en-GB" dirty="0" smtClean="0"/>
              <a:t>Sub bullet</a:t>
            </a:r>
          </a:p>
          <a:p>
            <a:pPr lvl="2"/>
            <a:r>
              <a:rPr lang="en-GB" dirty="0" smtClean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286671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48263"/>
          </a:xfrm>
        </p:spPr>
        <p:txBody>
          <a:bodyPr anchor="ctr"/>
          <a:lstStyle>
            <a:lvl1pPr marL="0" marR="0" indent="0" algn="ctr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Drag image  to placeholder </a:t>
            </a:r>
            <a:br>
              <a:rPr lang="en-US" dirty="0" smtClean="0"/>
            </a:br>
            <a:r>
              <a:rPr lang="en-US" dirty="0" smtClean="0"/>
              <a:t>or click icon to add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and 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544128"/>
          </a:xfrm>
        </p:spPr>
        <p:txBody>
          <a:bodyPr>
            <a:spAutoFit/>
          </a:bodyPr>
          <a:lstStyle/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976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and 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Body text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 smtClean="0"/>
              <a:t>Bullet text style</a:t>
            </a:r>
          </a:p>
          <a:p>
            <a:pPr lvl="1"/>
            <a:r>
              <a:rPr lang="en-GB" dirty="0" smtClean="0"/>
              <a:t>Sub bullet</a:t>
            </a:r>
          </a:p>
          <a:p>
            <a:pPr lvl="2"/>
            <a:r>
              <a:rPr lang="en-GB" dirty="0" smtClean="0"/>
              <a:t>Sub sub bullet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 smtClean="0"/>
              <a:t>Drag image 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/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1009381"/>
          </a:xfrm>
        </p:spPr>
        <p:txBody>
          <a:bodyPr/>
          <a:lstStyle/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1460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termark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SUB-HEADER STYLE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 smtClean="0"/>
              <a:t>Drag image  to placeholder or click icon to add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Body text style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 smtClean="0"/>
              <a:t>Bullet text style</a:t>
            </a:r>
          </a:p>
          <a:p>
            <a:pPr lvl="1"/>
            <a:r>
              <a:rPr lang="en-GB" dirty="0" smtClean="0"/>
              <a:t>Sub bullet</a:t>
            </a:r>
          </a:p>
          <a:p>
            <a:pPr lvl="2"/>
            <a:r>
              <a:rPr lang="en-GB" dirty="0" smtClean="0"/>
              <a:t>Sub sub bullet</a:t>
            </a:r>
          </a:p>
        </p:txBody>
      </p:sp>
    </p:spTree>
    <p:extLst>
      <p:ext uri="{BB962C8B-B14F-4D97-AF65-F5344CB8AC3E}">
        <p14:creationId xmlns:p14="http://schemas.microsoft.com/office/powerpoint/2010/main" val="388873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spAutoFit/>
          </a:bodyPr>
          <a:lstStyle>
            <a:lvl1pPr>
              <a:defRPr sz="4900"/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1009381"/>
          </a:xfrm>
        </p:spPr>
        <p:txBody>
          <a:bodyPr/>
          <a:lstStyle/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349355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2" hasCustomPrompt="1"/>
          </p:nvPr>
        </p:nvSpPr>
        <p:spPr>
          <a:xfrm>
            <a:off x="5675202" y="1388843"/>
            <a:ext cx="3057841" cy="3316299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r>
              <a:rPr lang="en-US" dirty="0" smtClean="0"/>
              <a:t>Drag image  to placeholder or click icon to add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940" y="2386977"/>
            <a:ext cx="4887120" cy="390240"/>
          </a:xfrm>
        </p:spPr>
        <p:txBody>
          <a:bodyPr>
            <a:spAutoFit/>
          </a:bodyPr>
          <a:lstStyle>
            <a:lvl1pPr>
              <a:defRPr sz="2000" cap="none" baseline="0"/>
            </a:lvl1pPr>
            <a:lvl2pPr marL="408331" indent="0">
              <a:buNone/>
              <a:defRPr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 dirty="0" smtClean="0"/>
              <a:t>Body text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5940" y="2751046"/>
            <a:ext cx="4887120" cy="1091971"/>
          </a:xfrm>
        </p:spPr>
        <p:txBody>
          <a:bodyPr>
            <a:spAutoFit/>
          </a:bodyPr>
          <a:lstStyle>
            <a:lvl1pPr marL="0" indent="-266859">
              <a:buSzPct val="80000"/>
              <a:buFont typeface="Wingdings" charset="2"/>
              <a:buChar char="§"/>
              <a:defRPr sz="2000" cap="none"/>
            </a:lvl1pPr>
            <a:lvl2pPr>
              <a:defRPr sz="2000"/>
            </a:lvl2pPr>
            <a:lvl3pPr>
              <a:defRPr sz="1800" baseline="0"/>
            </a:lvl3pPr>
          </a:lstStyle>
          <a:p>
            <a:pPr lvl="0"/>
            <a:r>
              <a:rPr lang="en-GB" dirty="0" smtClean="0"/>
              <a:t>Bullet text style</a:t>
            </a:r>
          </a:p>
          <a:p>
            <a:pPr lvl="1"/>
            <a:r>
              <a:rPr lang="en-GB" dirty="0" smtClean="0"/>
              <a:t>Sub bullet</a:t>
            </a:r>
          </a:p>
          <a:p>
            <a:pPr lvl="2"/>
            <a:r>
              <a:rPr lang="en-GB" dirty="0" smtClean="0"/>
              <a:t>Sub sub bullet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44910"/>
            <a:ext cx="4887260" cy="667239"/>
          </a:xfrm>
        </p:spPr>
        <p:txBody>
          <a:bodyPr>
            <a:spAutoFit/>
          </a:bodyPr>
          <a:lstStyle>
            <a:lvl1pPr>
              <a:defRPr sz="3800" baseline="0"/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967890"/>
            <a:ext cx="4887260" cy="467184"/>
          </a:xfrm>
        </p:spPr>
        <p:txBody>
          <a:bodyPr>
            <a:spAutoFit/>
          </a:bodyPr>
          <a:lstStyle>
            <a:lvl1pPr marL="0" marR="0" indent="0" algn="l" defTabSz="4083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>
                <a:solidFill>
                  <a:srgbClr val="25303B"/>
                </a:solidFill>
              </a:defRPr>
            </a:lvl1pPr>
            <a:lvl2pPr marL="40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465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709081"/>
            <a:ext cx="8229600" cy="858044"/>
          </a:xfrm>
        </p:spPr>
        <p:txBody>
          <a:bodyPr>
            <a:normAutofit/>
          </a:bodyPr>
          <a:lstStyle>
            <a:lvl1pPr>
              <a:defRPr sz="4900"/>
            </a:lvl1pPr>
          </a:lstStyle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6923" y="2470263"/>
            <a:ext cx="4778117" cy="1009381"/>
          </a:xfrm>
        </p:spPr>
        <p:txBody>
          <a:bodyPr/>
          <a:lstStyle/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7998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709081"/>
            <a:ext cx="8229600" cy="858044"/>
          </a:xfrm>
          <a:prstGeom prst="rect">
            <a:avLst/>
          </a:prstGeom>
        </p:spPr>
        <p:txBody>
          <a:bodyPr vert="horz" lIns="81666" tIns="40833" rIns="81666" bIns="40833" rtlCol="0" anchor="ctr">
            <a:spAutoFit/>
          </a:bodyPr>
          <a:lstStyle/>
          <a:p>
            <a:r>
              <a:rPr lang="en-GB" dirty="0" smtClean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2668450"/>
            <a:ext cx="8229600" cy="544128"/>
          </a:xfrm>
          <a:prstGeom prst="rect">
            <a:avLst/>
          </a:prstGeom>
        </p:spPr>
        <p:txBody>
          <a:bodyPr vert="horz" lIns="81666" tIns="40833" rIns="81666" bIns="40833" rtlCol="0">
            <a:spAutoFit/>
          </a:bodyPr>
          <a:lstStyle/>
          <a:p>
            <a:pPr lvl="0"/>
            <a:r>
              <a:rPr lang="en-GB" dirty="0" smtClean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49" r:id="rId4"/>
    <p:sldLayoutId id="2147483662" r:id="rId5"/>
    <p:sldLayoutId id="2147483661" r:id="rId6"/>
    <p:sldLayoutId id="2147483664" r:id="rId7"/>
    <p:sldLayoutId id="2147483663" r:id="rId8"/>
    <p:sldLayoutId id="2147483666" r:id="rId9"/>
    <p:sldLayoutId id="2147483665" r:id="rId10"/>
    <p:sldLayoutId id="2147483667" r:id="rId11"/>
    <p:sldLayoutId id="2147483668" r:id="rId12"/>
    <p:sldLayoutId id="2147483672" r:id="rId13"/>
    <p:sldLayoutId id="2147483670" r:id="rId14"/>
    <p:sldLayoutId id="2147483673" r:id="rId15"/>
    <p:sldLayoutId id="2147483671" r:id="rId16"/>
    <p:sldLayoutId id="2147483674" r:id="rId17"/>
    <p:sldLayoutId id="2147483669" r:id="rId18"/>
  </p:sldLayoutIdLst>
  <p:txStyles>
    <p:titleStyle>
      <a:lvl1pPr algn="l" defTabSz="408331" rtl="0" eaLnBrk="1" latinLnBrk="0" hangingPunct="1">
        <a:spcBef>
          <a:spcPct val="0"/>
        </a:spcBef>
        <a:buNone/>
        <a:defRPr sz="4900" b="1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0" indent="0" algn="l" defTabSz="408331" rtl="0" eaLnBrk="1" latinLnBrk="0" hangingPunct="1">
        <a:spcBef>
          <a:spcPct val="20000"/>
        </a:spcBef>
        <a:buFont typeface="Arial"/>
        <a:buNone/>
        <a:defRPr sz="3000" kern="1200" cap="all" baseline="0">
          <a:solidFill>
            <a:srgbClr val="25303B"/>
          </a:solidFill>
          <a:latin typeface="+mn-lt"/>
          <a:ea typeface="+mn-ea"/>
          <a:cs typeface="+mn-cs"/>
        </a:defRPr>
      </a:lvl1pPr>
      <a:lvl2pPr marL="663538" indent="-255207" algn="l" defTabSz="40833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27" indent="-204166" algn="l" defTabSz="40833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58" indent="-204166" algn="l" defTabSz="40833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489" indent="-204166" algn="l" defTabSz="40833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19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50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481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12" indent="-204166" algn="l" defTabSz="40833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1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99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23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5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984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1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46" algn="l" defTabSz="40833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11.png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0075"/>
            <a:ext cx="8229600" cy="468630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Methodological issues in </a:t>
            </a:r>
            <a:r>
              <a:rPr lang="en-GB" sz="4000" dirty="0" smtClean="0">
                <a:solidFill>
                  <a:srgbClr val="C00000"/>
                </a:solidFill>
              </a:rPr>
              <a:t/>
            </a:r>
            <a:br>
              <a:rPr lang="en-GB" sz="4000" dirty="0" smtClean="0">
                <a:solidFill>
                  <a:srgbClr val="C00000"/>
                </a:solidFill>
              </a:rPr>
            </a:br>
            <a:r>
              <a:rPr lang="en-GB" sz="4000" dirty="0" smtClean="0">
                <a:solidFill>
                  <a:srgbClr val="C00000"/>
                </a:solidFill>
              </a:rPr>
              <a:t>inter-rater </a:t>
            </a:r>
            <a:r>
              <a:rPr lang="en-GB" sz="4000" dirty="0">
                <a:solidFill>
                  <a:srgbClr val="C00000"/>
                </a:solidFill>
              </a:rPr>
              <a:t>agreement in </a:t>
            </a:r>
            <a:r>
              <a:rPr lang="en-GB" sz="4000" dirty="0" smtClean="0">
                <a:solidFill>
                  <a:srgbClr val="C00000"/>
                </a:solidFill>
              </a:rPr>
              <a:t>voice quality analysis</a:t>
            </a:r>
            <a:r>
              <a:rPr lang="en-GB" sz="4000" dirty="0">
                <a:solidFill>
                  <a:srgbClr val="C00000"/>
                </a:solidFill>
              </a:rPr>
              <a:t/>
            </a:r>
            <a:br>
              <a:rPr lang="en-GB" sz="4000" dirty="0">
                <a:solidFill>
                  <a:srgbClr val="C00000"/>
                </a:solidFill>
              </a:rPr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2800" b="0" dirty="0"/>
              <a:t>Paul Foulkes, Peter French, </a:t>
            </a:r>
            <a:r>
              <a:rPr lang="en-GB" sz="2800" b="0" dirty="0" smtClean="0"/>
              <a:t>Eugenia </a:t>
            </a:r>
            <a:r>
              <a:rPr lang="en-GB" sz="2800" b="0" dirty="0"/>
              <a:t>San </a:t>
            </a:r>
            <a:r>
              <a:rPr lang="en-GB" sz="2800" b="0" dirty="0" smtClean="0"/>
              <a:t>Segundo </a:t>
            </a:r>
            <a:r>
              <a:rPr lang="en-GB" sz="2800" b="0" dirty="0"/>
              <a:t>Philip Harrison &amp; Vincent Hughes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3686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5.1 Outcomes: calibration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3935826"/>
          </a:xfrm>
        </p:spPr>
        <p:txBody>
          <a:bodyPr/>
          <a:lstStyle/>
          <a:p>
            <a:r>
              <a:rPr lang="en-GB" dirty="0" smtClean="0"/>
              <a:t>calibration meeting: identified disagreement types &amp; problems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true error</a:t>
            </a:r>
          </a:p>
          <a:p>
            <a:pPr lvl="1"/>
            <a:r>
              <a:rPr lang="en-GB" dirty="0"/>
              <a:t>analyst missed </a:t>
            </a:r>
            <a:r>
              <a:rPr lang="en-GB" dirty="0" smtClean="0"/>
              <a:t>or mislabelled clear </a:t>
            </a:r>
            <a:r>
              <a:rPr lang="en-GB" dirty="0"/>
              <a:t>setting</a:t>
            </a:r>
          </a:p>
          <a:p>
            <a:endParaRPr lang="en-GB" sz="1200" dirty="0" smtClean="0"/>
          </a:p>
          <a:p>
            <a:r>
              <a:rPr lang="en-GB" dirty="0"/>
              <a:t>difficulty with distinctions</a:t>
            </a:r>
          </a:p>
          <a:p>
            <a:pPr lvl="1"/>
            <a:r>
              <a:rPr lang="en-GB" dirty="0"/>
              <a:t>e.g. </a:t>
            </a:r>
            <a:r>
              <a:rPr lang="en-GB" dirty="0" err="1" smtClean="0"/>
              <a:t>breathy~whisper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systematic </a:t>
            </a:r>
            <a:r>
              <a:rPr lang="en-GB" dirty="0"/>
              <a:t>use of different labels for same percept</a:t>
            </a:r>
          </a:p>
          <a:p>
            <a:pPr lvl="1"/>
            <a:r>
              <a:rPr lang="en-GB" dirty="0"/>
              <a:t>harsh phonation – tense larynx</a:t>
            </a:r>
          </a:p>
          <a:p>
            <a:pPr lvl="1"/>
            <a:r>
              <a:rPr lang="en-GB" dirty="0"/>
              <a:t>retracted tongue body – constricted </a:t>
            </a:r>
            <a:r>
              <a:rPr lang="en-GB" dirty="0" smtClean="0"/>
              <a:t>pharynx</a:t>
            </a:r>
            <a:endParaRPr lang="en-GB" sz="1200" dirty="0" smtClean="0"/>
          </a:p>
        </p:txBody>
      </p:sp>
      <p:pic>
        <p:nvPicPr>
          <p:cNvPr id="16386" name="Picture 2" descr="https://static01.nyt.com/newsgraphics/2014/02/27/dress/a2e0c1ddc0e490dd67acd27a6772a1fb959dc4ca/dress-7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2" r="68463" b="33286"/>
          <a:stretch/>
        </p:blipFill>
        <p:spPr bwMode="auto">
          <a:xfrm>
            <a:off x="7093922" y="2802673"/>
            <a:ext cx="1360959" cy="147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638012" y="2802673"/>
            <a:ext cx="2280539" cy="1479395"/>
            <a:chOff x="6638012" y="2802673"/>
            <a:chExt cx="2280539" cy="1479395"/>
          </a:xfrm>
        </p:grpSpPr>
        <p:pic>
          <p:nvPicPr>
            <p:cNvPr id="5" name="Picture 2" descr="https://static01.nyt.com/newsgraphics/2014/02/27/dress/a2e0c1ddc0e490dd67acd27a6772a1fb959dc4ca/dress-72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0" t="49912" r="68463" b="33286"/>
            <a:stretch/>
          </p:blipFill>
          <p:spPr bwMode="auto">
            <a:xfrm>
              <a:off x="8602769" y="2802673"/>
              <a:ext cx="315782" cy="1479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s://static01.nyt.com/newsgraphics/2014/02/27/dress/a2e0c1ddc0e490dd67acd27a6772a1fb959dc4ca/dress-72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12" r="94300" b="33286"/>
            <a:stretch/>
          </p:blipFill>
          <p:spPr bwMode="auto">
            <a:xfrm>
              <a:off x="6638012" y="2802673"/>
              <a:ext cx="305481" cy="1479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94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5.1 Outcomes: calibration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4711423"/>
          </a:xfrm>
        </p:spPr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calibration meeting</a:t>
            </a:r>
          </a:p>
          <a:p>
            <a:endParaRPr lang="en-GB" dirty="0" smtClean="0"/>
          </a:p>
          <a:p>
            <a:r>
              <a:rPr lang="en-GB" dirty="0" smtClean="0"/>
              <a:t>corrected the true errors</a:t>
            </a:r>
          </a:p>
          <a:p>
            <a:endParaRPr lang="en-GB" dirty="0"/>
          </a:p>
          <a:p>
            <a:pPr marL="282575" indent="-282575">
              <a:tabLst>
                <a:tab pos="282575" algn="l"/>
              </a:tabLst>
            </a:pPr>
            <a:r>
              <a:rPr lang="en-GB" dirty="0" smtClean="0"/>
              <a:t>established </a:t>
            </a:r>
            <a:r>
              <a:rPr lang="en-GB" dirty="0"/>
              <a:t>heuristics </a:t>
            </a:r>
            <a:r>
              <a:rPr lang="en-GB" dirty="0" smtClean="0"/>
              <a:t>to </a:t>
            </a:r>
          </a:p>
          <a:p>
            <a:pPr marL="946113" lvl="1" indent="-282575">
              <a:tabLst>
                <a:tab pos="282575" algn="l"/>
              </a:tabLst>
            </a:pPr>
            <a:r>
              <a:rPr lang="en-GB" dirty="0" smtClean="0"/>
              <a:t>address systematic differences in scoring</a:t>
            </a:r>
          </a:p>
          <a:p>
            <a:pPr marL="946113" lvl="1" indent="-282575">
              <a:tabLst>
                <a:tab pos="282575" algn="l"/>
              </a:tabLst>
            </a:pPr>
            <a:r>
              <a:rPr lang="en-GB" dirty="0" smtClean="0"/>
              <a:t>combine perceptually equivalent labels</a:t>
            </a:r>
          </a:p>
          <a:p>
            <a:pPr marL="1303402" lvl="2" indent="-282575">
              <a:tabLst>
                <a:tab pos="282575" algn="l"/>
              </a:tabLst>
            </a:pPr>
            <a:r>
              <a:rPr lang="en-GB" dirty="0" smtClean="0"/>
              <a:t>e.g. constricted pharynx &amp; retracted tongue body</a:t>
            </a:r>
          </a:p>
          <a:p>
            <a:pPr marL="946113" lvl="1" indent="-282575">
              <a:tabLst>
                <a:tab pos="282575" algn="l"/>
              </a:tabLst>
            </a:pPr>
            <a:r>
              <a:rPr lang="en-GB" dirty="0" smtClean="0"/>
              <a:t>establish perceptual distinctions</a:t>
            </a:r>
          </a:p>
          <a:p>
            <a:pPr marL="1303402" lvl="2" indent="-282575">
              <a:tabLst>
                <a:tab pos="282575" algn="l"/>
              </a:tabLst>
            </a:pPr>
            <a:r>
              <a:rPr lang="en-GB" dirty="0" smtClean="0"/>
              <a:t>e.g. </a:t>
            </a:r>
            <a:r>
              <a:rPr lang="en-GB" dirty="0" smtClean="0"/>
              <a:t>whispery </a:t>
            </a:r>
            <a:r>
              <a:rPr lang="en-GB" dirty="0" smtClean="0"/>
              <a:t>= higher friction, tension, poss. </a:t>
            </a:r>
            <a:r>
              <a:rPr lang="en-GB" dirty="0" err="1" smtClean="0"/>
              <a:t>voicelessness</a:t>
            </a:r>
            <a:endParaRPr lang="en-GB" dirty="0" smtClean="0"/>
          </a:p>
          <a:p>
            <a:pPr marL="1303402" lvl="2" indent="-282575">
              <a:tabLst>
                <a:tab pos="282575" algn="l"/>
              </a:tabLst>
            </a:pPr>
            <a:r>
              <a:rPr lang="en-GB" dirty="0" smtClean="0"/>
              <a:t>cf. breathy = lower friction, laxness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7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5.2 </a:t>
            </a:r>
            <a:r>
              <a:rPr lang="en-US" dirty="0">
                <a:solidFill>
                  <a:srgbClr val="C00000"/>
                </a:solidFill>
              </a:rPr>
              <a:t>Outcomes: </a:t>
            </a:r>
            <a:r>
              <a:rPr lang="en-US" dirty="0" smtClean="0">
                <a:solidFill>
                  <a:srgbClr val="C00000"/>
                </a:solidFill>
              </a:rPr>
              <a:t>full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4083559"/>
          </a:xfrm>
        </p:spPr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stage 3: full analysis of 99 speakers</a:t>
            </a:r>
          </a:p>
          <a:p>
            <a:endParaRPr lang="en-GB" dirty="0" smtClean="0"/>
          </a:p>
          <a:p>
            <a:r>
              <a:rPr lang="en-GB" dirty="0" smtClean="0"/>
              <a:t>3 analysts worked </a:t>
            </a:r>
            <a:r>
              <a:rPr lang="en-GB" dirty="0" smtClean="0"/>
              <a:t>independently</a:t>
            </a:r>
          </a:p>
          <a:p>
            <a:endParaRPr lang="en-GB" dirty="0" smtClean="0"/>
          </a:p>
          <a:p>
            <a:r>
              <a:rPr lang="en-GB" dirty="0" smtClean="0"/>
              <a:t>met </a:t>
            </a:r>
            <a:r>
              <a:rPr lang="en-GB" dirty="0" smtClean="0"/>
              <a:t>to consider 3 versions</a:t>
            </a:r>
          </a:p>
          <a:p>
            <a:endParaRPr lang="en-GB" dirty="0"/>
          </a:p>
          <a:p>
            <a:r>
              <a:rPr lang="en-GB" dirty="0" smtClean="0"/>
              <a:t>agreed on mode rating if all within 1 scalar </a:t>
            </a:r>
            <a:r>
              <a:rPr lang="en-GB" dirty="0" smtClean="0"/>
              <a:t>degree (1-2-2, 2-2-3…)</a:t>
            </a:r>
            <a:endParaRPr lang="en-GB" dirty="0" smtClean="0"/>
          </a:p>
          <a:p>
            <a:r>
              <a:rPr lang="en-GB" dirty="0" smtClean="0"/>
              <a:t>re-listened </a:t>
            </a:r>
            <a:r>
              <a:rPr lang="en-GB" dirty="0" smtClean="0"/>
              <a:t>collaboratively </a:t>
            </a:r>
            <a:r>
              <a:rPr lang="en-GB" dirty="0" smtClean="0"/>
              <a:t>if: </a:t>
            </a:r>
          </a:p>
          <a:p>
            <a:pPr lvl="1"/>
            <a:r>
              <a:rPr lang="en-GB" dirty="0" smtClean="0"/>
              <a:t>difference in presence/absence (0-0-1, 0-1-1…)</a:t>
            </a:r>
          </a:p>
          <a:p>
            <a:pPr lvl="1"/>
            <a:r>
              <a:rPr lang="en-GB" dirty="0" smtClean="0"/>
              <a:t>wider disagreement (1-1-3, 1-3-3…)</a:t>
            </a:r>
            <a:endParaRPr lang="en-GB" dirty="0"/>
          </a:p>
          <a:p>
            <a:pPr lvl="1"/>
            <a:r>
              <a:rPr lang="en-GB" dirty="0" smtClean="0"/>
              <a:t>apparent </a:t>
            </a:r>
            <a:r>
              <a:rPr lang="en-GB" dirty="0" smtClean="0"/>
              <a:t>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0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5.3 </a:t>
            </a:r>
            <a:r>
              <a:rPr lang="en-US" dirty="0">
                <a:solidFill>
                  <a:srgbClr val="C00000"/>
                </a:solidFill>
              </a:rPr>
              <a:t>Outcomes: </a:t>
            </a:r>
            <a:r>
              <a:rPr lang="en-US" dirty="0" smtClean="0">
                <a:solidFill>
                  <a:srgbClr val="C00000"/>
                </a:solidFill>
              </a:rPr>
              <a:t>agreement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3714227"/>
          </a:xfrm>
        </p:spPr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inter-rater agreement</a:t>
            </a:r>
          </a:p>
          <a:p>
            <a:endParaRPr lang="en-GB" dirty="0"/>
          </a:p>
          <a:p>
            <a:r>
              <a:rPr lang="en-GB" dirty="0" smtClean="0"/>
              <a:t>no expectation of 100% agreement!</a:t>
            </a:r>
            <a:endParaRPr lang="en-GB" dirty="0"/>
          </a:p>
          <a:p>
            <a:pPr lvl="1"/>
            <a:r>
              <a:rPr lang="en-GB" dirty="0" smtClean="0"/>
              <a:t>our </a:t>
            </a:r>
            <a:r>
              <a:rPr lang="en-GB" dirty="0"/>
              <a:t>VPA has 32 settings * 4 grades</a:t>
            </a:r>
          </a:p>
          <a:p>
            <a:pPr lvl="1"/>
            <a:r>
              <a:rPr lang="en-GB" dirty="0"/>
              <a:t>logically 4</a:t>
            </a:r>
            <a:r>
              <a:rPr lang="en-GB" baseline="30000" dirty="0"/>
              <a:t>32 </a:t>
            </a:r>
            <a:r>
              <a:rPr lang="en-GB" dirty="0"/>
              <a:t>= </a:t>
            </a:r>
            <a:r>
              <a:rPr lang="en-GB" dirty="0" smtClean="0"/>
              <a:t>1.84e</a:t>
            </a:r>
            <a:r>
              <a:rPr lang="en-GB" baseline="30000" dirty="0" smtClean="0"/>
              <a:t>19</a:t>
            </a:r>
            <a:r>
              <a:rPr lang="en-GB" dirty="0" smtClean="0"/>
              <a:t> </a:t>
            </a:r>
            <a:r>
              <a:rPr lang="en-GB" dirty="0" smtClean="0"/>
              <a:t>combinations (&gt; humans, &lt; stars!)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two classifications of results 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absolute </a:t>
            </a:r>
            <a:r>
              <a:rPr lang="en-GB" dirty="0">
                <a:solidFill>
                  <a:srgbClr val="C00000"/>
                </a:solidFill>
              </a:rPr>
              <a:t>agreement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within </a:t>
            </a:r>
            <a:r>
              <a:rPr lang="en-GB" dirty="0">
                <a:solidFill>
                  <a:srgbClr val="C00000"/>
                </a:solidFill>
              </a:rPr>
              <a:t>1 </a:t>
            </a:r>
            <a:r>
              <a:rPr lang="en-GB" dirty="0" smtClean="0">
                <a:solidFill>
                  <a:srgbClr val="C00000"/>
                </a:solidFill>
              </a:rPr>
              <a:t>grade</a:t>
            </a:r>
          </a:p>
          <a:p>
            <a:pPr lvl="1"/>
            <a:r>
              <a:rPr lang="en-GB" dirty="0" smtClean="0"/>
              <a:t>Fleiss kappa statistic – quantifies agreement versus chance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7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3960"/>
              </p:ext>
            </p:extLst>
          </p:nvPr>
        </p:nvGraphicFramePr>
        <p:xfrm>
          <a:off x="304800" y="-20811"/>
          <a:ext cx="8549269" cy="1188561"/>
        </p:xfrm>
        <a:graphic>
          <a:graphicData uri="http://schemas.openxmlformats.org/drawingml/2006/table">
            <a:tbl>
              <a:tblPr firstRow="1" firstCol="1" bandRow="1"/>
              <a:tblGrid>
                <a:gridCol w="2229742"/>
                <a:gridCol w="1340157"/>
                <a:gridCol w="1548114"/>
                <a:gridCol w="1143752"/>
                <a:gridCol w="2287504"/>
              </a:tblGrid>
              <a:tr h="593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absolute  (%)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800" b="1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± 1 </a:t>
                      </a:r>
                      <a:r>
                        <a:rPr lang="en-GB" sz="1800" b="1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grade (%)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Setting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Fleiss kappa</a:t>
                      </a:r>
                      <a:endParaRPr lang="en-GB" sz="1800" b="1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Overall </a:t>
                      </a:r>
                      <a:r>
                        <a:rPr lang="en-GB" sz="1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agreement</a:t>
                      </a:r>
                      <a:endParaRPr lang="en-GB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3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360"/>
              </p:ext>
            </p:extLst>
          </p:nvPr>
        </p:nvGraphicFramePr>
        <p:xfrm>
          <a:off x="304800" y="-20811"/>
          <a:ext cx="8549269" cy="5061157"/>
        </p:xfrm>
        <a:graphic>
          <a:graphicData uri="http://schemas.openxmlformats.org/drawingml/2006/table">
            <a:tbl>
              <a:tblPr firstRow="1" firstCol="1" bandRow="1"/>
              <a:tblGrid>
                <a:gridCol w="2229742"/>
                <a:gridCol w="1340157"/>
                <a:gridCol w="1548114"/>
                <a:gridCol w="1143752"/>
                <a:gridCol w="1098040"/>
                <a:gridCol w="1189464"/>
              </a:tblGrid>
              <a:tr h="593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absolute  (%)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800" b="1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± 1 </a:t>
                      </a:r>
                      <a:r>
                        <a:rPr lang="en-GB" sz="1800" b="1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grade (%)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Setting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Fleiss kappa</a:t>
                      </a:r>
                      <a:endParaRPr lang="en-GB" sz="1800" b="1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GB" sz="1800" b="1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Overall </a:t>
                      </a:r>
                      <a:r>
                        <a:rPr lang="en-GB" sz="18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agreement</a:t>
                      </a:r>
                      <a:endParaRPr lang="en-GB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(&gt; 0 is good)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fronted  tongue body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.01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slight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tense vocal tract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.22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lax vocal tract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.29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lax larynx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.31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nasal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.13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slight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advanced tongue tip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.35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lowered larynx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.41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tense larynx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.34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breathy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.31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creaky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.31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fair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raised larynx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.46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harsh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.43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  <a:endParaRPr lang="en-GB" sz="1800" b="0" i="0" u="none" strike="noStrike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2" marR="1082" marT="1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whispery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kern="1200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.53</a:t>
                      </a:r>
                      <a:endParaRPr lang="en-GB" sz="1800" b="0" i="0" u="none" strike="noStrike" kern="1200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800" b="0" i="0" u="none" strike="noStrike" dirty="0" smtClean="0">
                          <a:solidFill>
                            <a:srgbClr val="25303B"/>
                          </a:solidFill>
                          <a:effectLst/>
                          <a:latin typeface="Calibri" panose="020F0502020204030204" pitchFamily="34" charset="0"/>
                        </a:rPr>
                        <a:t>moderate</a:t>
                      </a:r>
                      <a:endParaRPr lang="en-GB" sz="1800" b="0" i="0" u="none" strike="noStrike" kern="1200" dirty="0">
                        <a:solidFill>
                          <a:srgbClr val="25303B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5.3 Outcomes: agreement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2975563"/>
          </a:xfrm>
        </p:spPr>
        <p:txBody>
          <a:bodyPr/>
          <a:lstStyle/>
          <a:p>
            <a:r>
              <a:rPr lang="en-GB" dirty="0" smtClean="0"/>
              <a:t>all other settings 91-100% </a:t>
            </a:r>
            <a:r>
              <a:rPr lang="en-GB" dirty="0" smtClean="0"/>
              <a:t>agreement</a:t>
            </a:r>
          </a:p>
          <a:p>
            <a:pPr lvl="1"/>
            <a:r>
              <a:rPr lang="en-GB" dirty="0" smtClean="0"/>
              <a:t>but </a:t>
            </a:r>
            <a:r>
              <a:rPr lang="en-GB" dirty="0" smtClean="0"/>
              <a:t>N &lt; 10 </a:t>
            </a:r>
            <a:r>
              <a:rPr lang="en-GB" dirty="0" smtClean="0"/>
              <a:t>speakers</a:t>
            </a:r>
          </a:p>
          <a:p>
            <a:pPr lvl="1"/>
            <a:r>
              <a:rPr lang="en-GB" dirty="0" smtClean="0"/>
              <a:t>thus largely 0 scores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NB: more </a:t>
            </a:r>
            <a:r>
              <a:rPr lang="en-GB" dirty="0"/>
              <a:t>frequent settings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lower agreement </a:t>
            </a:r>
            <a:r>
              <a:rPr lang="en-GB" dirty="0" smtClean="0"/>
              <a:t>scores</a:t>
            </a:r>
          </a:p>
          <a:p>
            <a:pPr lvl="1"/>
            <a:r>
              <a:rPr lang="en-GB" dirty="0" smtClean="0"/>
              <a:t>easier to agree on absence than presence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3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5.3 Outcomes: agreement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3714227"/>
          </a:xfrm>
        </p:spPr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analyst pairwise ratings</a:t>
            </a:r>
            <a:endParaRPr lang="en-GB" b="1" dirty="0">
              <a:solidFill>
                <a:srgbClr val="00B0F0"/>
              </a:solidFill>
            </a:endParaRPr>
          </a:p>
          <a:p>
            <a:endParaRPr lang="en-GB" dirty="0"/>
          </a:p>
          <a:p>
            <a:r>
              <a:rPr lang="en-GB" dirty="0" smtClean="0"/>
              <a:t>no </a:t>
            </a:r>
            <a:r>
              <a:rPr lang="en-GB" dirty="0"/>
              <a:t>striking differences between </a:t>
            </a:r>
            <a:r>
              <a:rPr lang="en-GB" dirty="0" smtClean="0"/>
              <a:t>any </a:t>
            </a:r>
            <a:r>
              <a:rPr lang="en-GB" dirty="0"/>
              <a:t>pair of </a:t>
            </a:r>
            <a:r>
              <a:rPr lang="en-GB" dirty="0" smtClean="0"/>
              <a:t>analysts</a:t>
            </a:r>
          </a:p>
          <a:p>
            <a:endParaRPr lang="en-GB" dirty="0"/>
          </a:p>
          <a:p>
            <a:r>
              <a:rPr lang="en-GB" dirty="0" smtClean="0"/>
              <a:t>we each acknowledged strengths, weaknesses, biases</a:t>
            </a:r>
          </a:p>
          <a:p>
            <a:pPr lvl="1"/>
            <a:r>
              <a:rPr lang="en-GB" dirty="0" smtClean="0"/>
              <a:t>e.g. PF: lax larynx, tense </a:t>
            </a:r>
            <a:r>
              <a:rPr lang="en-GB" dirty="0" smtClean="0"/>
              <a:t>larynx, murmur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team approach has clear benefit in addressing such issues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8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5.4 </a:t>
            </a:r>
            <a:r>
              <a:rPr lang="en-US" dirty="0">
                <a:solidFill>
                  <a:srgbClr val="C00000"/>
                </a:solidFill>
              </a:rPr>
              <a:t>Outcomes: </a:t>
            </a:r>
            <a:r>
              <a:rPr lang="en-US" dirty="0" smtClean="0">
                <a:solidFill>
                  <a:srgbClr val="C00000"/>
                </a:solidFill>
              </a:rPr>
              <a:t>correlations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61579"/>
              </p:ext>
            </p:extLst>
          </p:nvPr>
        </p:nvGraphicFramePr>
        <p:xfrm>
          <a:off x="685799" y="1579923"/>
          <a:ext cx="8028878" cy="2290080"/>
        </p:xfrm>
        <a:graphic>
          <a:graphicData uri="http://schemas.openxmlformats.org/drawingml/2006/table">
            <a:tbl>
              <a:tblPr firstRow="1" firstCol="1" bandRow="1"/>
              <a:tblGrid>
                <a:gridCol w="2260291"/>
                <a:gridCol w="2318110"/>
                <a:gridCol w="1898677"/>
                <a:gridCol w="1551800"/>
              </a:tblGrid>
              <a:tr h="397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positively</a:t>
                      </a:r>
                      <a:r>
                        <a:rPr lang="en-GB" sz="1800" b="1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GB" sz="18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orrelated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VPA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Spearman’s</a:t>
                      </a:r>
                      <a:r>
                        <a:rPr lang="en-GB" sz="18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i="1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800" b="1" i="1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*raised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larynx</a:t>
                      </a:r>
                      <a:endParaRPr lang="en-GB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tense larynx</a:t>
                      </a:r>
                      <a:endParaRPr lang="en-GB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.62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.58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*harsh</a:t>
                      </a:r>
                      <a:endParaRPr lang="en-GB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tense larynx</a:t>
                      </a:r>
                      <a:endParaRPr lang="en-GB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.57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*lax </a:t>
                      </a: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larynx</a:t>
                      </a:r>
                      <a:endParaRPr lang="en-GB" sz="1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lowered larynx</a:t>
                      </a:r>
                      <a:endParaRPr lang="en-GB" sz="1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.57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.52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creaky</a:t>
                      </a:r>
                      <a:endParaRPr lang="en-GB" sz="1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lax </a:t>
                      </a: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larynx</a:t>
                      </a:r>
                      <a:endParaRPr lang="en-GB" sz="1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.46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.45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tongue tip</a:t>
                      </a:r>
                      <a:endParaRPr lang="en-GB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fronted tongue body</a:t>
                      </a:r>
                      <a:endParaRPr lang="en-GB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.41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creaky</a:t>
                      </a:r>
                      <a:endParaRPr lang="en-GB" sz="1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lowered larynx</a:t>
                      </a:r>
                      <a:endParaRPr lang="en-GB" sz="1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1463" y="4115099"/>
            <a:ext cx="8658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contingency coefficient,   range </a:t>
            </a:r>
            <a:r>
              <a:rPr lang="en-GB" sz="18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</a:p>
          <a:p>
            <a:endParaRPr lang="en-GB" sz="1800" dirty="0" smtClean="0"/>
          </a:p>
          <a:p>
            <a:r>
              <a:rPr lang="en-GB" sz="1800" dirty="0" smtClean="0"/>
              <a:t>*noted by e.g. Beck </a:t>
            </a:r>
            <a:r>
              <a:rPr lang="en-GB" sz="1800" dirty="0"/>
              <a:t>(2007</a:t>
            </a:r>
            <a:r>
              <a:rPr lang="en-GB" sz="1800" dirty="0" smtClean="0"/>
              <a:t>), but also predicted: lax lx </a:t>
            </a:r>
            <a:r>
              <a:rPr lang="en-GB" sz="1800" dirty="0" smtClean="0">
                <a:sym typeface="Wingdings" panose="05000000000000000000" pitchFamily="2" charset="2"/>
              </a:rPr>
              <a:t></a:t>
            </a:r>
            <a:r>
              <a:rPr lang="en-GB" sz="1800" dirty="0" smtClean="0"/>
              <a:t> lowered lx </a:t>
            </a:r>
            <a:r>
              <a:rPr lang="en-GB" sz="1800" dirty="0">
                <a:sym typeface="Wingdings" panose="05000000000000000000" pitchFamily="2" charset="2"/>
              </a:rPr>
              <a:t></a:t>
            </a:r>
            <a:r>
              <a:rPr lang="en-GB" sz="1800" dirty="0" smtClean="0"/>
              <a:t> breathy/whispery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260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5.4 Outcomes: correlations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59738"/>
              </p:ext>
            </p:extLst>
          </p:nvPr>
        </p:nvGraphicFramePr>
        <p:xfrm>
          <a:off x="685799" y="1344180"/>
          <a:ext cx="8028878" cy="2605548"/>
        </p:xfrm>
        <a:graphic>
          <a:graphicData uri="http://schemas.openxmlformats.org/drawingml/2006/table">
            <a:tbl>
              <a:tblPr firstRow="1" firstCol="1" bandRow="1"/>
              <a:tblGrid>
                <a:gridCol w="2260291"/>
                <a:gridCol w="2318110"/>
                <a:gridCol w="1898677"/>
                <a:gridCol w="1551800"/>
              </a:tblGrid>
              <a:tr h="39727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negatively correlated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VPA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settings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Spearman’s</a:t>
                      </a:r>
                      <a:r>
                        <a:rPr lang="en-GB" sz="18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i="1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1800" b="1" i="1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creaky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whispery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i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-.</a:t>
                      </a:r>
                      <a:r>
                        <a:rPr lang="es-ES_tradnl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.37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lowered larynx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tense larynx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-.47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.46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creaky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raised larynx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-.43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.44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lax larynx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raised larynx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-.51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.47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lowered</a:t>
                      </a:r>
                      <a:r>
                        <a:rPr lang="es-ES_tradnl" sz="18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800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larynx</a:t>
                      </a:r>
                      <a:endParaRPr lang="en-GB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raised</a:t>
                      </a:r>
                      <a:r>
                        <a:rPr lang="es-ES_tradnl" sz="18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800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larynx</a:t>
                      </a:r>
                      <a:endParaRPr lang="en-GB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-.55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.51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lax</a:t>
                      </a:r>
                      <a:r>
                        <a:rPr lang="es-ES_tradnl" sz="18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_tradnl" sz="1800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larynx</a:t>
                      </a:r>
                      <a:endParaRPr lang="en-GB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tense </a:t>
                      </a:r>
                      <a:r>
                        <a:rPr lang="es-ES_tradnl" sz="1800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larynx</a:t>
                      </a:r>
                      <a:endParaRPr lang="en-GB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-.66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.57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lax</a:t>
                      </a:r>
                      <a:r>
                        <a:rPr lang="es-ES_tradnl" sz="18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vocal </a:t>
                      </a:r>
                      <a:r>
                        <a:rPr lang="es-ES_tradnl" sz="1800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tract</a:t>
                      </a:r>
                      <a:endParaRPr lang="en-GB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tense vocal </a:t>
                      </a:r>
                      <a:r>
                        <a:rPr lang="es-ES_tradnl" sz="1800" dirty="0" err="1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tract</a:t>
                      </a:r>
                      <a:endParaRPr lang="en-GB" sz="1800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-.73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.61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73748" y="4143931"/>
            <a:ext cx="5759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contingency coefficient,   range </a:t>
            </a:r>
            <a:r>
              <a:rPr lang="en-GB" sz="18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</a:p>
          <a:p>
            <a:endParaRPr lang="en-GB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NB </a:t>
            </a:r>
            <a:r>
              <a:rPr lang="en-GB" sz="1800" dirty="0">
                <a:solidFill>
                  <a:schemeClr val="accent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opposites</a:t>
            </a:r>
            <a:r>
              <a:rPr lang="en-GB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but they do occur… forensically very valuable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069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1. </a:t>
            </a:r>
            <a:r>
              <a:rPr lang="en-US" dirty="0" smtClean="0">
                <a:solidFill>
                  <a:srgbClr val="C00000"/>
                </a:solidFill>
              </a:rPr>
              <a:t>Background </a:t>
            </a:r>
            <a:r>
              <a:rPr lang="en-US" dirty="0">
                <a:solidFill>
                  <a:srgbClr val="C00000"/>
                </a:solidFill>
              </a:rPr>
              <a:t>of our research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39"/>
            <a:ext cx="7788522" cy="3960448"/>
          </a:xfrm>
        </p:spPr>
        <p:txBody>
          <a:bodyPr/>
          <a:lstStyle/>
          <a:p>
            <a:r>
              <a:rPr lang="en-GB" dirty="0" smtClean="0"/>
              <a:t>sociolinguistics</a:t>
            </a:r>
            <a:r>
              <a:rPr lang="en-GB" dirty="0"/>
              <a:t>, </a:t>
            </a:r>
            <a:r>
              <a:rPr lang="en-GB" dirty="0" smtClean="0"/>
              <a:t>dialectology, general phonetics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forensic </a:t>
            </a:r>
            <a:r>
              <a:rPr lang="en-GB" dirty="0"/>
              <a:t>speech analysis</a:t>
            </a:r>
          </a:p>
          <a:p>
            <a:pPr lvl="1"/>
            <a:r>
              <a:rPr lang="en-GB" dirty="0"/>
              <a:t>comparison of </a:t>
            </a:r>
            <a:r>
              <a:rPr lang="en-GB" dirty="0" smtClean="0"/>
              <a:t>general phonetic </a:t>
            </a:r>
            <a:r>
              <a:rPr lang="en-GB" dirty="0"/>
              <a:t>methods, acoustic </a:t>
            </a:r>
            <a:r>
              <a:rPr lang="en-GB" dirty="0" smtClean="0"/>
              <a:t>measures &amp;  </a:t>
            </a:r>
            <a:r>
              <a:rPr lang="en-GB" dirty="0"/>
              <a:t>ASR </a:t>
            </a:r>
            <a:r>
              <a:rPr lang="en-GB" dirty="0" smtClean="0"/>
              <a:t>approaches (AHRC grant, </a:t>
            </a:r>
            <a:r>
              <a:rPr lang="en-GB" i="1" dirty="0" smtClean="0"/>
              <a:t>Voice </a:t>
            </a:r>
            <a:r>
              <a:rPr lang="en-GB" i="1" dirty="0"/>
              <a:t>and Identity </a:t>
            </a:r>
            <a:r>
              <a:rPr lang="en-GB" dirty="0" smtClean="0"/>
              <a:t>2015-19).</a:t>
            </a:r>
            <a:endParaRPr lang="en-GB" dirty="0"/>
          </a:p>
          <a:p>
            <a:pPr lvl="1"/>
            <a:r>
              <a:rPr lang="en-GB" dirty="0" smtClean="0"/>
              <a:t>critical </a:t>
            </a:r>
            <a:r>
              <a:rPr lang="en-GB" dirty="0"/>
              <a:t>in forensic </a:t>
            </a:r>
            <a:r>
              <a:rPr lang="en-GB" dirty="0" smtClean="0"/>
              <a:t>work for </a:t>
            </a:r>
            <a:r>
              <a:rPr lang="en-GB" dirty="0"/>
              <a:t>independent agreement on observations</a:t>
            </a:r>
          </a:p>
          <a:p>
            <a:pPr marL="408331" lvl="1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establishing </a:t>
            </a:r>
            <a:r>
              <a:rPr lang="en-GB" dirty="0"/>
              <a:t>inter-rater agreement in VQ analysis</a:t>
            </a:r>
          </a:p>
          <a:p>
            <a:endParaRPr lang="en-GB" dirty="0" smtClean="0"/>
          </a:p>
          <a:p>
            <a:r>
              <a:rPr lang="en-GB" dirty="0" smtClean="0"/>
              <a:t>using </a:t>
            </a:r>
            <a:r>
              <a:rPr lang="en-GB" dirty="0"/>
              <a:t>modified </a:t>
            </a:r>
            <a:r>
              <a:rPr lang="en-GB" dirty="0" smtClean="0"/>
              <a:t>Laver/Edinburgh </a:t>
            </a:r>
            <a:r>
              <a:rPr lang="en-GB" dirty="0"/>
              <a:t>VPA </a:t>
            </a:r>
            <a:r>
              <a:rPr lang="en-GB" dirty="0" smtClean="0"/>
              <a:t>protocol within casework</a:t>
            </a:r>
            <a:endParaRPr lang="en-GB" dirty="0"/>
          </a:p>
          <a:p>
            <a:endParaRPr lang="en-US" dirty="0"/>
          </a:p>
        </p:txBody>
      </p:sp>
      <p:pic>
        <p:nvPicPr>
          <p:cNvPr id="10" name="Picture 5" descr="AHRC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64" y="3523868"/>
            <a:ext cx="1318253" cy="14678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6. Summary &amp; outlook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3714227"/>
          </a:xfrm>
        </p:spPr>
        <p:txBody>
          <a:bodyPr/>
          <a:lstStyle/>
          <a:p>
            <a:r>
              <a:rPr lang="en-GB" dirty="0"/>
              <a:t>team approach is not only possible but </a:t>
            </a:r>
            <a:r>
              <a:rPr lang="en-GB" dirty="0" smtClean="0"/>
              <a:t>valuable</a:t>
            </a:r>
          </a:p>
          <a:p>
            <a:endParaRPr lang="en-GB" dirty="0"/>
          </a:p>
          <a:p>
            <a:r>
              <a:rPr lang="en-GB" dirty="0" smtClean="0"/>
              <a:t>agreement level overall is good, between each pair &amp; all 3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counters idiosyncrasies </a:t>
            </a:r>
            <a:r>
              <a:rPr lang="en-GB" dirty="0"/>
              <a:t>and biases</a:t>
            </a:r>
          </a:p>
          <a:p>
            <a:endParaRPr lang="en-GB" dirty="0"/>
          </a:p>
          <a:p>
            <a:r>
              <a:rPr lang="en-GB" dirty="0"/>
              <a:t>calibration really helps</a:t>
            </a:r>
          </a:p>
          <a:p>
            <a:endParaRPr lang="en-GB" dirty="0"/>
          </a:p>
          <a:p>
            <a:r>
              <a:rPr lang="en-GB" dirty="0"/>
              <a:t>focus on clearly notable features rather than exhaustive 32*4 grading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3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6. Summary &amp; outlook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381" y="1132290"/>
            <a:ext cx="4352146" cy="3591116"/>
          </a:xfrm>
        </p:spPr>
        <p:txBody>
          <a:bodyPr/>
          <a:lstStyle/>
          <a:p>
            <a:pPr marL="266700" indent="-266700"/>
            <a:r>
              <a:rPr lang="en-GB" dirty="0"/>
              <a:t>supplementary settings in Beck (2007) potentially very helpful</a:t>
            </a:r>
          </a:p>
          <a:p>
            <a:pPr marL="573088" lvl="1" indent="-290513"/>
            <a:r>
              <a:rPr lang="en-GB" dirty="0"/>
              <a:t>not used here as ~acoustic or quantifiable</a:t>
            </a:r>
          </a:p>
          <a:p>
            <a:endParaRPr lang="en-GB" dirty="0"/>
          </a:p>
          <a:p>
            <a:r>
              <a:rPr lang="en-GB" dirty="0"/>
              <a:t>holistic patterns</a:t>
            </a:r>
          </a:p>
          <a:p>
            <a:pPr marL="573088" lvl="1" indent="-290513"/>
            <a:r>
              <a:rPr lang="en-GB" dirty="0"/>
              <a:t>liveliness (wide f0 range + fast)</a:t>
            </a:r>
          </a:p>
          <a:p>
            <a:pPr marL="573088" lvl="1" indent="-290513"/>
            <a:r>
              <a:rPr lang="en-GB" dirty="0"/>
              <a:t>brightness, monotony, resonance</a:t>
            </a:r>
          </a:p>
          <a:p>
            <a:pPr marL="573088" lvl="1" indent="-290513"/>
            <a:r>
              <a:rPr lang="en-GB" dirty="0"/>
              <a:t>inconsistency in phonation </a:t>
            </a:r>
            <a:endParaRPr lang="en-GB" dirty="0" smtClean="0"/>
          </a:p>
          <a:p>
            <a:pPr marL="408331" lvl="1" indent="0">
              <a:buNone/>
            </a:pP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946" t="1021" r="1885" b="1499"/>
          <a:stretch/>
        </p:blipFill>
        <p:spPr>
          <a:xfrm>
            <a:off x="4638907" y="1293541"/>
            <a:ext cx="4505093" cy="35460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799" y="4465311"/>
            <a:ext cx="1217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sz="2400" b="1" dirty="0">
                <a:solidFill>
                  <a:srgbClr val="C00000"/>
                </a:solidFill>
              </a:rPr>
              <a:t>#009</a:t>
            </a:r>
          </a:p>
        </p:txBody>
      </p:sp>
      <p:pic>
        <p:nvPicPr>
          <p:cNvPr id="7" name="009-2-060320-edit shor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84856" y="446531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2126100"/>
          </a:xfrm>
        </p:spPr>
        <p:txBody>
          <a:bodyPr/>
          <a:lstStyle/>
          <a:p>
            <a:pPr indent="0" algn="ctr">
              <a:buNone/>
            </a:pPr>
            <a:r>
              <a:rPr lang="en-GB" sz="3200" dirty="0" smtClean="0">
                <a:solidFill>
                  <a:srgbClr val="C00000"/>
                </a:solidFill>
              </a:rPr>
              <a:t>thank you</a:t>
            </a:r>
            <a:r>
              <a:rPr lang="en-GB" sz="3200" dirty="0">
                <a:solidFill>
                  <a:srgbClr val="C00000"/>
                </a:solidFill>
              </a:rPr>
              <a:t>, tack </a:t>
            </a:r>
            <a:r>
              <a:rPr lang="en-GB" sz="3200" dirty="0" err="1">
                <a:solidFill>
                  <a:srgbClr val="C00000"/>
                </a:solidFill>
              </a:rPr>
              <a:t>så</a:t>
            </a:r>
            <a:r>
              <a:rPr lang="en-GB" sz="3200" dirty="0">
                <a:solidFill>
                  <a:srgbClr val="C00000"/>
                </a:solidFill>
              </a:rPr>
              <a:t> </a:t>
            </a:r>
            <a:r>
              <a:rPr lang="en-GB" sz="3200" dirty="0" err="1" smtClean="0">
                <a:solidFill>
                  <a:srgbClr val="C00000"/>
                </a:solidFill>
              </a:rPr>
              <a:t>mycket</a:t>
            </a:r>
            <a:endParaRPr lang="en-GB" sz="3200" dirty="0" smtClean="0">
              <a:solidFill>
                <a:srgbClr val="C00000"/>
              </a:solidFill>
            </a:endParaRPr>
          </a:p>
          <a:p>
            <a:pPr indent="0" algn="ctr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indent="0" algn="ctr">
              <a:buNone/>
            </a:pPr>
            <a:r>
              <a:rPr lang="en-GB" sz="6000" dirty="0" smtClean="0">
                <a:solidFill>
                  <a:srgbClr val="C00000"/>
                </a:solidFill>
              </a:rPr>
              <a:t>questions?</a:t>
            </a:r>
            <a:endParaRPr lang="en-GB" sz="6000" dirty="0">
              <a:solidFill>
                <a:srgbClr val="C00000"/>
              </a:solidFill>
            </a:endParaRPr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133630" y="3882804"/>
            <a:ext cx="3485402" cy="941346"/>
            <a:chOff x="796927" y="4620306"/>
            <a:chExt cx="7448954" cy="1700805"/>
          </a:xfrm>
        </p:grpSpPr>
        <p:pic>
          <p:nvPicPr>
            <p:cNvPr id="7" name="Picture 4" descr="https://sites.google.com/site/yorkfss/_/rsrc/1437085694756/research/grants-and-projects/voice-and-identity---source-filter-biometric/VoiceIdentityLogo07.png?height=112&amp;width=3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927" y="4620306"/>
              <a:ext cx="4770730" cy="1675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 descr="AHRC Logo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931" y="4665348"/>
              <a:ext cx="1758950" cy="165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9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4650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6125" y="100478"/>
          <a:ext cx="8568946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2475474"/>
                <a:gridCol w="761684"/>
                <a:gridCol w="761684"/>
                <a:gridCol w="761684"/>
                <a:gridCol w="761684"/>
                <a:gridCol w="761684"/>
                <a:gridCol w="761684"/>
                <a:gridCol w="761684"/>
                <a:gridCol w="761684"/>
              </a:tblGrid>
              <a:tr h="206436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Setting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absolute 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agreement (%)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agreement 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within 1 scalar degree (%)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881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ES-PF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ES-JPF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JPF-PF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ES-PF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ES-JPF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JPF-PF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Overall rate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endParaRPr lang="en-GB" sz="16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GB" sz="16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nasal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denasal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raised larynx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lowered larynx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tense vocal tract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lax vocal tract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tense </a:t>
                      </a: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larynx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lax </a:t>
                      </a: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larynx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falsetto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creaky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whispery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breathy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murmur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harsh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tremor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763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1520" y="33012"/>
          <a:ext cx="8568946" cy="5120640"/>
        </p:xfrm>
        <a:graphic>
          <a:graphicData uri="http://schemas.openxmlformats.org/drawingml/2006/table">
            <a:tbl>
              <a:tblPr firstRow="1" firstCol="1" bandRow="1"/>
              <a:tblGrid>
                <a:gridCol w="2475474"/>
                <a:gridCol w="761684"/>
                <a:gridCol w="761684"/>
                <a:gridCol w="761684"/>
                <a:gridCol w="761684"/>
                <a:gridCol w="761684"/>
                <a:gridCol w="761684"/>
                <a:gridCol w="761684"/>
                <a:gridCol w="761684"/>
              </a:tblGrid>
              <a:tr h="71317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Setting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absolute 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agreement (%)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agreement </a:t>
                      </a: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within 1 scalar degree (%)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3772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ES-PF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ES-JPF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JPF-PF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ES-PF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ES-JPF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JPF-PF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lip </a:t>
                      </a: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rounding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lip spreading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labio-dentalisation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extensive labial </a:t>
                      </a: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minimised labial </a:t>
                      </a: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close </a:t>
                      </a: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jaw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 </a:t>
                      </a: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jaw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ext. </a:t>
                      </a: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mandibular </a:t>
                      </a: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min. mandibular </a:t>
                      </a: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advanced tongue tip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retracted tongue tip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fronted  tongue body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GB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backed  tongue body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ext. lingual </a:t>
                      </a: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min. </a:t>
                      </a: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lingual</a:t>
                      </a:r>
                      <a:r>
                        <a:rPr lang="en-GB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pharyngeal constriction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pharyngeal expansion</a:t>
                      </a:r>
                    </a:p>
                  </a:txBody>
                  <a:tcPr marL="24479" marR="2447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4479" marR="2447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03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2. Outline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1"/>
            <a:ext cx="7788522" cy="4083559"/>
          </a:xfrm>
        </p:spPr>
        <p:txBody>
          <a:bodyPr/>
          <a:lstStyle/>
          <a:p>
            <a:r>
              <a:rPr lang="en-GB" dirty="0"/>
              <a:t>establishing inter-rater agreement in VQ </a:t>
            </a:r>
            <a:r>
              <a:rPr lang="en-GB" dirty="0" smtClean="0"/>
              <a:t>analysis</a:t>
            </a:r>
          </a:p>
          <a:p>
            <a:pPr indent="0">
              <a:buNone/>
            </a:pPr>
            <a:r>
              <a:rPr lang="en-GB" dirty="0" smtClean="0"/>
              <a:t>	(San </a:t>
            </a:r>
            <a:r>
              <a:rPr lang="en-GB" dirty="0"/>
              <a:t>Segundo et al, </a:t>
            </a:r>
            <a:r>
              <a:rPr lang="en-GB" i="1" dirty="0"/>
              <a:t>JIPA</a:t>
            </a:r>
            <a:r>
              <a:rPr lang="en-GB" dirty="0"/>
              <a:t> 2018)</a:t>
            </a:r>
          </a:p>
          <a:p>
            <a:endParaRPr lang="en-GB" dirty="0"/>
          </a:p>
          <a:p>
            <a:r>
              <a:rPr lang="en-GB" dirty="0" smtClean="0"/>
              <a:t>methods</a:t>
            </a:r>
          </a:p>
          <a:p>
            <a:endParaRPr lang="en-GB" dirty="0"/>
          </a:p>
          <a:p>
            <a:r>
              <a:rPr lang="en-GB" dirty="0" smtClean="0"/>
              <a:t>findings</a:t>
            </a:r>
          </a:p>
          <a:p>
            <a:pPr lvl="1"/>
            <a:r>
              <a:rPr lang="en-GB" dirty="0" smtClean="0"/>
              <a:t>issues with </a:t>
            </a:r>
            <a:r>
              <a:rPr lang="en-GB" dirty="0" smtClean="0"/>
              <a:t>Edinburgh </a:t>
            </a:r>
            <a:r>
              <a:rPr lang="en-GB" dirty="0" smtClean="0"/>
              <a:t>VPA</a:t>
            </a:r>
            <a:endParaRPr lang="en-GB" dirty="0" smtClean="0"/>
          </a:p>
          <a:p>
            <a:pPr lvl="1"/>
            <a:r>
              <a:rPr lang="en-GB" dirty="0" smtClean="0"/>
              <a:t>outcomes of inter-rater analysis</a:t>
            </a:r>
          </a:p>
          <a:p>
            <a:pPr lvl="1"/>
            <a:endParaRPr lang="en-GB" dirty="0"/>
          </a:p>
          <a:p>
            <a:r>
              <a:rPr lang="en-GB" dirty="0" smtClean="0"/>
              <a:t>outlook</a:t>
            </a:r>
            <a:endParaRPr lang="en-GB" dirty="0"/>
          </a:p>
          <a:p>
            <a:endParaRPr lang="en-US" dirty="0"/>
          </a:p>
        </p:txBody>
      </p:sp>
      <p:pic>
        <p:nvPicPr>
          <p:cNvPr id="1026" name="Picture 2" descr="https://static.cambridge.org/covers/IPA_0_0_0/journal_of%20the%20international%20phonetic%20association.jpg?send-full-size-image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23" y="1717287"/>
            <a:ext cx="1967346" cy="2802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6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2975563"/>
          </a:xfrm>
        </p:spPr>
        <p:txBody>
          <a:bodyPr/>
          <a:lstStyle/>
          <a:p>
            <a:r>
              <a:rPr lang="en-GB" dirty="0" smtClean="0"/>
              <a:t>recordings: </a:t>
            </a:r>
            <a:r>
              <a:rPr lang="en-GB" b="1" dirty="0" smtClean="0"/>
              <a:t>DyViS</a:t>
            </a:r>
            <a:r>
              <a:rPr lang="en-GB" dirty="0" smtClean="0"/>
              <a:t> corpus (Nolan et al 2009)</a:t>
            </a:r>
            <a:endParaRPr lang="en-GB" dirty="0"/>
          </a:p>
          <a:p>
            <a:pPr lvl="1"/>
            <a:r>
              <a:rPr lang="en-GB" dirty="0"/>
              <a:t>forensic research</a:t>
            </a:r>
          </a:p>
          <a:p>
            <a:pPr lvl="1"/>
            <a:r>
              <a:rPr lang="en-GB" dirty="0"/>
              <a:t>simulated police interview ca. 10 minutes</a:t>
            </a:r>
          </a:p>
          <a:p>
            <a:endParaRPr lang="en-GB" dirty="0"/>
          </a:p>
          <a:p>
            <a:r>
              <a:rPr lang="en-GB" dirty="0"/>
              <a:t>100 young men, Standard Southern British English (RP)</a:t>
            </a:r>
          </a:p>
          <a:p>
            <a:pPr lvl="1"/>
            <a:r>
              <a:rPr lang="en-GB" dirty="0"/>
              <a:t>rather homogeneous, not typical of whole population</a:t>
            </a:r>
          </a:p>
          <a:p>
            <a:pPr lvl="1"/>
            <a:endParaRPr lang="en-GB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5" name="067-2-061005-edit-short-sampl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73833" y="4087976"/>
            <a:ext cx="487363" cy="487363"/>
          </a:xfrm>
          <a:prstGeom prst="rect">
            <a:avLst/>
          </a:prstGeom>
        </p:spPr>
      </p:pic>
      <p:pic>
        <p:nvPicPr>
          <p:cNvPr id="7" name="072-2-061009-edit-short-sampl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15296" y="4087976"/>
            <a:ext cx="487363" cy="4873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0329" y="4015968"/>
            <a:ext cx="912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800" kern="0" dirty="0" smtClean="0">
                <a:solidFill>
                  <a:srgbClr val="C00000"/>
                </a:solidFill>
                <a:latin typeface="Calibri" pitchFamily="34" charset="0"/>
              </a:rPr>
              <a:t>#067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595651" y="4087976"/>
            <a:ext cx="912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800" kern="0" dirty="0" smtClean="0">
                <a:solidFill>
                  <a:srgbClr val="C00000"/>
                </a:solidFill>
                <a:latin typeface="Calibri" pitchFamily="34" charset="0"/>
              </a:rPr>
              <a:t>#072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8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848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3344895"/>
          </a:xfrm>
        </p:spPr>
        <p:txBody>
          <a:bodyPr/>
          <a:lstStyle/>
          <a:p>
            <a:r>
              <a:rPr lang="en-GB" dirty="0"/>
              <a:t>3 analysts – ESS, PF, JPF</a:t>
            </a:r>
          </a:p>
          <a:p>
            <a:endParaRPr lang="en-GB" dirty="0" smtClean="0"/>
          </a:p>
          <a:p>
            <a:r>
              <a:rPr lang="en-GB" dirty="0" smtClean="0"/>
              <a:t>modified </a:t>
            </a:r>
            <a:r>
              <a:rPr lang="en-GB" dirty="0" smtClean="0"/>
              <a:t>VPA used at J P French</a:t>
            </a:r>
            <a:endParaRPr lang="en-GB" dirty="0"/>
          </a:p>
          <a:p>
            <a:endParaRPr lang="en-GB" dirty="0"/>
          </a:p>
          <a:p>
            <a:r>
              <a:rPr lang="en-GB" dirty="0"/>
              <a:t>no pathological labels (4-6)</a:t>
            </a:r>
          </a:p>
          <a:p>
            <a:r>
              <a:rPr lang="en-GB" dirty="0"/>
              <a:t>grade 1 = </a:t>
            </a:r>
            <a:r>
              <a:rPr lang="en-GB" dirty="0" smtClean="0"/>
              <a:t>slight (noticeable)</a:t>
            </a:r>
            <a:endParaRPr lang="en-GB" dirty="0"/>
          </a:p>
          <a:p>
            <a:r>
              <a:rPr lang="en-GB" dirty="0"/>
              <a:t>grade 2 = </a:t>
            </a:r>
            <a:r>
              <a:rPr lang="en-GB" dirty="0" smtClean="0"/>
              <a:t>marked</a:t>
            </a:r>
            <a:endParaRPr lang="en-GB" dirty="0"/>
          </a:p>
          <a:p>
            <a:r>
              <a:rPr lang="en-GB" dirty="0"/>
              <a:t>grade 3 = </a:t>
            </a:r>
            <a:r>
              <a:rPr lang="en-GB" dirty="0" smtClean="0"/>
              <a:t>extreme (not pathology)</a:t>
            </a:r>
            <a:endParaRPr lang="en-GB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79"/>
          <a:stretch/>
        </p:blipFill>
        <p:spPr>
          <a:xfrm>
            <a:off x="5010615" y="153047"/>
            <a:ext cx="4010475" cy="49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2975563"/>
          </a:xfrm>
        </p:spPr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stage 1</a:t>
            </a:r>
            <a:r>
              <a:rPr lang="en-GB" dirty="0" smtClean="0"/>
              <a:t>: 10 </a:t>
            </a:r>
            <a:r>
              <a:rPr lang="en-GB" dirty="0"/>
              <a:t>speakers </a:t>
            </a:r>
          </a:p>
          <a:p>
            <a:pPr lvl="1"/>
            <a:r>
              <a:rPr lang="en-GB" dirty="0" smtClean="0"/>
              <a:t>practice</a:t>
            </a:r>
          </a:p>
          <a:p>
            <a:endParaRPr lang="en-GB" dirty="0"/>
          </a:p>
          <a:p>
            <a:r>
              <a:rPr lang="en-GB" b="1" dirty="0">
                <a:solidFill>
                  <a:srgbClr val="00B0F0"/>
                </a:solidFill>
              </a:rPr>
              <a:t>stage 2</a:t>
            </a:r>
            <a:r>
              <a:rPr lang="en-GB" dirty="0" smtClean="0"/>
              <a:t>: calibration </a:t>
            </a:r>
            <a:r>
              <a:rPr lang="en-GB" dirty="0"/>
              <a:t>meeting</a:t>
            </a:r>
          </a:p>
          <a:p>
            <a:endParaRPr lang="en-GB" dirty="0"/>
          </a:p>
          <a:p>
            <a:r>
              <a:rPr lang="en-GB" b="1" dirty="0">
                <a:solidFill>
                  <a:srgbClr val="00B0F0"/>
                </a:solidFill>
              </a:rPr>
              <a:t>stage 3</a:t>
            </a:r>
            <a:r>
              <a:rPr lang="en-GB" dirty="0"/>
              <a:t>:</a:t>
            </a:r>
            <a:r>
              <a:rPr lang="en-GB" dirty="0" smtClean="0"/>
              <a:t> 99 speakers</a:t>
            </a:r>
          </a:p>
          <a:p>
            <a:pPr lvl="1"/>
            <a:r>
              <a:rPr lang="en-GB" dirty="0" smtClean="0"/>
              <a:t>first 10 redone </a:t>
            </a:r>
            <a:r>
              <a:rPr lang="en-GB" dirty="0" smtClean="0"/>
              <a:t>blind</a:t>
            </a:r>
          </a:p>
          <a:p>
            <a:pPr lvl="1"/>
            <a:r>
              <a:rPr lang="en-GB" dirty="0" smtClean="0"/>
              <a:t>(1 technical problem)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79"/>
          <a:stretch/>
        </p:blipFill>
        <p:spPr>
          <a:xfrm>
            <a:off x="4951141" y="153047"/>
            <a:ext cx="4010475" cy="49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4. Issues with VPA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3960448"/>
          </a:xfrm>
        </p:spPr>
        <p:txBody>
          <a:bodyPr/>
          <a:lstStyle/>
          <a:p>
            <a:pPr marL="285750" indent="-285750"/>
            <a:r>
              <a:rPr lang="en-GB" dirty="0" smtClean="0"/>
              <a:t>our work raised various general </a:t>
            </a:r>
            <a:r>
              <a:rPr lang="en-GB" dirty="0" smtClean="0"/>
              <a:t>issues with VPA conception &amp; protocol (</a:t>
            </a:r>
            <a:r>
              <a:rPr lang="en-GB" dirty="0" smtClean="0"/>
              <a:t>discussed also by others; summary in San Segundo et al 2018)</a:t>
            </a:r>
            <a:endParaRPr lang="en-GB" dirty="0" smtClean="0"/>
          </a:p>
          <a:p>
            <a:endParaRPr lang="en-GB" dirty="0"/>
          </a:p>
          <a:p>
            <a:r>
              <a:rPr lang="en-GB" b="1" dirty="0">
                <a:solidFill>
                  <a:srgbClr val="00B0F0"/>
                </a:solidFill>
              </a:rPr>
              <a:t>articulatory labels </a:t>
            </a:r>
            <a:r>
              <a:rPr lang="en-GB" dirty="0"/>
              <a:t>but </a:t>
            </a:r>
            <a:r>
              <a:rPr lang="en-GB" b="1" dirty="0">
                <a:solidFill>
                  <a:srgbClr val="00B0F0"/>
                </a:solidFill>
              </a:rPr>
              <a:t>perceptual</a:t>
            </a:r>
            <a:r>
              <a:rPr lang="en-GB" dirty="0"/>
              <a:t> judgments</a:t>
            </a:r>
          </a:p>
          <a:p>
            <a:pPr lvl="1"/>
            <a:r>
              <a:rPr lang="en-GB" dirty="0" smtClean="0"/>
              <a:t>VQ </a:t>
            </a:r>
            <a:r>
              <a:rPr lang="en-GB" dirty="0"/>
              <a:t>as ‘an interaction between a listener and a signal</a:t>
            </a:r>
            <a:r>
              <a:rPr lang="en-GB" dirty="0" smtClean="0"/>
              <a:t>’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Kreiman</a:t>
            </a:r>
            <a:r>
              <a:rPr lang="en-GB" dirty="0" smtClean="0"/>
              <a:t> </a:t>
            </a:r>
            <a:r>
              <a:rPr lang="en-GB" dirty="0"/>
              <a:t>&amp; </a:t>
            </a:r>
            <a:r>
              <a:rPr lang="en-GB" dirty="0" err="1"/>
              <a:t>Sidtis</a:t>
            </a:r>
            <a:r>
              <a:rPr lang="en-GB" dirty="0"/>
              <a:t> </a:t>
            </a:r>
            <a:r>
              <a:rPr lang="en-GB" dirty="0" smtClean="0"/>
              <a:t>2011</a:t>
            </a:r>
            <a:r>
              <a:rPr lang="en-GB" dirty="0"/>
              <a:t>: 9) </a:t>
            </a:r>
          </a:p>
          <a:p>
            <a:pPr indent="0">
              <a:buNone/>
            </a:pPr>
            <a:endParaRPr lang="en-US" dirty="0" smtClean="0"/>
          </a:p>
          <a:p>
            <a:r>
              <a:rPr lang="en-GB" b="1" dirty="0">
                <a:solidFill>
                  <a:srgbClr val="00B0F0"/>
                </a:solidFill>
              </a:rPr>
              <a:t>neutral </a:t>
            </a:r>
            <a:r>
              <a:rPr lang="en-GB" b="1" dirty="0">
                <a:solidFill>
                  <a:srgbClr val="00B0F0"/>
                </a:solidFill>
              </a:rPr>
              <a:t>setting </a:t>
            </a:r>
            <a:r>
              <a:rPr lang="en-GB" dirty="0" smtClean="0"/>
              <a:t>as baseline	</a:t>
            </a:r>
          </a:p>
          <a:p>
            <a:pPr lvl="1"/>
            <a:r>
              <a:rPr lang="en-GB" dirty="0" smtClean="0"/>
              <a:t>hypothetical</a:t>
            </a:r>
            <a:r>
              <a:rPr lang="en-GB" dirty="0"/>
              <a:t>, thus imaginary</a:t>
            </a:r>
          </a:p>
          <a:p>
            <a:pPr lvl="1"/>
            <a:r>
              <a:rPr lang="en-GB" dirty="0" smtClean="0"/>
              <a:t>difficult </a:t>
            </a:r>
            <a:r>
              <a:rPr lang="en-GB" dirty="0"/>
              <a:t>to avoid bias to dialect </a:t>
            </a:r>
            <a:r>
              <a:rPr lang="en-GB" dirty="0" smtClean="0"/>
              <a:t>norms</a:t>
            </a:r>
          </a:p>
          <a:p>
            <a:pPr marL="408331" lvl="1" indent="0">
              <a:buNone/>
            </a:pPr>
            <a:r>
              <a:rPr lang="en-GB" dirty="0" smtClean="0"/>
              <a:t>	e.g. slight nasality, creak &amp; tongue fronting for SSBE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4. Issues with VPA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2606231"/>
          </a:xfrm>
        </p:spPr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independence</a:t>
            </a:r>
            <a:r>
              <a:rPr lang="en-GB" dirty="0" smtClean="0"/>
              <a:t> of 30-40 </a:t>
            </a:r>
            <a:r>
              <a:rPr lang="en-GB" dirty="0"/>
              <a:t>individual settings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how </a:t>
            </a:r>
            <a:r>
              <a:rPr lang="en-GB" dirty="0"/>
              <a:t>well can analysts focus on them separately?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physical </a:t>
            </a:r>
            <a:r>
              <a:rPr lang="en-GB" dirty="0"/>
              <a:t>linkages and perceptual </a:t>
            </a:r>
            <a:r>
              <a:rPr lang="en-GB" dirty="0" smtClean="0"/>
              <a:t>correlations</a:t>
            </a:r>
          </a:p>
          <a:p>
            <a:pPr marL="408331" lvl="1" indent="0">
              <a:buNone/>
            </a:pPr>
            <a:r>
              <a:rPr lang="en-GB" dirty="0" smtClean="0"/>
              <a:t>	</a:t>
            </a:r>
            <a:endParaRPr lang="en-GB" dirty="0" smtClean="0"/>
          </a:p>
          <a:p>
            <a:pPr marL="408331" lvl="1" indent="0">
              <a:buNone/>
            </a:pPr>
            <a:r>
              <a:rPr lang="en-GB" dirty="0" smtClean="0"/>
              <a:t>e.g</a:t>
            </a:r>
            <a:r>
              <a:rPr lang="en-GB" dirty="0" smtClean="0"/>
              <a:t>. lowered larynx &amp; expanded pharynx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0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273347"/>
            <a:ext cx="6822281" cy="667239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4. Issues with VPA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2547" y="1131140"/>
            <a:ext cx="7788522" cy="3344895"/>
          </a:xfrm>
        </p:spPr>
        <p:txBody>
          <a:bodyPr/>
          <a:lstStyle/>
          <a:p>
            <a:r>
              <a:rPr lang="en-GB" b="1" dirty="0">
                <a:solidFill>
                  <a:srgbClr val="00B0F0"/>
                </a:solidFill>
              </a:rPr>
              <a:t>thresholds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/>
              <a:t>of permanence</a:t>
            </a:r>
          </a:p>
          <a:p>
            <a:pPr lvl="1"/>
            <a:r>
              <a:rPr lang="en-GB" dirty="0"/>
              <a:t>how frequent/widespread must a setting be to count?</a:t>
            </a:r>
          </a:p>
          <a:p>
            <a:endParaRPr lang="en-GB" dirty="0"/>
          </a:p>
          <a:p>
            <a:r>
              <a:rPr lang="en-GB" dirty="0"/>
              <a:t>VQ = long-term quasi-permanent </a:t>
            </a:r>
            <a:r>
              <a:rPr lang="en-GB" dirty="0" smtClean="0"/>
              <a:t>setting/timbre</a:t>
            </a:r>
            <a:endParaRPr lang="en-GB" dirty="0"/>
          </a:p>
          <a:p>
            <a:pPr lvl="1"/>
            <a:r>
              <a:rPr lang="en-GB" dirty="0"/>
              <a:t>but </a:t>
            </a:r>
            <a:r>
              <a:rPr lang="en-GB" dirty="0" smtClean="0"/>
              <a:t>any setting is also tied to </a:t>
            </a:r>
            <a:r>
              <a:rPr lang="en-GB" dirty="0"/>
              <a:t>key segments</a:t>
            </a:r>
          </a:p>
          <a:p>
            <a:pPr lvl="1"/>
            <a:r>
              <a:rPr lang="en-GB" dirty="0" smtClean="0"/>
              <a:t>thus </a:t>
            </a:r>
            <a:r>
              <a:rPr lang="en-GB" dirty="0"/>
              <a:t>by definition any setting is </a:t>
            </a:r>
            <a:r>
              <a:rPr lang="en-GB" dirty="0">
                <a:solidFill>
                  <a:srgbClr val="C00000"/>
                </a:solidFill>
              </a:rPr>
              <a:t>intermittent</a:t>
            </a:r>
          </a:p>
          <a:p>
            <a:endParaRPr lang="en-GB" dirty="0"/>
          </a:p>
          <a:p>
            <a:r>
              <a:rPr lang="en-GB" dirty="0" smtClean="0"/>
              <a:t>we attributed effects as </a:t>
            </a:r>
            <a:r>
              <a:rPr lang="en-GB" dirty="0">
                <a:solidFill>
                  <a:srgbClr val="C00000"/>
                </a:solidFill>
              </a:rPr>
              <a:t>segmental</a:t>
            </a:r>
            <a:r>
              <a:rPr lang="en-GB" dirty="0" smtClean="0"/>
              <a:t> </a:t>
            </a:r>
            <a:r>
              <a:rPr lang="en-GB" dirty="0"/>
              <a:t>where </a:t>
            </a:r>
            <a:r>
              <a:rPr lang="en-GB" dirty="0" smtClean="0"/>
              <a:t>possible</a:t>
            </a:r>
          </a:p>
          <a:p>
            <a:pPr lvl="1"/>
            <a:r>
              <a:rPr lang="en-GB" dirty="0" smtClean="0"/>
              <a:t>if limited </a:t>
            </a:r>
            <a:r>
              <a:rPr lang="en-GB" dirty="0"/>
              <a:t>to 1-2 segments e.g. </a:t>
            </a:r>
            <a:r>
              <a:rPr lang="en-GB" dirty="0" err="1" smtClean="0"/>
              <a:t>labiodentalisation</a:t>
            </a:r>
            <a:r>
              <a:rPr lang="en-GB" dirty="0" smtClean="0"/>
              <a:t> of /</a:t>
            </a:r>
            <a:r>
              <a:rPr lang="en-GB" dirty="0"/>
              <a:t>r/</a:t>
            </a:r>
          </a:p>
        </p:txBody>
      </p:sp>
    </p:spTree>
    <p:extLst>
      <p:ext uri="{BB962C8B-B14F-4D97-AF65-F5344CB8AC3E}">
        <p14:creationId xmlns:p14="http://schemas.microsoft.com/office/powerpoint/2010/main" val="21057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y-powerpoint-widescreen">
  <a:themeElements>
    <a:clrScheme name="University of York Colour Palette">
      <a:dk1>
        <a:srgbClr val="25303B"/>
      </a:dk1>
      <a:lt1>
        <a:srgbClr val="FFFFFF"/>
      </a:lt1>
      <a:dk2>
        <a:srgbClr val="E3E6E5"/>
      </a:dk2>
      <a:lt2>
        <a:srgbClr val="00627D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uoy-powerpoint-widescreen</Template>
  <TotalTime>1825</TotalTime>
  <Words>1367</Words>
  <Application>Microsoft Office PowerPoint</Application>
  <PresentationFormat>Custom</PresentationFormat>
  <Paragraphs>658</Paragraphs>
  <Slides>25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Times New Roman</vt:lpstr>
      <vt:lpstr>Wingdings</vt:lpstr>
      <vt:lpstr>uoy-powerpoint-widescreen</vt:lpstr>
      <vt:lpstr>Methodological issues in  inter-rater agreement in voice quality analysis  Paul Foulkes, Peter French, Eugenia San Segundo Philip Harrison &amp; Vincent Hughes</vt:lpstr>
      <vt:lpstr>1. Background of our research </vt:lpstr>
      <vt:lpstr>2. Outline </vt:lpstr>
      <vt:lpstr>3. Methods </vt:lpstr>
      <vt:lpstr>3. Methods </vt:lpstr>
      <vt:lpstr>3. Methods </vt:lpstr>
      <vt:lpstr>4. Issues with VPA </vt:lpstr>
      <vt:lpstr>4. Issues with VPA </vt:lpstr>
      <vt:lpstr>4. Issues with VPA </vt:lpstr>
      <vt:lpstr>5.1 Outcomes: calibration</vt:lpstr>
      <vt:lpstr>5.1 Outcomes: calibration</vt:lpstr>
      <vt:lpstr>5.2 Outcomes: full analysis</vt:lpstr>
      <vt:lpstr>5.3 Outcomes: agreement</vt:lpstr>
      <vt:lpstr>PowerPoint Presentation</vt:lpstr>
      <vt:lpstr>PowerPoint Presentation</vt:lpstr>
      <vt:lpstr>5.3 Outcomes: agreement</vt:lpstr>
      <vt:lpstr>5.3 Outcomes: agreement</vt:lpstr>
      <vt:lpstr>5.4 Outcomes: correlations</vt:lpstr>
      <vt:lpstr>5.4 Outcomes: correlations</vt:lpstr>
      <vt:lpstr>6. Summary &amp; outlook</vt:lpstr>
      <vt:lpstr>6. Summary &amp; outlook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York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Lock</dc:creator>
  <cp:lastModifiedBy>Paul Foulkes</cp:lastModifiedBy>
  <cp:revision>41</cp:revision>
  <dcterms:created xsi:type="dcterms:W3CDTF">2016-10-03T14:02:25Z</dcterms:created>
  <dcterms:modified xsi:type="dcterms:W3CDTF">2018-10-09T19:10:28Z</dcterms:modified>
</cp:coreProperties>
</file>