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81" r:id="rId2"/>
    <p:sldId id="369" r:id="rId3"/>
    <p:sldId id="372" r:id="rId4"/>
    <p:sldId id="371" r:id="rId5"/>
    <p:sldId id="370" r:id="rId6"/>
    <p:sldId id="373" r:id="rId7"/>
    <p:sldId id="374" r:id="rId8"/>
    <p:sldId id="375" r:id="rId9"/>
    <p:sldId id="377" r:id="rId10"/>
    <p:sldId id="376" r:id="rId11"/>
    <p:sldId id="378" r:id="rId12"/>
    <p:sldId id="379" r:id="rId13"/>
    <p:sldId id="380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453" autoAdjust="0"/>
    <p:restoredTop sz="93807" autoAdjust="0"/>
  </p:normalViewPr>
  <p:slideViewPr>
    <p:cSldViewPr snapToGrid="0">
      <p:cViewPr varScale="1">
        <p:scale>
          <a:sx n="60" d="100"/>
          <a:sy n="60" d="100"/>
        </p:scale>
        <p:origin x="7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55F83-FFC0-450C-8503-D2CE27C019FB}" type="datetimeFigureOut">
              <a:rPr lang="it-IT" smtClean="0"/>
              <a:t>18/05/2023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21112-139C-4561-8662-F8D5A45D68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185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1112-139C-4561-8662-F8D5A45D680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6458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1112-139C-4561-8662-F8D5A45D680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058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1112-139C-4561-8662-F8D5A45D680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476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1112-139C-4561-8662-F8D5A45D6806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862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1112-139C-4561-8662-F8D5A45D680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00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1112-139C-4561-8662-F8D5A45D680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4978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1112-139C-4561-8662-F8D5A45D680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5453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1112-139C-4561-8662-F8D5A45D680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75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1112-139C-4561-8662-F8D5A45D680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85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1112-139C-4561-8662-F8D5A45D680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087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1112-139C-4561-8662-F8D5A45D680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881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1112-139C-4561-8662-F8D5A45D680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294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E1EC2B-93D1-B594-4356-D86D86DE1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8D06E5-A4F8-085C-BB29-A600FBA6C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EF315E-26E8-2961-964C-E4C2905C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53A917-76F9-27E5-2FED-5B7C839C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191C2B-7065-DC21-CAFD-55C5BBA1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60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B56787-7AFA-B60C-8741-DF0BB636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3DE5ED2-2670-9E5D-0238-80FF38A4B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07F7AC-5366-9A30-95D2-306BEA02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13AA85-3D89-5FAF-3306-8DB89DC2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981266-C2C2-33F0-D3B0-CF702CC9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976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F3152DD-DC23-2D59-DD8F-14AB59468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805A3B-A089-7AE2-0063-866EFF61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7BAA05-2430-06B2-F452-FED44231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C50366-ACA3-BB9F-CE52-53445F92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F04C03-681C-C8B9-08ED-B51FD7E7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359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C9BEB0-48F9-4D68-5865-AF41EBD2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D1C21D-387D-C8D8-7F5E-DADADEB80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0377AB-DDFC-C982-7D2B-A8AF46C7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963BCE-58B0-A8D0-1B66-621924D3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7ABA56-E0FD-EF5E-FCD9-9474222F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37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401DB0-7688-20E4-8936-23B6983B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1AEB99-89C7-4548-9728-E54B8F813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33BA81-9BC0-CB0C-EFEF-7576DE14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D26E4F-82D0-4C5D-78C8-8F4D54D0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B38B45-A845-12CC-6DCE-568D12E5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890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1FA22E-969A-FAD5-4D7E-C7D9EF90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3FFD8B-D874-7377-9080-7D0F53954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48A9C47-903C-BFA5-3689-932D2680F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6DECAD-1B8E-F7E4-9A4C-9C740E5D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1D2027-4E80-864A-024B-539AFC92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8314EC-7574-D499-1BCD-057A0FBE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241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E880F7-D3B6-618A-876C-8C431F78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1AF6B9-3CE9-6E85-19B3-C60CF42C2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EC0357A-C30F-4CAF-D456-EEA82132C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EE6851D-6E2B-AD43-F363-155851349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F67D98D-D69C-1B52-26AD-4B28FC5CC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8D8908B-6A21-D580-1AE3-634C611D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0D257FF-A3A2-0BBE-3950-35B55389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10C71A3-3738-5943-EB63-CAB2FF39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2161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9A6066-4E49-AA32-5316-24AA4C1C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1EDDE6-1808-CE03-FB0D-DE4D3098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AE72A6C-D832-762C-9723-9D0AB8A6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91D2FD-F17D-BEDF-F9F0-5C606684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882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E0ADFF5-1271-6CBB-E765-4BF6D814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C332819-4E7D-6450-47E2-34E43E65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100505B-CB43-BDB2-1943-8E9F1CDB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710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7E56A-9608-873B-08E0-6476F7BA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B7E873-7A30-CAAC-EF71-6665736A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219FFC-6158-B33E-8675-AB748E77E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B54A7E-9CC8-F42D-2DEF-B0242526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828ED7-E944-6FA0-BE58-1490A3C2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840591-2941-EDD9-9D58-2B77059B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8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753E5E-283A-8D95-7849-5FD66BF2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F337971-7A87-4DB9-91A7-26AAAF670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FA0775-B255-AB4D-6A51-FE718640F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C3437AF-C349-E064-7E33-1A4484B0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A04DAD-87AF-EE70-BE01-3D0F597D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26F8C54-3A83-12FC-03D4-D223A5A5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351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CA602AD-294D-B0B5-ED98-B4836942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D2012E-620E-8E02-8827-1E4AEF38E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E53C63-7B9A-EA3C-CC8E-2F488D462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24/04/2023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6EDCEA-9E96-4EBC-A2BF-D3452F420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ing. Giampietro Zedda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B3A584-E1B7-6348-EB8D-0194FA247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349C-B0C0-4F38-B6A1-AB1F0C5A509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80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6A7D358-2DE4-4100-C8C5-CBA663E36441}"/>
              </a:ext>
            </a:extLst>
          </p:cNvPr>
          <p:cNvSpPr txBox="1"/>
          <p:nvPr/>
        </p:nvSpPr>
        <p:spPr>
          <a:xfrm>
            <a:off x="2452254" y="2382981"/>
            <a:ext cx="6830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latin typeface="Arial Black" panose="020B0A04020102020204" pitchFamily="34" charset="0"/>
              </a:rPr>
              <a:t>SPRING FRAMEWORK ANNOTATIONS 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1E659B-84DC-DCEF-76A7-AFD1FC64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9C8832-F0F8-C36F-FCD8-01914189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1</a:t>
            </a:fld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4469F13-70D3-CDD8-6D30-1DF34838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</p:spTree>
    <p:extLst>
      <p:ext uri="{BB962C8B-B14F-4D97-AF65-F5344CB8AC3E}">
        <p14:creationId xmlns:p14="http://schemas.microsoft.com/office/powerpoint/2010/main" val="1641391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15944A-B757-B5BF-ECCB-9BC1717FAB2F}"/>
              </a:ext>
            </a:extLst>
          </p:cNvPr>
          <p:cNvSpPr txBox="1"/>
          <p:nvPr/>
        </p:nvSpPr>
        <p:spPr>
          <a:xfrm flipH="1">
            <a:off x="572190" y="-75511"/>
            <a:ext cx="10580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Amasis MT Pro Black" panose="02040A04050005020304" pitchFamily="18" charset="0"/>
              </a:rPr>
              <a:t>Spring MVC e REST </a:t>
            </a:r>
            <a:r>
              <a:rPr lang="it-IT" sz="4000" dirty="0" err="1">
                <a:latin typeface="Amasis MT Pro Black" panose="02040A04050005020304" pitchFamily="18" charset="0"/>
              </a:rPr>
              <a:t>Annotations</a:t>
            </a:r>
            <a:r>
              <a:rPr lang="it-IT" sz="4000" dirty="0">
                <a:latin typeface="Amasis MT Pro Black" panose="02040A04050005020304" pitchFamily="18" charset="0"/>
              </a:rPr>
              <a:t>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74F1D72-CDFE-2142-F890-E8055B56D009}"/>
              </a:ext>
            </a:extLst>
          </p:cNvPr>
          <p:cNvSpPr txBox="1"/>
          <p:nvPr/>
        </p:nvSpPr>
        <p:spPr>
          <a:xfrm>
            <a:off x="572189" y="959068"/>
            <a:ext cx="1139813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</a:rPr>
              <a:t>@GetMapping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Mappa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la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richiesta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HTTP 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GET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sullo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specific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metodo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handler.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Usata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per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creare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un endpoint web service per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fetch </a:t>
            </a:r>
            <a:r>
              <a:rPr lang="en-US" sz="2400" i="0" dirty="0">
                <a:solidFill>
                  <a:srgbClr val="000000"/>
                </a:solidFill>
                <a:effectLst/>
              </a:rPr>
              <a:t>di </a:t>
            </a:r>
            <a:r>
              <a:rPr lang="en-US" sz="2400" i="0" dirty="0" err="1">
                <a:solidFill>
                  <a:srgbClr val="000000"/>
                </a:solidFill>
                <a:effectLst/>
              </a:rPr>
              <a:t>una</a:t>
            </a:r>
            <a:r>
              <a:rPr lang="en-US" sz="240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i="0" dirty="0" err="1">
                <a:solidFill>
                  <a:srgbClr val="000000"/>
                </a:solidFill>
                <a:effectLst/>
              </a:rPr>
              <a:t>risorsa</a:t>
            </a:r>
            <a:r>
              <a:rPr lang="en-US" sz="2400" b="1" dirty="0">
                <a:solidFill>
                  <a:srgbClr val="000000"/>
                </a:solidFill>
              </a:rPr>
              <a:t>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</a:rPr>
              <a:t>Usata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luogo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di: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@RequestMapping(method = </a:t>
            </a:r>
            <a:r>
              <a:rPr lang="en-US" sz="2400" b="1" i="0" dirty="0" err="1">
                <a:solidFill>
                  <a:srgbClr val="000000"/>
                </a:solidFill>
                <a:effectLst/>
              </a:rPr>
              <a:t>RequestMethod.GET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@PostMapping: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Mappa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la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richiesta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HTTP 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POST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sullo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specific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metodo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handler.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Usata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per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creare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un endpoint web service per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create.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</a:rPr>
              <a:t>Usata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luogo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di: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@RequestMapping(method = </a:t>
            </a:r>
            <a:r>
              <a:rPr lang="en-US" sz="2400" b="1" i="0" dirty="0" err="1">
                <a:solidFill>
                  <a:srgbClr val="000000"/>
                </a:solidFill>
                <a:effectLst/>
              </a:rPr>
              <a:t>RequestMethod.POST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@PutMapping: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Mappa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la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richiesta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HTTP 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PUT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sullo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specific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metodo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handler. 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</a:rPr>
              <a:t>Usata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per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creare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un endpoint web service per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creates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or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updates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</a:rPr>
              <a:t>Usata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luogo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di: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@RequestMapping(method = </a:t>
            </a:r>
            <a:r>
              <a:rPr lang="en-US" sz="2400" b="1" i="0" dirty="0" err="1">
                <a:solidFill>
                  <a:srgbClr val="000000"/>
                </a:solidFill>
                <a:effectLst/>
              </a:rPr>
              <a:t>RequestMethod.PUT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@DeleteMapping: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Mappa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la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richiesta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HTTP 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DELETE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sullo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specific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metodo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handler.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Usata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per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creare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un endpoint web service per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delete 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di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una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risorsa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 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</a:rPr>
              <a:t>Usata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luogo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di: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@RequestMapping(method = </a:t>
            </a:r>
            <a:r>
              <a:rPr lang="en-US" sz="2400" b="1" i="0" dirty="0" err="1">
                <a:solidFill>
                  <a:srgbClr val="000000"/>
                </a:solidFill>
                <a:effectLst/>
              </a:rPr>
              <a:t>RequestMethod.DELETE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)                                                                           </a:t>
            </a:r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D293CD-2B29-72C8-5608-50443E7A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C1ECB7-EC93-C6FB-E7B6-0A86DF93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10</a:t>
            </a:fld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F681F0B-6304-1370-28C0-64258632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</p:spTree>
    <p:extLst>
      <p:ext uri="{BB962C8B-B14F-4D97-AF65-F5344CB8AC3E}">
        <p14:creationId xmlns:p14="http://schemas.microsoft.com/office/powerpoint/2010/main" val="59431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15944A-B757-B5BF-ECCB-9BC1717FAB2F}"/>
              </a:ext>
            </a:extLst>
          </p:cNvPr>
          <p:cNvSpPr txBox="1"/>
          <p:nvPr/>
        </p:nvSpPr>
        <p:spPr>
          <a:xfrm flipH="1">
            <a:off x="572190" y="-75511"/>
            <a:ext cx="10580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Amasis MT Pro Black" panose="02040A04050005020304" pitchFamily="18" charset="0"/>
              </a:rPr>
              <a:t>Spring MVC e REST </a:t>
            </a:r>
            <a:r>
              <a:rPr lang="it-IT" sz="4000" dirty="0" err="1">
                <a:latin typeface="Amasis MT Pro Black" panose="02040A04050005020304" pitchFamily="18" charset="0"/>
              </a:rPr>
              <a:t>Annotations</a:t>
            </a:r>
            <a:r>
              <a:rPr lang="it-IT" sz="4000" dirty="0">
                <a:latin typeface="Amasis MT Pro Black" panose="02040A04050005020304" pitchFamily="18" charset="0"/>
              </a:rPr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66660B1-EC07-122C-2653-59529F3BB562}"/>
              </a:ext>
            </a:extLst>
          </p:cNvPr>
          <p:cNvSpPr txBox="1"/>
          <p:nvPr/>
        </p:nvSpPr>
        <p:spPr>
          <a:xfrm>
            <a:off x="327658" y="1006447"/>
            <a:ext cx="110697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</a:rPr>
              <a:t>@PatchMapping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Mappa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la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richiesta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HTTP 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PATCH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sullo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specific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metodo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handler. 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r>
              <a:rPr lang="en-US" sz="2400" b="0" i="0" dirty="0" err="1">
                <a:solidFill>
                  <a:srgbClr val="000000"/>
                </a:solidFill>
                <a:effectLst/>
              </a:rPr>
              <a:t>Usata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luogo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di: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@RequestMapping(method = </a:t>
            </a:r>
            <a:r>
              <a:rPr lang="en-US" sz="2400" b="1" i="0" dirty="0" err="1">
                <a:solidFill>
                  <a:srgbClr val="000000"/>
                </a:solidFill>
                <a:effectLst/>
              </a:rPr>
              <a:t>RequestMethod.PATCH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)</a:t>
            </a:r>
          </a:p>
          <a:p>
            <a:pPr algn="just"/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@RequestBody: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Usata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per 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bind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di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richieste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HTTP con un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oggetto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in un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parametro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di un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metodo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Internamente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usa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HTTP </a:t>
            </a:r>
            <a:r>
              <a:rPr lang="en-US" sz="2400" b="1" i="0" dirty="0" err="1">
                <a:solidFill>
                  <a:srgbClr val="000000"/>
                </a:solidFill>
                <a:effectLst/>
              </a:rPr>
              <a:t>MessageConverters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per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convertire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il </a:t>
            </a:r>
            <a:r>
              <a:rPr lang="en-US" sz="2400" dirty="0" err="1">
                <a:solidFill>
                  <a:srgbClr val="000000"/>
                </a:solidFill>
              </a:rPr>
              <a:t>corpo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della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richiesta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Quando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si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annota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un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parametro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di un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metodo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con 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@RequestBody,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Spring framework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collega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il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corpo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della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richiesta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HTTP in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arrivo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a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quel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parametro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 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@ResponseBody: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Collega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il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valore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di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ritorno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del </a:t>
            </a:r>
            <a:r>
              <a:rPr lang="en-US" sz="2400" dirty="0" err="1">
                <a:solidFill>
                  <a:srgbClr val="000000"/>
                </a:solidFill>
              </a:rPr>
              <a:t>metodo</a:t>
            </a:r>
            <a:r>
              <a:rPr lang="en-US" sz="2400" dirty="0">
                <a:solidFill>
                  <a:srgbClr val="000000"/>
                </a:solidFill>
              </a:rPr>
              <a:t> al </a:t>
            </a:r>
            <a:r>
              <a:rPr lang="en-US" sz="2400" dirty="0" err="1">
                <a:solidFill>
                  <a:srgbClr val="000000"/>
                </a:solidFill>
              </a:rPr>
              <a:t>corpo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della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risposta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</a:rPr>
              <a:t>Dice a Spring Boot Framework di </a:t>
            </a:r>
            <a:r>
              <a:rPr lang="en-US" sz="2400" b="0" i="0" dirty="0" err="1">
                <a:solidFill>
                  <a:srgbClr val="FF0000"/>
                </a:solidFill>
                <a:effectLst/>
              </a:rPr>
              <a:t>serializzare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risposta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un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oggetto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in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formato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JSON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o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XML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just"/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@PathVariable: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Usato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per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estrarre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valori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dall’</a:t>
            </a:r>
            <a:r>
              <a:rPr lang="en-US" sz="2400" b="0" i="0" dirty="0" err="1">
                <a:solidFill>
                  <a:srgbClr val="FF0000"/>
                </a:solidFill>
                <a:effectLst/>
              </a:rPr>
              <a:t>URI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 Annotation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conveniente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per web service RESTful, dove la URL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contiene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un path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variabile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 Si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possono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definire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multipli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@PathVariable in a method.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629C17-516C-7B66-8800-9C1FA77B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154177-9D9C-A1DB-8C88-AB6ED64B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11</a:t>
            </a:fld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216F00-052E-8CED-1531-695F3ED0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</p:spTree>
    <p:extLst>
      <p:ext uri="{BB962C8B-B14F-4D97-AF65-F5344CB8AC3E}">
        <p14:creationId xmlns:p14="http://schemas.microsoft.com/office/powerpoint/2010/main" val="379956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15944A-B757-B5BF-ECCB-9BC1717FAB2F}"/>
              </a:ext>
            </a:extLst>
          </p:cNvPr>
          <p:cNvSpPr txBox="1"/>
          <p:nvPr/>
        </p:nvSpPr>
        <p:spPr>
          <a:xfrm flipH="1">
            <a:off x="572190" y="-75511"/>
            <a:ext cx="10580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Amasis MT Pro Black" panose="02040A04050005020304" pitchFamily="18" charset="0"/>
              </a:rPr>
              <a:t>Spring MVC e REST </a:t>
            </a:r>
            <a:r>
              <a:rPr lang="it-IT" sz="4000" dirty="0" err="1">
                <a:latin typeface="Amasis MT Pro Black" panose="02040A04050005020304" pitchFamily="18" charset="0"/>
              </a:rPr>
              <a:t>Annotations</a:t>
            </a:r>
            <a:r>
              <a:rPr lang="it-IT" sz="4000" dirty="0">
                <a:latin typeface="Amasis MT Pro Black" panose="02040A04050005020304" pitchFamily="18" charset="0"/>
              </a:rPr>
              <a:t>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36747C-2F13-B135-C75E-E88B7204A0F7}"/>
              </a:ext>
            </a:extLst>
          </p:cNvPr>
          <p:cNvSpPr txBox="1"/>
          <p:nvPr/>
        </p:nvSpPr>
        <p:spPr>
          <a:xfrm>
            <a:off x="570113" y="1208360"/>
            <a:ext cx="1105177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@RequestParam: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Usata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per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estrarre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I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parametri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della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query parameters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dalla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URL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Anche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conosciuta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come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una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query parameter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Adatta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principalmente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per web applications. Si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possono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specificare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valori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di default se il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parametro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della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query non è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presente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nella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URL.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@RequestHeader: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Usata per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ottenere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FF0000"/>
                </a:solidFill>
                <a:effectLst/>
              </a:rPr>
              <a:t>dettagli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sui request headers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HTTP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 Si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usa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questa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annotation come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method parameter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Gli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elementi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opzionali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della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annotation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sono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name, required, value, </a:t>
            </a:r>
            <a:r>
              <a:rPr lang="en-US" sz="2400" b="1" i="0" dirty="0" err="1">
                <a:solidFill>
                  <a:srgbClr val="000000"/>
                </a:solidFill>
                <a:effectLst/>
              </a:rPr>
              <a:t>defaultValue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. 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Per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ogni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dettaglio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nell’header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si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devono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specificare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annotazioni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separate. Si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possono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usare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innumerevoli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volte in </a:t>
            </a:r>
            <a:r>
              <a:rPr lang="en-US" sz="2400" dirty="0">
                <a:solidFill>
                  <a:srgbClr val="000000"/>
                </a:solidFill>
              </a:rPr>
              <a:t>un </a:t>
            </a:r>
            <a:r>
              <a:rPr lang="en-US" sz="2400" dirty="0" err="1">
                <a:solidFill>
                  <a:srgbClr val="000000"/>
                </a:solidFill>
              </a:rPr>
              <a:t>metodo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br>
              <a:rPr lang="en-US" sz="2400" b="0" i="0" dirty="0">
                <a:solidFill>
                  <a:srgbClr val="000000"/>
                </a:solidFill>
                <a:effectLst/>
              </a:rPr>
            </a:b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@RestController: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Si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può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considerare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come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una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combinazione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delle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annotazioni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@Controller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and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@ResponseBody.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L’annotazione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@RestController é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essa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stessa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annotated con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l’annotazione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@ResponseBody.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Elimina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la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necessità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 per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annotare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ciascun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metod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con @ResponseBody.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D2E846-CABD-EE04-7EB5-BEFE6BD3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F534551-83F7-0DCC-3ABD-B8403113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12</a:t>
            </a:fld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C1679A1-918C-DC8F-C5F0-BC4A25F1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</p:spTree>
    <p:extLst>
      <p:ext uri="{BB962C8B-B14F-4D97-AF65-F5344CB8AC3E}">
        <p14:creationId xmlns:p14="http://schemas.microsoft.com/office/powerpoint/2010/main" val="166903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15944A-B757-B5BF-ECCB-9BC1717FAB2F}"/>
              </a:ext>
            </a:extLst>
          </p:cNvPr>
          <p:cNvSpPr txBox="1"/>
          <p:nvPr/>
        </p:nvSpPr>
        <p:spPr>
          <a:xfrm flipH="1">
            <a:off x="572189" y="207033"/>
            <a:ext cx="10580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Amasis MT Pro Black" panose="02040A04050005020304" pitchFamily="18" charset="0"/>
              </a:rPr>
              <a:t>Spring MVC e REST </a:t>
            </a:r>
            <a:r>
              <a:rPr lang="it-IT" sz="4000" dirty="0" err="1">
                <a:latin typeface="Amasis MT Pro Black" panose="02040A04050005020304" pitchFamily="18" charset="0"/>
              </a:rPr>
              <a:t>Annotations</a:t>
            </a:r>
            <a:r>
              <a:rPr lang="it-IT" sz="4000" dirty="0">
                <a:latin typeface="Amasis MT Pro Black" panose="02040A04050005020304" pitchFamily="18" charset="0"/>
              </a:rPr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DE2B91C-6274-D388-3083-B4FAB4E44890}"/>
              </a:ext>
            </a:extLst>
          </p:cNvPr>
          <p:cNvSpPr txBox="1"/>
          <p:nvPr/>
        </p:nvSpPr>
        <p:spPr>
          <a:xfrm>
            <a:off x="572189" y="2028453"/>
            <a:ext cx="108855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@RequestAttribute: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Collega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un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parametro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di un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metodo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all’attributo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della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richiesta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Fornisce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accesso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agli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attributi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della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richiesta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da un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metodo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del controller. Con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l’aiuto</a:t>
            </a:r>
            <a:r>
              <a:rPr lang="en-US" sz="2400" b="0" i="0">
                <a:solidFill>
                  <a:srgbClr val="000000"/>
                </a:solidFill>
                <a:effectLst/>
              </a:rPr>
              <a:t> di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questa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annotazione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si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può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accedere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ad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oggetti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che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sono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popolati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lato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server (server-side)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11BC33-27A1-0FF6-4751-824334A1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8D1F21-D0B9-6050-AAF6-D4FD64D1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13</a:t>
            </a:fld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FD6C1BE-7E85-C3CE-15C4-3B48153B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</p:spTree>
    <p:extLst>
      <p:ext uri="{BB962C8B-B14F-4D97-AF65-F5344CB8AC3E}">
        <p14:creationId xmlns:p14="http://schemas.microsoft.com/office/powerpoint/2010/main" val="175442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15944A-B757-B5BF-ECCB-9BC1717FAB2F}"/>
              </a:ext>
            </a:extLst>
          </p:cNvPr>
          <p:cNvSpPr txBox="1"/>
          <p:nvPr/>
        </p:nvSpPr>
        <p:spPr>
          <a:xfrm flipH="1">
            <a:off x="572190" y="-75511"/>
            <a:ext cx="10580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Amasis MT Pro Black" panose="02040A04050005020304" pitchFamily="18" charset="0"/>
              </a:rPr>
              <a:t>Core Spring </a:t>
            </a:r>
            <a:r>
              <a:rPr lang="it-IT" sz="4000" dirty="0" err="1">
                <a:latin typeface="Amasis MT Pro Black" panose="02040A04050005020304" pitchFamily="18" charset="0"/>
              </a:rPr>
              <a:t>Annotations</a:t>
            </a:r>
            <a:r>
              <a:rPr lang="it-IT" sz="4000" dirty="0">
                <a:latin typeface="Amasis MT Pro Black" panose="02040A04050005020304" pitchFamily="18" charset="0"/>
              </a:rPr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303E46-26B9-C889-0305-B8092D5D9472}"/>
              </a:ext>
            </a:extLst>
          </p:cNvPr>
          <p:cNvSpPr txBox="1"/>
          <p:nvPr/>
        </p:nvSpPr>
        <p:spPr>
          <a:xfrm>
            <a:off x="322807" y="833874"/>
            <a:ext cx="115782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</a:rPr>
              <a:t>Le Spring Boot Annotations </a:t>
            </a:r>
            <a:r>
              <a:rPr lang="en-US" sz="2800" b="0" i="0" dirty="0" err="1">
                <a:solidFill>
                  <a:srgbClr val="333333"/>
                </a:solidFill>
                <a:effectLst/>
              </a:rPr>
              <a:t>sono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</a:rPr>
              <a:t>una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 forma di </a:t>
            </a:r>
            <a:r>
              <a:rPr lang="en-US" sz="2800" b="0" i="0" dirty="0" err="1">
                <a:solidFill>
                  <a:srgbClr val="333333"/>
                </a:solidFill>
                <a:effectLst/>
              </a:rPr>
              <a:t>metadati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</a:rPr>
              <a:t>che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</a:rPr>
              <a:t>forniscono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</a:rPr>
              <a:t>informazioni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333333"/>
                </a:solidFill>
                <a:effectLst/>
              </a:rPr>
              <a:t>supplementari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</a:rPr>
              <a:t>dell’applicazione</a:t>
            </a:r>
            <a:r>
              <a:rPr lang="en-US" sz="2800" b="0" i="0" dirty="0">
                <a:solidFill>
                  <a:srgbClr val="333333"/>
                </a:solidFill>
                <a:effectLst/>
              </a:rPr>
              <a:t>.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5163D2F-A591-782B-3526-A88B4377AB80}"/>
              </a:ext>
            </a:extLst>
          </p:cNvPr>
          <p:cNvSpPr txBox="1"/>
          <p:nvPr/>
        </p:nvSpPr>
        <p:spPr>
          <a:xfrm>
            <a:off x="322808" y="221470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@Autowired: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Spring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fornisce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annotation-based auto-wiring con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l’annotation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@Autowired.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Si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usa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per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iniettare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automaticamente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(</a:t>
            </a:r>
            <a:r>
              <a:rPr lang="en-US" sz="2800" i="0" dirty="0" err="1">
                <a:solidFill>
                  <a:srgbClr val="333333"/>
                </a:solidFill>
                <a:effectLst/>
                <a:latin typeface="inter-regular"/>
              </a:rPr>
              <a:t>autowire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) bean spring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su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metodi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setter,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variabili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di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istanza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e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costruttori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.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Quando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si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usa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l’annotation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@Autowired, lo spring container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effettua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auto-wire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del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bean con il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corrispondente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data-type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it-IT" sz="2400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E1E9B20-A3DA-92F4-962B-D31C5B449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808" y="1892498"/>
            <a:ext cx="5662396" cy="4411320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90AB5C-903E-8A92-8CBC-188D3A53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4DA352-7199-FE8C-7CE5-A208B343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2</a:t>
            </a:fld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DC3673-C487-E158-1CC0-E75173EC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</p:spTree>
    <p:extLst>
      <p:ext uri="{BB962C8B-B14F-4D97-AF65-F5344CB8AC3E}">
        <p14:creationId xmlns:p14="http://schemas.microsoft.com/office/powerpoint/2010/main" val="181174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15944A-B757-B5BF-ECCB-9BC1717FAB2F}"/>
              </a:ext>
            </a:extLst>
          </p:cNvPr>
          <p:cNvSpPr txBox="1"/>
          <p:nvPr/>
        </p:nvSpPr>
        <p:spPr>
          <a:xfrm flipH="1">
            <a:off x="572189" y="-75511"/>
            <a:ext cx="11384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Amasis MT Pro Black" panose="02040A04050005020304" pitchFamily="18" charset="0"/>
              </a:rPr>
              <a:t>Core Spring </a:t>
            </a:r>
            <a:r>
              <a:rPr lang="it-IT" sz="4000" dirty="0" err="1">
                <a:latin typeface="Amasis MT Pro Black" panose="02040A04050005020304" pitchFamily="18" charset="0"/>
              </a:rPr>
              <a:t>Annotations</a:t>
            </a:r>
            <a:r>
              <a:rPr lang="it-IT" sz="4000" dirty="0">
                <a:latin typeface="Amasis MT Pro Black" panose="02040A04050005020304" pitchFamily="18" charset="0"/>
              </a:rPr>
              <a:t>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34A74AD-DAA8-E089-8DE7-742A6FD80357}"/>
              </a:ext>
            </a:extLst>
          </p:cNvPr>
          <p:cNvSpPr txBox="1"/>
          <p:nvPr/>
        </p:nvSpPr>
        <p:spPr>
          <a:xfrm>
            <a:off x="318654" y="1138627"/>
            <a:ext cx="52093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@Component: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Annotation a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livello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di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classe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,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usata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per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marcare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la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classe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come un bean. </a:t>
            </a:r>
            <a:b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Una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classe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java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annotata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con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@Component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viene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cercata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in base al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classpath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. Spring  Framework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cerca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e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configura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la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classe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in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application context come uno </a:t>
            </a:r>
            <a:r>
              <a:rPr lang="en-US" sz="2800" i="0" dirty="0">
                <a:solidFill>
                  <a:srgbClr val="333333"/>
                </a:solidFill>
                <a:effectLst/>
                <a:latin typeface="inter-bold"/>
              </a:rPr>
              <a:t>Spring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 Bean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it-IT" sz="2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EACCF27-8315-CB18-DC7B-39D99632F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854" y="916954"/>
            <a:ext cx="6584146" cy="5525410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1F5CBC-9E39-4B04-66A8-C340BF1A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73EB53-D753-8884-951B-F25C5A71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3</a:t>
            </a:fld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D875899-254D-B22D-8687-1E3D7678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</p:spTree>
    <p:extLst>
      <p:ext uri="{BB962C8B-B14F-4D97-AF65-F5344CB8AC3E}">
        <p14:creationId xmlns:p14="http://schemas.microsoft.com/office/powerpoint/2010/main" val="290804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15944A-B757-B5BF-ECCB-9BC1717FAB2F}"/>
              </a:ext>
            </a:extLst>
          </p:cNvPr>
          <p:cNvSpPr txBox="1"/>
          <p:nvPr/>
        </p:nvSpPr>
        <p:spPr>
          <a:xfrm flipH="1">
            <a:off x="572190" y="-75511"/>
            <a:ext cx="10580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Amasis MT Pro Black" panose="02040A04050005020304" pitchFamily="18" charset="0"/>
              </a:rPr>
              <a:t>Core Spring </a:t>
            </a:r>
            <a:r>
              <a:rPr lang="it-IT" sz="4000" dirty="0" err="1">
                <a:latin typeface="Amasis MT Pro Black" panose="02040A04050005020304" pitchFamily="18" charset="0"/>
              </a:rPr>
              <a:t>Annotations</a:t>
            </a:r>
            <a:r>
              <a:rPr lang="it-IT" sz="4000" dirty="0">
                <a:latin typeface="Amasis MT Pro Black" panose="02040A04050005020304" pitchFamily="18" charset="0"/>
              </a:rPr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EE6A0D-822C-AE56-A143-5129333C5F2D}"/>
              </a:ext>
            </a:extLst>
          </p:cNvPr>
          <p:cNvSpPr txBox="1"/>
          <p:nvPr/>
        </p:nvSpPr>
        <p:spPr>
          <a:xfrm>
            <a:off x="346363" y="1194000"/>
            <a:ext cx="5527964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@Bean: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Annotation a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livello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di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metodo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.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Rappresenta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una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alternativa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del tag XML &lt;bean&gt;.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L’annotation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dice al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metodo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di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restituire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un bean da fare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gestire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dallo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Spring Container.</a:t>
            </a:r>
            <a:endParaRPr lang="en-US" sz="28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F29FE9D-6126-6E16-1E8B-3209A585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27" y="1194000"/>
            <a:ext cx="6086518" cy="153534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EA670BC-7D52-9AB9-5A0F-7CC53B2E2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325" y="3532909"/>
            <a:ext cx="6249022" cy="235527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3844C58-A221-B1A1-7B74-D6683736A5BE}"/>
              </a:ext>
            </a:extLst>
          </p:cNvPr>
          <p:cNvSpPr txBox="1"/>
          <p:nvPr/>
        </p:nvSpPr>
        <p:spPr>
          <a:xfrm>
            <a:off x="346363" y="4128656"/>
            <a:ext cx="5527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@Value: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Annotation a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livello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di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metodo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o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costruttore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.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Permette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di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iniettare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valori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di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parametri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definiti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in files </a:t>
            </a:r>
            <a:r>
              <a:rPr lang="en-US" sz="2800" i="1" dirty="0">
                <a:solidFill>
                  <a:srgbClr val="333333"/>
                </a:solidFill>
                <a:latin typeface="inter-regular"/>
              </a:rPr>
              <a:t>.properties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.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Possono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essere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parametri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semplice,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liste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, map,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elementi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800" dirty="0" err="1">
                <a:solidFill>
                  <a:srgbClr val="333333"/>
                </a:solidFill>
                <a:latin typeface="inter-regular"/>
              </a:rPr>
              <a:t>specifici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di map etc. 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8827871B-6E1A-F5B0-1B68-510D3A6B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C9ED5A5-3464-70A5-0B22-99C3A898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4</a:t>
            </a:fld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FF47953-1038-138A-FD05-B26AA141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</p:spTree>
    <p:extLst>
      <p:ext uri="{BB962C8B-B14F-4D97-AF65-F5344CB8AC3E}">
        <p14:creationId xmlns:p14="http://schemas.microsoft.com/office/powerpoint/2010/main" val="127347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15944A-B757-B5BF-ECCB-9BC1717FAB2F}"/>
              </a:ext>
            </a:extLst>
          </p:cNvPr>
          <p:cNvSpPr txBox="1"/>
          <p:nvPr/>
        </p:nvSpPr>
        <p:spPr>
          <a:xfrm flipH="1">
            <a:off x="572190" y="-75511"/>
            <a:ext cx="10580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Amasis MT Pro Black" panose="02040A04050005020304" pitchFamily="18" charset="0"/>
              </a:rPr>
              <a:t>Core Spring </a:t>
            </a:r>
            <a:r>
              <a:rPr lang="it-IT" sz="4000" dirty="0" err="1">
                <a:latin typeface="Amasis MT Pro Black" panose="02040A04050005020304" pitchFamily="18" charset="0"/>
              </a:rPr>
              <a:t>Annotations</a:t>
            </a:r>
            <a:r>
              <a:rPr lang="it-IT" sz="4000" dirty="0">
                <a:latin typeface="Amasis MT Pro Black" panose="02040A04050005020304" pitchFamily="18" charset="0"/>
              </a:rPr>
              <a:t>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34874DD-1F7D-A778-2F50-2C633D6B8DE0}"/>
              </a:ext>
            </a:extLst>
          </p:cNvPr>
          <p:cNvSpPr txBox="1"/>
          <p:nvPr/>
        </p:nvSpPr>
        <p:spPr>
          <a:xfrm>
            <a:off x="238815" y="1058411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@Configuration: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Annotation a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livello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di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classe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. Le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classi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annotate con @Configuration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sono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usate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dagli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Spring Containers come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una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sorgente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di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definizioni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di bean.</a:t>
            </a:r>
            <a:endParaRPr lang="it-IT" sz="2800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DFEA7F3-0998-B075-2693-90220AAE7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502" y="701589"/>
            <a:ext cx="4457010" cy="2691571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7471B1F-36FA-104C-3C21-8CB52F022E63}"/>
              </a:ext>
            </a:extLst>
          </p:cNvPr>
          <p:cNvSpPr txBox="1"/>
          <p:nvPr/>
        </p:nvSpPr>
        <p:spPr>
          <a:xfrm>
            <a:off x="238815" y="3731216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@ComponentScan: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Usata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per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cercare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beans in un package,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presente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in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congiunzione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con @Configuration. Si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può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anche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specificare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il 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package di base da cui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iniziare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la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scansione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per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trovare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altre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classi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marcate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@Component.</a:t>
            </a:r>
            <a:endParaRPr lang="it-IT" sz="2800" dirty="0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60CCD6FF-AC5A-7818-8A78-6A6BC4C48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502" y="3323946"/>
            <a:ext cx="5660925" cy="3534054"/>
          </a:xfrm>
          <a:prstGeom prst="rect">
            <a:avLst/>
          </a:prstGeom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64F353-7754-F048-0B6D-DF34AAAF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6D1F43-3F6D-D01B-B4E5-CE8B059E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5</a:t>
            </a:fld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75E121F-56D0-DE8B-4EF8-7032A755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</p:spTree>
    <p:extLst>
      <p:ext uri="{BB962C8B-B14F-4D97-AF65-F5344CB8AC3E}">
        <p14:creationId xmlns:p14="http://schemas.microsoft.com/office/powerpoint/2010/main" val="147198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15944A-B757-B5BF-ECCB-9BC1717FAB2F}"/>
              </a:ext>
            </a:extLst>
          </p:cNvPr>
          <p:cNvSpPr txBox="1"/>
          <p:nvPr/>
        </p:nvSpPr>
        <p:spPr>
          <a:xfrm flipH="1">
            <a:off x="572190" y="-75511"/>
            <a:ext cx="11590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Amasis MT Pro Black" panose="02040A04050005020304" pitchFamily="18" charset="0"/>
              </a:rPr>
              <a:t>Core Spring </a:t>
            </a:r>
            <a:r>
              <a:rPr lang="it-IT" sz="4000" dirty="0" err="1">
                <a:latin typeface="Amasis MT Pro Black" panose="02040A04050005020304" pitchFamily="18" charset="0"/>
              </a:rPr>
              <a:t>Annotations</a:t>
            </a:r>
            <a:r>
              <a:rPr lang="it-IT" sz="4000" dirty="0">
                <a:latin typeface="Amasis MT Pro Black" panose="02040A04050005020304" pitchFamily="18" charset="0"/>
              </a:rPr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766DF02-1E9D-C988-89C6-5350771F21A0}"/>
              </a:ext>
            </a:extLst>
          </p:cNvPr>
          <p:cNvSpPr txBox="1"/>
          <p:nvPr/>
        </p:nvSpPr>
        <p:spPr>
          <a:xfrm>
            <a:off x="193964" y="1055499"/>
            <a:ext cx="49443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@Controller: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 Annotation a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livello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di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classe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, 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specializzazione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di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@Component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 Marca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una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classe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come un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inter-regular"/>
              </a:rPr>
              <a:t>web request handler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 </a:t>
            </a:r>
            <a:b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Spesso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usata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per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servire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pagine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web.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Principalmente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usata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con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@RequestMapping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 annotation.</a:t>
            </a:r>
            <a:endParaRPr lang="it-IT" sz="2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054B49C-C48C-9A92-84C4-8FD6885AD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364" y="1055499"/>
            <a:ext cx="7244196" cy="259529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33D1D98-118E-46E4-32EF-5F7382175923}"/>
              </a:ext>
            </a:extLst>
          </p:cNvPr>
          <p:cNvSpPr txBox="1"/>
          <p:nvPr/>
        </p:nvSpPr>
        <p:spPr>
          <a:xfrm>
            <a:off x="193964" y="4602172"/>
            <a:ext cx="49443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@Service: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 Annotation a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livello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di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classe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, dice a Spring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che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la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classe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contiene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business logic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it-IT" sz="2400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1B3B0AD1-FC84-FE88-60BE-ADF3D36A5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064" y="3949222"/>
            <a:ext cx="4323483" cy="2161742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785651-66DB-0B15-3572-A07D994D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476B65C-BFC7-C73C-3236-B110BB02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6</a:t>
            </a:fld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91AB96-7A82-B8C6-220B-DBA9E51F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</p:spTree>
    <p:extLst>
      <p:ext uri="{BB962C8B-B14F-4D97-AF65-F5344CB8AC3E}">
        <p14:creationId xmlns:p14="http://schemas.microsoft.com/office/powerpoint/2010/main" val="88145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15944A-B757-B5BF-ECCB-9BC1717FAB2F}"/>
              </a:ext>
            </a:extLst>
          </p:cNvPr>
          <p:cNvSpPr txBox="1"/>
          <p:nvPr/>
        </p:nvSpPr>
        <p:spPr>
          <a:xfrm flipH="1">
            <a:off x="249381" y="185746"/>
            <a:ext cx="11332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Amasis MT Pro Black" panose="02040A04050005020304" pitchFamily="18" charset="0"/>
              </a:rPr>
              <a:t>Core Spring </a:t>
            </a:r>
            <a:r>
              <a:rPr lang="it-IT" sz="4000" dirty="0" err="1">
                <a:latin typeface="Amasis MT Pro Black" panose="02040A04050005020304" pitchFamily="18" charset="0"/>
              </a:rPr>
              <a:t>Annotations</a:t>
            </a:r>
            <a:r>
              <a:rPr lang="it-IT" sz="4000" dirty="0">
                <a:latin typeface="Amasis MT Pro Black" panose="02040A04050005020304" pitchFamily="18" charset="0"/>
              </a:rPr>
              <a:t>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07F972B-19AE-CDDA-7B96-0C6FC595A62C}"/>
              </a:ext>
            </a:extLst>
          </p:cNvPr>
          <p:cNvSpPr txBox="1"/>
          <p:nvPr/>
        </p:nvSpPr>
        <p:spPr>
          <a:xfrm>
            <a:off x="249381" y="1568025"/>
            <a:ext cx="61235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@Repository: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Annotation a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livello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di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classe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. Il repository è un 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bold"/>
              </a:rPr>
              <a:t>DAOs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 (Data Access Object)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che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accede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direttamente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al database. Il repository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effettua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tutte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le </a:t>
            </a:r>
            <a:r>
              <a:rPr lang="en-US" sz="2800" b="0" i="0" dirty="0" err="1">
                <a:solidFill>
                  <a:srgbClr val="333333"/>
                </a:solidFill>
                <a:effectLst/>
                <a:latin typeface="inter-regular"/>
              </a:rPr>
              <a:t>operazioni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 relative al database.</a:t>
            </a:r>
            <a:endParaRPr lang="it-IT" sz="28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178A4DD-06E8-39BE-BAA4-EC8A7D032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611" y="1568025"/>
            <a:ext cx="4974357" cy="2602193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A2D0DD-504B-2C72-1EFC-70A65F3C5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F5CD37-713A-52E9-5B0C-866CA636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7</a:t>
            </a:fld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237010D-113F-64BD-3991-68AAF557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</p:spTree>
    <p:extLst>
      <p:ext uri="{BB962C8B-B14F-4D97-AF65-F5344CB8AC3E}">
        <p14:creationId xmlns:p14="http://schemas.microsoft.com/office/powerpoint/2010/main" val="106637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15944A-B757-B5BF-ECCB-9BC1717FAB2F}"/>
              </a:ext>
            </a:extLst>
          </p:cNvPr>
          <p:cNvSpPr txBox="1"/>
          <p:nvPr/>
        </p:nvSpPr>
        <p:spPr>
          <a:xfrm flipH="1">
            <a:off x="572190" y="-75511"/>
            <a:ext cx="10580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Amasis MT Pro Black" panose="02040A04050005020304" pitchFamily="18" charset="0"/>
              </a:rPr>
              <a:t>Spring Boot </a:t>
            </a:r>
            <a:r>
              <a:rPr lang="it-IT" sz="4000" dirty="0" err="1">
                <a:latin typeface="Amasis MT Pro Black" panose="02040A04050005020304" pitchFamily="18" charset="0"/>
              </a:rPr>
              <a:t>Annotations</a:t>
            </a:r>
            <a:r>
              <a:rPr lang="it-IT" sz="4000" dirty="0">
                <a:latin typeface="Amasis MT Pro Black" panose="02040A04050005020304" pitchFamily="18" charset="0"/>
              </a:rPr>
              <a:t>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FF117D7-4811-6BE9-9C00-30C3E1CB4CF2}"/>
              </a:ext>
            </a:extLst>
          </p:cNvPr>
          <p:cNvSpPr txBox="1"/>
          <p:nvPr/>
        </p:nvSpPr>
        <p:spPr>
          <a:xfrm>
            <a:off x="572190" y="1429709"/>
            <a:ext cx="1019279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@EnableAutoConfiguration: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Autoconfigura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il bean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che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è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presente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nel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classpath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e lo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configura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per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eseguire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I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metodi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L’uso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di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questa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annotation </a:t>
            </a:r>
            <a:r>
              <a:rPr lang="en-US" sz="2800" dirty="0">
                <a:solidFill>
                  <a:srgbClr val="000000"/>
                </a:solidFill>
              </a:rPr>
              <a:t>è </a:t>
            </a:r>
            <a:r>
              <a:rPr lang="en-US" sz="2800" dirty="0" err="1">
                <a:solidFill>
                  <a:srgbClr val="000000"/>
                </a:solidFill>
              </a:rPr>
              <a:t>ormai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ridotta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in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quanto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esiste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una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alternativa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a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questa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annotation,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ovvero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@SpringBootApplication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just"/>
            <a:endParaRPr lang="en-US" sz="2800" b="0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@SpringBootApplication: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E’ la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combinazione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di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tre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annotation 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@EnableAutoConfiguration, @ComponentScan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e 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@Configuration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0E7161E-B313-0DB7-038E-FFA70BBA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9557D-8141-98DC-C9C8-2A33C61F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8</a:t>
            </a:fld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2138565-F0FB-B929-FB9F-2FD88056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</p:spTree>
    <p:extLst>
      <p:ext uri="{BB962C8B-B14F-4D97-AF65-F5344CB8AC3E}">
        <p14:creationId xmlns:p14="http://schemas.microsoft.com/office/powerpoint/2010/main" val="252243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15944A-B757-B5BF-ECCB-9BC1717FAB2F}"/>
              </a:ext>
            </a:extLst>
          </p:cNvPr>
          <p:cNvSpPr txBox="1"/>
          <p:nvPr/>
        </p:nvSpPr>
        <p:spPr>
          <a:xfrm flipH="1">
            <a:off x="572190" y="-75511"/>
            <a:ext cx="10580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Amasis MT Pro Black" panose="02040A04050005020304" pitchFamily="18" charset="0"/>
              </a:rPr>
              <a:t>Spring MVC e REST </a:t>
            </a:r>
            <a:r>
              <a:rPr lang="it-IT" sz="4000" dirty="0" err="1">
                <a:latin typeface="Amasis MT Pro Black" panose="02040A04050005020304" pitchFamily="18" charset="0"/>
              </a:rPr>
              <a:t>Annotations</a:t>
            </a:r>
            <a:r>
              <a:rPr lang="it-IT" sz="4000" dirty="0">
                <a:latin typeface="Amasis MT Pro Black" panose="02040A04050005020304" pitchFamily="18" charset="0"/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559B97-2E97-6B9A-E8B5-7FD27F2F9229}"/>
              </a:ext>
            </a:extLst>
          </p:cNvPr>
          <p:cNvSpPr txBox="1"/>
          <p:nvPr/>
        </p:nvSpPr>
        <p:spPr>
          <a:xfrm>
            <a:off x="0" y="1874728"/>
            <a:ext cx="5636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800" b="1" i="0" dirty="0">
                <a:solidFill>
                  <a:srgbClr val="000000"/>
                </a:solidFill>
                <a:effectLst/>
              </a:rPr>
              <a:t>@RequestMapping: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 Annotation </a:t>
            </a:r>
            <a:r>
              <a:rPr lang="en-US" sz="2800" dirty="0">
                <a:solidFill>
                  <a:srgbClr val="000000"/>
                </a:solidFill>
              </a:rPr>
              <a:t>a </a:t>
            </a:r>
            <a:r>
              <a:rPr lang="en-US" sz="2800" dirty="0" err="1">
                <a:solidFill>
                  <a:srgbClr val="000000"/>
                </a:solidFill>
              </a:rPr>
              <a:t>livello</a:t>
            </a:r>
            <a:r>
              <a:rPr lang="en-US" sz="2800" dirty="0">
                <a:solidFill>
                  <a:srgbClr val="000000"/>
                </a:solidFill>
              </a:rPr>
              <a:t> di </a:t>
            </a:r>
            <a:r>
              <a:rPr lang="en-US" sz="2800" dirty="0" err="1">
                <a:solidFill>
                  <a:srgbClr val="000000"/>
                </a:solidFill>
              </a:rPr>
              <a:t>classe</a:t>
            </a:r>
            <a:r>
              <a:rPr lang="en-US" sz="2800" dirty="0">
                <a:solidFill>
                  <a:srgbClr val="000000"/>
                </a:solidFill>
              </a:rPr>
              <a:t> e </a:t>
            </a:r>
            <a:r>
              <a:rPr lang="en-US" sz="2800" dirty="0" err="1">
                <a:solidFill>
                  <a:srgbClr val="000000"/>
                </a:solidFill>
              </a:rPr>
              <a:t>metodo.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E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’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usata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per il mapping di 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web requests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. </a:t>
            </a:r>
            <a:br>
              <a:rPr lang="en-US" sz="2800" b="0" i="0" dirty="0">
                <a:solidFill>
                  <a:srgbClr val="000000"/>
                </a:solidFill>
                <a:effectLst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</a:rPr>
              <a:t>Ha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molti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elementi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</a:rPr>
              <a:t>opzionali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come 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consumes, header, method, name, params, path, produces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, e 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value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.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7CF2173-343C-9AA3-8F2A-A90863EC8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851" y="1665054"/>
            <a:ext cx="6601421" cy="3835201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A36FAB7-0999-AE62-4FEF-FC995A8B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ing. Giampietro Zedda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0D1DCB4-4615-9AC1-BFA7-B13F38C4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349C-B0C0-4F38-B6A1-AB1F0C5A509F}" type="slidenum">
              <a:rPr lang="it-IT" smtClean="0"/>
              <a:t>9</a:t>
            </a:fld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BF9C1E3-752A-94CA-DCBB-96CB03D5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24/04/2023</a:t>
            </a:r>
          </a:p>
        </p:txBody>
      </p:sp>
    </p:spTree>
    <p:extLst>
      <p:ext uri="{BB962C8B-B14F-4D97-AF65-F5344CB8AC3E}">
        <p14:creationId xmlns:p14="http://schemas.microsoft.com/office/powerpoint/2010/main" val="4272290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36906</TotalTime>
  <Words>1081</Words>
  <Application>Microsoft Office PowerPoint</Application>
  <PresentationFormat>Widescreen</PresentationFormat>
  <Paragraphs>95</Paragraphs>
  <Slides>13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2" baseType="lpstr">
      <vt:lpstr>Amasis MT Pro Black</vt:lpstr>
      <vt:lpstr>Arial</vt:lpstr>
      <vt:lpstr>Arial Black</vt:lpstr>
      <vt:lpstr>Calibri</vt:lpstr>
      <vt:lpstr>Calibri Light</vt:lpstr>
      <vt:lpstr>inter-bold</vt:lpstr>
      <vt:lpstr>inter-regular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giampietro.zedda@lys-competence.it</dc:creator>
  <cp:lastModifiedBy>giampietro.zedda@lys-competence.it</cp:lastModifiedBy>
  <cp:revision>268</cp:revision>
  <dcterms:created xsi:type="dcterms:W3CDTF">2022-05-03T22:47:34Z</dcterms:created>
  <dcterms:modified xsi:type="dcterms:W3CDTF">2023-05-18T12:23:19Z</dcterms:modified>
</cp:coreProperties>
</file>