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492" r:id="rId3"/>
    <p:sldId id="491" r:id="rId4"/>
    <p:sldId id="476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6532" autoAdjust="0"/>
  </p:normalViewPr>
  <p:slideViewPr>
    <p:cSldViewPr>
      <p:cViewPr>
        <p:scale>
          <a:sx n="78" d="100"/>
          <a:sy n="78" d="100"/>
        </p:scale>
        <p:origin x="-106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 Onofre" userId="70a59a2763eac4b9" providerId="LiveId" clId="{BE1AE352-3CE3-49F3-8380-30AF19671E43}"/>
    <pc:docChg chg="undo custSel addSld modSld sldOrd">
      <pc:chgData name="Sand Onofre" userId="70a59a2763eac4b9" providerId="LiveId" clId="{BE1AE352-3CE3-49F3-8380-30AF19671E43}" dt="2020-04-30T23:43:39.260" v="90" actId="20577"/>
      <pc:docMkLst>
        <pc:docMk/>
      </pc:docMkLst>
      <pc:sldChg chg="modSp">
        <pc:chgData name="Sand Onofre" userId="70a59a2763eac4b9" providerId="LiveId" clId="{BE1AE352-3CE3-49F3-8380-30AF19671E43}" dt="2020-04-30T23:43:39.260" v="90" actId="20577"/>
        <pc:sldMkLst>
          <pc:docMk/>
          <pc:sldMk cId="439356649" sldId="491"/>
        </pc:sldMkLst>
        <pc:spChg chg="mod">
          <ac:chgData name="Sand Onofre" userId="70a59a2763eac4b9" providerId="LiveId" clId="{BE1AE352-3CE3-49F3-8380-30AF19671E43}" dt="2020-04-30T23:43:39.260" v="90" actId="20577"/>
          <ac:spMkLst>
            <pc:docMk/>
            <pc:sldMk cId="439356649" sldId="491"/>
            <ac:spMk id="24579" creationId="{8C6C93CC-FE68-427B-BBD7-09EE5EA0EB0D}"/>
          </ac:spMkLst>
        </pc:spChg>
      </pc:sldChg>
      <pc:sldChg chg="addSp delSp modSp add modNotes modNotesTx">
        <pc:chgData name="Sand Onofre" userId="70a59a2763eac4b9" providerId="LiveId" clId="{BE1AE352-3CE3-49F3-8380-30AF19671E43}" dt="2020-04-21T19:11:02.807" v="23" actId="27636"/>
        <pc:sldMkLst>
          <pc:docMk/>
          <pc:sldMk cId="3300866263" sldId="493"/>
        </pc:sldMkLst>
        <pc:spChg chg="mod">
          <ac:chgData name="Sand Onofre" userId="70a59a2763eac4b9" providerId="LiveId" clId="{BE1AE352-3CE3-49F3-8380-30AF19671E43}" dt="2020-04-21T19:10:11.647" v="16" actId="20577"/>
          <ac:spMkLst>
            <pc:docMk/>
            <pc:sldMk cId="3300866263" sldId="493"/>
            <ac:spMk id="2" creationId="{2B5BBA44-B745-4BE8-BD6E-F940E3811FDE}"/>
          </ac:spMkLst>
        </pc:spChg>
        <pc:spChg chg="add del mod">
          <ac:chgData name="Sand Onofre" userId="70a59a2763eac4b9" providerId="LiveId" clId="{BE1AE352-3CE3-49F3-8380-30AF19671E43}" dt="2020-04-21T19:10:21.328" v="19" actId="478"/>
          <ac:spMkLst>
            <pc:docMk/>
            <pc:sldMk cId="3300866263" sldId="493"/>
            <ac:spMk id="4" creationId="{01AAB5E7-F8EE-4BF5-8B32-49AA1D283F13}"/>
          </ac:spMkLst>
        </pc:spChg>
        <pc:spChg chg="del">
          <ac:chgData name="Sand Onofre" userId="70a59a2763eac4b9" providerId="LiveId" clId="{BE1AE352-3CE3-49F3-8380-30AF19671E43}" dt="2020-04-21T19:10:22.993" v="20" actId="478"/>
          <ac:spMkLst>
            <pc:docMk/>
            <pc:sldMk cId="3300866263" sldId="493"/>
            <ac:spMk id="6" creationId="{8E675B42-87D0-4AFD-B5F7-2748E824103D}"/>
          </ac:spMkLst>
        </pc:spChg>
        <pc:spChg chg="del mod">
          <ac:chgData name="Sand Onofre" userId="70a59a2763eac4b9" providerId="LiveId" clId="{BE1AE352-3CE3-49F3-8380-30AF19671E43}" dt="2020-04-21T19:10:18.241" v="18" actId="478"/>
          <ac:spMkLst>
            <pc:docMk/>
            <pc:sldMk cId="3300866263" sldId="493"/>
            <ac:spMk id="16387" creationId="{00000000-0000-0000-0000-000000000000}"/>
          </ac:spMkLst>
        </pc:spChg>
      </pc:sldChg>
      <pc:sldChg chg="modSp add ord modNotes modNotesTx">
        <pc:chgData name="Sand Onofre" userId="70a59a2763eac4b9" providerId="LiveId" clId="{BE1AE352-3CE3-49F3-8380-30AF19671E43}" dt="2020-04-21T20:42:23.217" v="42" actId="6549"/>
        <pc:sldMkLst>
          <pc:docMk/>
          <pc:sldMk cId="1110937915" sldId="494"/>
        </pc:sldMkLst>
        <pc:spChg chg="mod">
          <ac:chgData name="Sand Onofre" userId="70a59a2763eac4b9" providerId="LiveId" clId="{BE1AE352-3CE3-49F3-8380-30AF19671E43}" dt="2020-04-21T20:42:23.217" v="42" actId="6549"/>
          <ac:spMkLst>
            <pc:docMk/>
            <pc:sldMk cId="1110937915" sldId="494"/>
            <ac:spMk id="2" creationId="{2B5BBA44-B745-4BE8-BD6E-F940E3811F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87F84-7AFE-4B7B-B98A-EC5F23A8ECC3}" type="datetimeFigureOut">
              <a:rPr lang="pt-BR" smtClean="0"/>
              <a:pPr/>
              <a:t>22/11/2021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92B6C-9257-4492-9894-19493344C2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2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71450" indent="-171450">
              <a:buFontTx/>
              <a:buChar char="-"/>
              <a:defRPr/>
            </a:pPr>
            <a:r>
              <a:rPr lang="pt-BR" dirty="0"/>
              <a:t>Juntamente com os alunos, mostrar como iniciar a máquina virtual</a:t>
            </a:r>
          </a:p>
          <a:p>
            <a:pPr marL="628650" lvl="1" indent="-171450">
              <a:buFontTx/>
              <a:buChar char="-"/>
              <a:defRPr/>
            </a:pPr>
            <a:r>
              <a:rPr lang="pt-BR" dirty="0" err="1"/>
              <a:t>Login</a:t>
            </a:r>
            <a:endParaRPr lang="pt-BR" dirty="0"/>
          </a:p>
          <a:p>
            <a:pPr marL="628650" lvl="1" indent="-171450">
              <a:buFontTx/>
              <a:buChar char="-"/>
              <a:defRPr/>
            </a:pPr>
            <a:r>
              <a:rPr lang="pt-BR" dirty="0" err="1"/>
              <a:t>Password</a:t>
            </a:r>
            <a:endParaRPr lang="pt-BR" dirty="0"/>
          </a:p>
          <a:p>
            <a:pPr marL="628650" lvl="1" indent="-171450">
              <a:buFontTx/>
              <a:buChar char="-"/>
              <a:defRPr/>
            </a:pPr>
            <a:endParaRPr lang="pt-BR" dirty="0"/>
          </a:p>
          <a:p>
            <a:pPr marL="171450" indent="-171450">
              <a:buFontTx/>
              <a:buChar char="-"/>
              <a:defRPr/>
            </a:pPr>
            <a:r>
              <a:rPr lang="pt-BR" dirty="0"/>
              <a:t>Mostrar como entrar no SSMS</a:t>
            </a:r>
          </a:p>
          <a:p>
            <a:pPr marL="628650" lvl="1" indent="-171450">
              <a:buFontTx/>
              <a:buChar char="-"/>
              <a:defRPr/>
            </a:pPr>
            <a:r>
              <a:rPr lang="pt-BR" dirty="0" err="1"/>
              <a:t>Login</a:t>
            </a:r>
            <a:endParaRPr lang="pt-BR" dirty="0"/>
          </a:p>
          <a:p>
            <a:pPr marL="628650" lvl="1" indent="-171450">
              <a:buFontTx/>
              <a:buChar char="-"/>
              <a:defRPr/>
            </a:pPr>
            <a:r>
              <a:rPr lang="pt-BR" dirty="0" err="1"/>
              <a:t>Password</a:t>
            </a:r>
            <a:endParaRPr lang="pt-BR" dirty="0"/>
          </a:p>
          <a:p>
            <a:pPr marL="628650" lvl="1" indent="-171450">
              <a:buFontTx/>
              <a:buChar char="-"/>
              <a:defRPr/>
            </a:pPr>
            <a:endParaRPr lang="pt-BR" dirty="0"/>
          </a:p>
          <a:p>
            <a:pPr marL="171450" indent="-171450">
              <a:buFontTx/>
              <a:buChar char="-"/>
              <a:defRPr/>
            </a:pPr>
            <a:r>
              <a:rPr lang="pt-BR" dirty="0"/>
              <a:t>Mostrar que essa ferramenta permite interagir com todos os objetos de um banco de dados, criar ou alterar estruturas de dados, assim como recuperar ou manipular informações dos objetos</a:t>
            </a:r>
          </a:p>
          <a:p>
            <a:pPr marL="171450" indent="-171450">
              <a:buFontTx/>
              <a:buChar char="-"/>
              <a:defRPr/>
            </a:pPr>
            <a:endParaRPr lang="pt-BR" dirty="0"/>
          </a:p>
          <a:p>
            <a:pPr marL="171450" indent="-171450">
              <a:buFontTx/>
              <a:buChar char="-"/>
              <a:defRPr/>
            </a:pPr>
            <a:r>
              <a:rPr lang="pt-BR" dirty="0"/>
              <a:t>Explicar que como somos administradores, temos acesso total ao banco de dados e que isso geralmente não acontece nas empresas, principalmente quando possuímos uma área de DBA que é focada nisso, nestes casos, terão permissões limitadas e não irão visualizar muitos dos objetos mostrados em sala.</a:t>
            </a:r>
          </a:p>
          <a:p>
            <a:pPr marL="171450" indent="-171450">
              <a:buFontTx/>
              <a:buChar char="-"/>
              <a:defRPr/>
            </a:pPr>
            <a:endParaRPr lang="pt-BR" dirty="0"/>
          </a:p>
          <a:p>
            <a:pPr marL="171450" indent="-171450">
              <a:buFontTx/>
              <a:buChar char="-"/>
              <a:defRPr/>
            </a:pPr>
            <a:r>
              <a:rPr lang="pt-BR" dirty="0"/>
              <a:t>Mostrar algumas funcionalidades básicas como </a:t>
            </a:r>
            <a:r>
              <a:rPr lang="pt-BR" dirty="0" err="1"/>
              <a:t>Object</a:t>
            </a:r>
            <a:r>
              <a:rPr lang="pt-BR" dirty="0"/>
              <a:t> Explorer (</a:t>
            </a:r>
            <a:r>
              <a:rPr lang="pt-BR" dirty="0" err="1"/>
              <a:t>DBs</a:t>
            </a:r>
            <a:r>
              <a:rPr lang="pt-BR" dirty="0"/>
              <a:t>, tabelas, </a:t>
            </a:r>
            <a:r>
              <a:rPr lang="pt-BR" dirty="0" err="1"/>
              <a:t>views</a:t>
            </a:r>
            <a:r>
              <a:rPr lang="pt-BR" dirty="0"/>
              <a:t>, funções, procedures)</a:t>
            </a:r>
          </a:p>
          <a:p>
            <a:pPr marL="171450" indent="-171450">
              <a:buFontTx/>
              <a:buChar char="-"/>
              <a:defRPr/>
            </a:pPr>
            <a:endParaRPr lang="pt-BR" dirty="0"/>
          </a:p>
          <a:p>
            <a:pPr marL="171450" indent="-171450">
              <a:buFontTx/>
              <a:buChar char="-"/>
              <a:defRPr/>
            </a:pPr>
            <a:r>
              <a:rPr lang="pt-BR" dirty="0" err="1"/>
              <a:t>Mostar</a:t>
            </a:r>
            <a:r>
              <a:rPr lang="pt-BR" dirty="0"/>
              <a:t> Query, conexão e banco de dados posicionado, criar uma tabela, inserir registro, atualizar registro, deletar registro, </a:t>
            </a:r>
            <a:r>
              <a:rPr lang="pt-BR" dirty="0" err="1"/>
              <a:t>dropar</a:t>
            </a:r>
            <a:r>
              <a:rPr lang="pt-BR" dirty="0"/>
              <a:t> tabela, ...</a:t>
            </a:r>
          </a:p>
          <a:p>
            <a:pPr marL="171450" indent="-171450">
              <a:buFontTx/>
              <a:buChar char="-"/>
              <a:defRPr/>
            </a:pPr>
            <a:endParaRPr lang="pt-BR" dirty="0"/>
          </a:p>
          <a:p>
            <a:pPr marL="171450" indent="-171450">
              <a:buFontTx/>
              <a:buChar char="-"/>
              <a:defRPr/>
            </a:pPr>
            <a:r>
              <a:rPr lang="pt-BR" dirty="0"/>
              <a:t>Se sobrar tempo, explicar que o SSMS além de se conectar com o </a:t>
            </a:r>
            <a:r>
              <a:rPr lang="pt-BR" dirty="0" err="1"/>
              <a:t>Engine</a:t>
            </a:r>
            <a:r>
              <a:rPr lang="pt-BR" dirty="0"/>
              <a:t> do Banco de dados, também se conecta com outras tecnologias como SSIS, SSAS, SSRS, ...</a:t>
            </a:r>
          </a:p>
          <a:p>
            <a:pPr marL="171450" indent="-171450">
              <a:buFontTx/>
              <a:buChar char="-"/>
              <a:defRPr/>
            </a:pPr>
            <a:endParaRPr lang="pt-BR" dirty="0"/>
          </a:p>
          <a:p>
            <a:pPr lvl="1">
              <a:defRPr/>
            </a:pPr>
            <a:endParaRPr lang="pt-BR" dirty="0"/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2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E0747F-3CC4-4866-A8D0-5F7480E25594}" type="slidenum">
              <a:rPr lang="pt-BR" altLang="pt-BR" sz="11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 sz="11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7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/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Utilizando Funções de agregação, solucione as seguintes questões: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concessionaria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-- 1. Qual o número de registros existentes na tabela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VendasAnuais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count(*) as 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VendasAnuais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-- 1332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-- 2. Qual o acumulado da quantidade de vendas anuais até o momento  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VendasAnuais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'Acumulado da Quantidade de Vendas'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VendasAnuais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-- 661716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-- 3. Quais as quantidades de vendas anuais até o momento para: menor venda, média de vendas e a maior venda ?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selectmin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'Menor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Vendida',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'Média de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Vendida',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'Maior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Vendida' 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fromVendasAnuais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-- 1496999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-- 4. Extraia a soma das vendas anuais por ano em ordem descendente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VendasAnuais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selectAno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sum(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'Soma das Quantidades Vendidas' 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fromVendasAnuais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idAno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idAnodaVenda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-- 5. Traga a soma das vendas anuais para o veículo/modelo CG 125 STD (as informações do veículo devem constar na query)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3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VendasAnuais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3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Veiculo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'Descrição do Veículo',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idModelo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sum(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'Soma das quantidades Vendidas' 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fromVendasAnuais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VA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Veiculo as V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VA.idVeiculo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V.idVeiculo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wheredescricao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'CG 125'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idModelo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7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idModelo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selectV.descricao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'Descrição do Veículo'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'Descrição do Modelo'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sum(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'Total de quantidade Vendida' 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fromVendasAnuais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VAinner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Veiculo as V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VA.idVeiculo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V.idVeiculo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Modelo as M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V.idModelo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M.idModelo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whereV.descricao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'CG 125'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'STD'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M.descricao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-- 6.Traga as primeiras datas (ANOS) de FABRICAÇÃO de todos os veículos e modelos, 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--ordenados pelo nome do fabricante (ascendente), ano (descendente), 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--Veículo (ascendente) e Modelo (descendente). Toda as informações solicitadas, inclusive ordenação, devem constar na query.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Veiculo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Fabricante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selectF.nome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'Nome do Fabricante'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'Descrição do Veículo'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'Descrição do Modelo'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A.ano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'Menor Ano/Data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Fabricacao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fromVeiculo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Vinner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 as 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V.idAnoFabricacao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A.idAno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Modelo as M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V.idModelo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M.idModelo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Fabricante as F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F.idFabricante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V.idFabricante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F.nome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V.descricao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M.descricao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F.nome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asc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A.ano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asc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-- 7. Extraia a menor, maior, média e o total de vendas de cada mês no ano de 2000, em ordem ascendente.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VendasAnuais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selectAno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'Menor quantidade Vendida' 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'Média de quantidade Vendida' 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'Maior quantidade Vendida' 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fromVendasAnuaisinner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idAno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idAnodaVenda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Mes on idMesdaVenda = idMes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whereAno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2000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-- 8. Retorne a mesma consulta anterior, mas somente os registros que tiverem média de vendas superior a 500.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selectAno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'Menor quantidade Vendida' 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'Média de quantidade Vendida' 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'Maior quantidade Vendida' 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fromVendasAnuais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idAno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idAnodaVenda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Mes on idMesdaVenda = idMes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whereAno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2000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&gt; 500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</a:t>
            </a:r>
            <a:endParaRPr lang="pt-B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2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289BE8-B869-46E5-BFBD-4930E30631BC}" type="slidenum">
              <a:rPr lang="pt-BR" altLang="pt-BR" sz="11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pt-BR" altLang="pt-BR" sz="11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69B-20DC-473E-A445-822ADDA6691E}" type="datetime1">
              <a:rPr lang="pt-BR" smtClean="0"/>
              <a:pPr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56DE-C53F-4471-AF2E-62D4127A1C1E}" type="datetime1">
              <a:rPr lang="pt-BR" smtClean="0"/>
              <a:pPr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5196"/>
            <a:ext cx="8219256" cy="651556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8908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FA6-A694-4E44-8F62-FD6A2176E816}" type="datetime1">
              <a:rPr lang="pt-BR" smtClean="0"/>
              <a:pPr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D1FA6A45-C6BA-4769-B4A4-53085ED9B27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467544" y="1124744"/>
            <a:ext cx="82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9312-8482-4BFE-8116-4E2812B00EA0}" type="datetime1">
              <a:rPr lang="pt-BR" smtClean="0"/>
              <a:pPr/>
              <a:t>22/11/2021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EB95-5BF6-45BB-BD69-BF9E67BD5847}" type="datetime1">
              <a:rPr lang="pt-BR" smtClean="0"/>
              <a:pPr/>
              <a:t>22/11/2021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B265-96FA-4639-B42B-8A7F33F49B20}" type="datetime1">
              <a:rPr lang="pt-BR" smtClean="0"/>
              <a:pPr/>
              <a:t>22/11/2021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38B6-CCEB-42EC-86DF-3D73BC7506B5}" type="datetime1">
              <a:rPr lang="pt-BR" smtClean="0"/>
              <a:pPr/>
              <a:t>22/11/2021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F005-5297-48CF-BD01-242117E90186}" type="datetime1">
              <a:rPr lang="pt-BR" smtClean="0"/>
              <a:pPr/>
              <a:t>22/11/2021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5871-27C5-4A88-BF54-11F7C5C363B4}" type="datetime1">
              <a:rPr lang="pt-BR" smtClean="0"/>
              <a:pPr/>
              <a:t>22/11/2021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3D-EC31-4A8D-8217-25E536B1CD47}" type="datetime1">
              <a:rPr lang="pt-BR" smtClean="0"/>
              <a:pPr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9510B-63E9-439A-905F-FC68F1B72E43}" type="datetime1">
              <a:rPr lang="pt-BR" smtClean="0"/>
              <a:pPr/>
              <a:t>22/11/2021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573016"/>
            <a:ext cx="8568952" cy="1362075"/>
          </a:xfrm>
        </p:spPr>
        <p:txBody>
          <a:bodyPr>
            <a:normAutofit/>
          </a:bodyPr>
          <a:lstStyle/>
          <a:p>
            <a:r>
              <a:rPr lang="pt-B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Linguagem SQL</a:t>
            </a:r>
            <a:r>
              <a:rPr lang="pt-BR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pt-BR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3200" b="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AC05 </a:t>
            </a:r>
            <a:r>
              <a:rPr lang="pt-BR" sz="3200" b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Agregações </a:t>
            </a:r>
            <a:r>
              <a:rPr lang="pt-BR" sz="3200" b="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 </a:t>
            </a:r>
            <a:r>
              <a:rPr lang="pt-BR" sz="3200" b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Sumarização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5013176"/>
            <a:ext cx="7772400" cy="720080"/>
          </a:xfrm>
        </p:spPr>
        <p:txBody>
          <a:bodyPr anchor="ctr" anchorCtr="0">
            <a:normAutofit lnSpcReduction="10000"/>
          </a:bodyPr>
          <a:lstStyle/>
          <a:p>
            <a:pPr lvl="0" algn="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220"/>
            </a:pPr>
            <a:r>
              <a:rPr lang="pt-BR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Fabiano Romeu Henry Passos</a:t>
            </a:r>
            <a:endParaRPr lang="pt-BR" sz="2400" dirty="0"/>
          </a:p>
          <a:p>
            <a:pPr lvl="0" algn="r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r>
              <a:rPr lang="pt-BR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fabiano.passos@faculdadeimpacta.com.br</a:t>
            </a:r>
            <a:endParaRPr lang="pt-BR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82" y="1741268"/>
            <a:ext cx="3781241" cy="1111668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>
            <a:off x="467544" y="501317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Exercícios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xmlns="" id="{EE96EF8B-3501-44A0-BC3C-88F6278C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7961313" cy="494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6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BBD1F0-E3E5-4725-AECE-C18CDAF4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Exercícios</a:t>
            </a:r>
          </a:p>
        </p:txBody>
      </p:sp>
      <p:sp>
        <p:nvSpPr>
          <p:cNvPr id="24579" name="Espaço Reservado para Conteúdo 2">
            <a:extLst>
              <a:ext uri="{FF2B5EF4-FFF2-40B4-BE49-F238E27FC236}">
                <a16:creationId xmlns:a16="http://schemas.microsoft.com/office/drawing/2014/main" xmlns="" id="{8C6C93CC-FE68-427B-BBD7-09EE5EA0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824412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1800" dirty="0"/>
              <a:t>Na base Concessionária, utilize funções de agregação para solucionar as seguintes questões: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1800" dirty="0"/>
          </a:p>
          <a:p>
            <a:pPr algn="just">
              <a:buFont typeface="+mj-lt"/>
              <a:buAutoNum type="arabicParenR"/>
              <a:defRPr/>
            </a:pPr>
            <a:r>
              <a:rPr lang="pt-BR" sz="1800" dirty="0"/>
              <a:t>Qual o número de registros existentes na tabela </a:t>
            </a:r>
            <a:r>
              <a:rPr lang="pt-BR" sz="1800" dirty="0" err="1"/>
              <a:t>VendasAnuais</a:t>
            </a:r>
            <a:r>
              <a:rPr lang="pt-BR" sz="1800" dirty="0"/>
              <a:t> ?</a:t>
            </a:r>
          </a:p>
          <a:p>
            <a:pPr algn="just">
              <a:buFont typeface="+mj-lt"/>
              <a:buAutoNum type="arabicParenR"/>
              <a:defRPr/>
            </a:pPr>
            <a:r>
              <a:rPr lang="pt-BR" sz="1800" dirty="0"/>
              <a:t>Qual o acumulado da quantidade de vendas Totais até o momento ?</a:t>
            </a:r>
          </a:p>
          <a:p>
            <a:pPr algn="just">
              <a:buFont typeface="+mj-lt"/>
              <a:buAutoNum type="arabicParenR"/>
              <a:defRPr/>
            </a:pPr>
            <a:r>
              <a:rPr lang="pt-BR" sz="1800" dirty="0"/>
              <a:t>Quais as quantidades de </a:t>
            </a:r>
            <a:r>
              <a:rPr lang="pt-BR" sz="1800"/>
              <a:t>vendas Totais </a:t>
            </a:r>
            <a:r>
              <a:rPr lang="pt-BR" sz="1800" dirty="0"/>
              <a:t>até o momento para: menor venda, média de vendas e a maior venda?</a:t>
            </a:r>
          </a:p>
          <a:p>
            <a:pPr algn="just">
              <a:buFont typeface="+mj-lt"/>
              <a:buAutoNum type="arabicParenR"/>
              <a:defRPr/>
            </a:pPr>
            <a:r>
              <a:rPr lang="pt-BR" sz="1800" dirty="0"/>
              <a:t>Extraia a soma das vendas anuais por ano em ordem descendente.</a:t>
            </a:r>
          </a:p>
          <a:p>
            <a:pPr algn="just">
              <a:buFont typeface="+mj-lt"/>
              <a:buAutoNum type="arabicParenR"/>
              <a:defRPr/>
            </a:pPr>
            <a:r>
              <a:rPr lang="pt-BR" sz="1800" dirty="0"/>
              <a:t>Traga a soma das vendas anuais para o veículo/modelo CG 125 STD (as informações do veículo devem constar na query).</a:t>
            </a:r>
          </a:p>
          <a:p>
            <a:pPr algn="just">
              <a:buFont typeface="+mj-lt"/>
              <a:buAutoNum type="arabicParenR"/>
              <a:defRPr/>
            </a:pPr>
            <a:r>
              <a:rPr lang="pt-BR" sz="1800" dirty="0"/>
              <a:t>Traga as primeiras datas (ANOS) de FABRICAÇÃO de todos os veículos e modelos, ordenados pelo nome do fabricante (ascendente), ano (descendente), Veículo (ascendente) e Modelo (descendente) Toda as informações solicitadas, inclusive ordenação, devem constar na query.</a:t>
            </a:r>
          </a:p>
          <a:p>
            <a:pPr algn="just">
              <a:buFont typeface="+mj-lt"/>
              <a:buAutoNum type="arabicParenR"/>
              <a:defRPr/>
            </a:pPr>
            <a:r>
              <a:rPr lang="pt-BR" sz="1800" dirty="0"/>
              <a:t>Extraia a menor, maior, média e a soma das vendas de cada mês do ano de 2000, em ordem ascendente.</a:t>
            </a:r>
          </a:p>
          <a:p>
            <a:pPr algn="just">
              <a:buFont typeface="+mj-lt"/>
              <a:buAutoNum type="arabicParenR"/>
              <a:defRPr/>
            </a:pPr>
            <a:r>
              <a:rPr lang="pt-BR" sz="1800" dirty="0"/>
              <a:t>Retorne a mesma consulta anterior, mas somente os registros que tiverem média de vendas superior a 500.</a:t>
            </a:r>
          </a:p>
          <a:p>
            <a:pPr algn="just">
              <a:buFont typeface="Wingdings" panose="05000000000000000000" pitchFamily="2" charset="2"/>
              <a:buAutoNum type="arabicPeriod"/>
              <a:defRPr/>
            </a:pPr>
            <a:endParaRPr lang="pt-BR" altLang="pt-BR" sz="1800" b="0" dirty="0"/>
          </a:p>
          <a:p>
            <a:pPr algn="just">
              <a:buFont typeface="Wingdings" panose="05000000000000000000" pitchFamily="2" charset="2"/>
              <a:buAutoNum type="arabicPeriod"/>
              <a:defRPr/>
            </a:pPr>
            <a:endParaRPr lang="pt-BR" altLang="pt-BR" sz="1800" b="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altLang="pt-BR" sz="1800" b="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altLang="pt-BR" sz="1800" b="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altLang="pt-BR" sz="1800" b="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altLang="pt-BR" sz="1800" b="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altLang="pt-BR" sz="1800" b="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alt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43935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05065"/>
            <a:ext cx="8568952" cy="930026"/>
          </a:xfrm>
        </p:spPr>
        <p:txBody>
          <a:bodyPr>
            <a:normAutofit fontScale="90000"/>
          </a:bodyPr>
          <a:lstStyle/>
          <a:p>
            <a:r>
              <a:rPr lang="pt-B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Obrigado !</a:t>
            </a:r>
            <a:br>
              <a:rPr lang="pt-B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pt-BR" sz="3200" b="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5013176"/>
            <a:ext cx="7772400" cy="720080"/>
          </a:xfrm>
        </p:spPr>
        <p:txBody>
          <a:bodyPr anchor="ctr" anchorCtr="0">
            <a:normAutofit lnSpcReduction="10000"/>
          </a:bodyPr>
          <a:lstStyle/>
          <a:p>
            <a:pPr lvl="0" algn="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220"/>
            </a:pPr>
            <a:r>
              <a:rPr lang="pt-BR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Fabiano Romeu Henry Passos</a:t>
            </a:r>
            <a:endParaRPr lang="pt-BR" sz="2400" dirty="0"/>
          </a:p>
          <a:p>
            <a:pPr lvl="0" algn="r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r>
              <a:rPr lang="pt-BR" sz="2400" b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fabiano.passos@faculdadeimpacta.com.br</a:t>
            </a:r>
            <a:endParaRPr lang="pt-BR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82" y="1741268"/>
            <a:ext cx="3781241" cy="1111668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>
            <a:off x="467544" y="501317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06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1028</Words>
  <Application>Microsoft Office PowerPoint</Application>
  <PresentationFormat>Apresentação na tela (4:3)</PresentationFormat>
  <Paragraphs>150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Linguagem SQL AC05 – Agregações e Sumarização</vt:lpstr>
      <vt:lpstr>Exercícios</vt:lpstr>
      <vt:lpstr>Exercícios</vt:lpstr>
      <vt:lpstr>Obrigado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Renato R O da Silva</dc:creator>
  <cp:lastModifiedBy>Usuário do Windows</cp:lastModifiedBy>
  <cp:revision>350</cp:revision>
  <dcterms:created xsi:type="dcterms:W3CDTF">2010-12-14T20:42:31Z</dcterms:created>
  <dcterms:modified xsi:type="dcterms:W3CDTF">2021-11-22T11:13:19Z</dcterms:modified>
</cp:coreProperties>
</file>