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419"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scm.com/docs/git-statu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scm.com/docs/git-ad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git-scm.com/docs/git-comm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scm.com/docs/git-pus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git-scm.com/docs/git-checkout" TargetMode="External"/><Relationship Id="rId4" Type="http://schemas.openxmlformats.org/officeDocument/2006/relationships/hyperlink" Target="https://git-scm.com/docs/git-bran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git-scm.com/docs/git-checkout" TargetMode="External"/><Relationship Id="rId4" Type="http://schemas.openxmlformats.org/officeDocument/2006/relationships/hyperlink" Target="https://git-scm.com/docs/git-branch"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git-scm.com/docs/git-stas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git-scm.com/docs/git-merg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git-scm.com/docs/git-mer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git-scm.com/docs/git-merg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git-scm.com/docs/git-merge"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git-scm.com/docs/git-merg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git-scm.com/docs/git-merge" TargetMode="Externa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git-scm.com/docs/git-merge" TargetMode="Externa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git-scm.com/docs/git-merg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git-scm.com/docs/git-merg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git-scm.com/docs/git-log" TargetMode="Externa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git-scm.com/docs/git-rebas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s://git-scm.com/book/en/v2/Git-Basics-Tagg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git-scm.com/docs/git-fetch"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https://www.sourcetreeapp.com/" TargetMode="External"/><Relationship Id="rId10" Type="http://schemas.openxmlformats.org/officeDocument/2006/relationships/image" Target="../media/image14.png"/><Relationship Id="rId13" Type="http://schemas.openxmlformats.org/officeDocument/2006/relationships/hyperlink" Target="https://desktop.github.com/" TargetMode="External"/><Relationship Id="rId12"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thub.com/" TargetMode="External"/><Relationship Id="rId4" Type="http://schemas.openxmlformats.org/officeDocument/2006/relationships/image" Target="../media/image12.png"/><Relationship Id="rId9" Type="http://schemas.openxmlformats.org/officeDocument/2006/relationships/hyperlink" Target="https://tortoisegit.org/" TargetMode="External"/><Relationship Id="rId15" Type="http://schemas.openxmlformats.org/officeDocument/2006/relationships/hyperlink" Target="https://www.gitkraken.com/" TargetMode="External"/><Relationship Id="rId14" Type="http://schemas.openxmlformats.org/officeDocument/2006/relationships/image" Target="../media/image15.png"/><Relationship Id="rId17" Type="http://schemas.openxmlformats.org/officeDocument/2006/relationships/hyperlink" Target="https://git-scm.com/downloads" TargetMode="External"/><Relationship Id="rId16" Type="http://schemas.openxmlformats.org/officeDocument/2006/relationships/image" Target="../media/image4.png"/><Relationship Id="rId5" Type="http://schemas.openxmlformats.org/officeDocument/2006/relationships/hyperlink" Target="https://bitbucket.org/" TargetMode="External"/><Relationship Id="rId6" Type="http://schemas.openxmlformats.org/officeDocument/2006/relationships/image" Target="../media/image9.png"/><Relationship Id="rId18" Type="http://schemas.openxmlformats.org/officeDocument/2006/relationships/image" Target="../media/image2.png"/><Relationship Id="rId7" Type="http://schemas.openxmlformats.org/officeDocument/2006/relationships/hyperlink" Target="https://gitlab.com" TargetMode="External"/><Relationship Id="rId8"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git-scm.com/docs/git-pul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git-scm.com/docs/git-pu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gcb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scm.com/downloads" TargetMode="External"/><Relationship Id="rId4" Type="http://schemas.openxmlformats.org/officeDocument/2006/relationships/hyperlink" Target="https://git-scm.com/docs/git-confi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scm.com/docs/git-init" TargetMode="External"/><Relationship Id="rId4" Type="http://schemas.openxmlformats.org/officeDocument/2006/relationships/hyperlink" Target="https://git-scm.com/docs/git-remo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scm.com/docs/git-clo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912050"/>
            <a:ext cx="8520600" cy="885000"/>
          </a:xfrm>
          <a:prstGeom prst="rect">
            <a:avLst/>
          </a:prstGeom>
        </p:spPr>
        <p:txBody>
          <a:bodyPr anchorCtr="0" anchor="b" bIns="91425" lIns="91425" rIns="91425" wrap="square" tIns="91425">
            <a:noAutofit/>
          </a:bodyPr>
          <a:lstStyle/>
          <a:p>
            <a:pPr lvl="0" algn="ctr">
              <a:spcBef>
                <a:spcPts val="0"/>
              </a:spcBef>
              <a:buNone/>
            </a:pPr>
            <a:r>
              <a:rPr lang="es-419"/>
              <a:t>Workshop</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s-419"/>
              <a:t>GIT</a:t>
            </a:r>
          </a:p>
        </p:txBody>
      </p:sp>
      <p:sp>
        <p:nvSpPr>
          <p:cNvPr id="56" name="Shape 56"/>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a:t>
            </a:r>
            <a:r>
              <a:rPr lang="es-419" sz="1000">
                <a:solidFill>
                  <a:schemeClr val="dk1"/>
                </a:solidFill>
              </a:rPr>
              <a:t>Plataforma Web - DGGEDI</a:t>
            </a:r>
          </a:p>
        </p:txBody>
      </p:sp>
      <p:pic>
        <p:nvPicPr>
          <p:cNvPr id="57" name="Shape 57"/>
          <p:cNvPicPr preferRelativeResize="0"/>
          <p:nvPr/>
        </p:nvPicPr>
        <p:blipFill rotWithShape="1">
          <a:blip r:embed="rId3">
            <a:alphaModFix/>
          </a:blip>
          <a:srcRect b="0" l="1799" r="25925" t="0"/>
          <a:stretch/>
        </p:blipFill>
        <p:spPr>
          <a:xfrm rot="5400000">
            <a:off x="6794150" y="2799300"/>
            <a:ext cx="3690050" cy="100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39" name="Shape 139"/>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40" name="Shape 140"/>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El repositorio creado consiste de tres “árboles” mantenidos por git.</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El primero es el </a:t>
            </a:r>
            <a:r>
              <a:rPr lang="es-419" sz="1800">
                <a:solidFill>
                  <a:srgbClr val="6D9EEB"/>
                </a:solidFill>
              </a:rPr>
              <a:t>Directorio de Trabajo</a:t>
            </a:r>
            <a:r>
              <a:rPr lang="es-419" sz="1800">
                <a:solidFill>
                  <a:schemeClr val="dk1"/>
                </a:solidFill>
              </a:rPr>
              <a:t>, que es donde se almacenan los archivos.</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El segundo es el </a:t>
            </a:r>
            <a:r>
              <a:rPr lang="es-419" sz="1800">
                <a:solidFill>
                  <a:srgbClr val="6D9EEB"/>
                </a:solidFill>
              </a:rPr>
              <a:t>Índice</a:t>
            </a:r>
            <a:r>
              <a:rPr lang="es-419" sz="1800">
                <a:solidFill>
                  <a:schemeClr val="dk1"/>
                </a:solidFill>
              </a:rPr>
              <a:t>, el cual actúa como área de staging para cambios.</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El tercero es el </a:t>
            </a:r>
            <a:r>
              <a:rPr lang="es-419" sz="1800">
                <a:solidFill>
                  <a:srgbClr val="6D9EEB"/>
                </a:solidFill>
              </a:rPr>
              <a:t>HEAD</a:t>
            </a:r>
            <a:r>
              <a:rPr lang="es-419" sz="1800">
                <a:solidFill>
                  <a:schemeClr val="dk1"/>
                </a:solidFill>
              </a:rPr>
              <a:t>, que apunta hasta al último commit hecho en el branch.</a:t>
            </a:r>
          </a:p>
          <a:p>
            <a:pPr lvl="0" rtl="0">
              <a:lnSpc>
                <a:spcPct val="115000"/>
              </a:lnSpc>
              <a:spcBef>
                <a:spcPts val="0"/>
              </a:spcBef>
              <a:spcAft>
                <a:spcPts val="1600"/>
              </a:spcAft>
              <a:buNone/>
            </a:pPr>
            <a:r>
              <a:rPr lang="es-419" sz="1800">
                <a:solidFill>
                  <a:schemeClr val="dk1"/>
                </a:solidFill>
              </a:rPr>
              <a:t>Por defecto, cuando se inicializa un repositorio, el Directorio de Trabajo se ubica en el branch master del repositorio. El concepto de branches se verá en detalle más adelante en el tutorial.</a:t>
            </a:r>
          </a:p>
        </p:txBody>
      </p:sp>
      <p:sp>
        <p:nvSpPr>
          <p:cNvPr id="141" name="Shape 141"/>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Workflow</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47" name="Shape 147"/>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dk1"/>
                </a:solidFill>
              </a:rPr>
              <a:t>Workflow</a:t>
            </a:r>
          </a:p>
        </p:txBody>
      </p:sp>
      <p:pic>
        <p:nvPicPr>
          <p:cNvPr descr="trees.png" id="148" name="Shape 148"/>
          <p:cNvPicPr preferRelativeResize="0"/>
          <p:nvPr/>
        </p:nvPicPr>
        <p:blipFill>
          <a:blip r:embed="rId3">
            <a:alphaModFix/>
          </a:blip>
          <a:stretch>
            <a:fillRect/>
          </a:stretch>
        </p:blipFill>
        <p:spPr>
          <a:xfrm>
            <a:off x="234250" y="1313400"/>
            <a:ext cx="8593499" cy="30554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54" name="Shape 154"/>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55" name="Shape 155"/>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Nos va a mostrar el estado actual del repositorio local:</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El nombre de la </a:t>
            </a:r>
            <a:r>
              <a:rPr lang="es-419" sz="1800">
                <a:solidFill>
                  <a:srgbClr val="6D9EEB"/>
                </a:solidFill>
              </a:rPr>
              <a:t>branch </a:t>
            </a:r>
            <a:r>
              <a:rPr lang="es-419" sz="1800">
                <a:solidFill>
                  <a:schemeClr val="dk1"/>
                </a:solidFill>
              </a:rPr>
              <a:t>actual.</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Todos los archivos modificados, eliminados y agregados. (Si hay)</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Muestra la cantidad de commits sin pushear. (Si hay)</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Si existen conflictos</a:t>
            </a:r>
          </a:p>
          <a:p>
            <a:pPr lvl="0" rtl="0">
              <a:lnSpc>
                <a:spcPct val="115000"/>
              </a:lnSpc>
              <a:spcBef>
                <a:spcPts val="0"/>
              </a:spcBef>
              <a:spcAft>
                <a:spcPts val="1600"/>
              </a:spcAft>
              <a:buNone/>
            </a:pPr>
            <a:r>
              <a:rPr lang="es-419" sz="1800">
                <a:solidFill>
                  <a:schemeClr val="dk1"/>
                </a:solidFill>
              </a:rPr>
              <a:t>Comando:</a:t>
            </a:r>
          </a:p>
          <a:p>
            <a:pPr indent="-342900" lvl="0" marL="457200" rtl="0">
              <a:lnSpc>
                <a:spcPct val="115000"/>
              </a:lnSpc>
              <a:spcBef>
                <a:spcPts val="0"/>
              </a:spcBef>
              <a:spcAft>
                <a:spcPts val="1600"/>
              </a:spcAft>
              <a:buClr>
                <a:schemeClr val="accent3"/>
              </a:buClr>
              <a:buSzPct val="100000"/>
              <a:buFont typeface="Consolas"/>
              <a:buChar char="●"/>
            </a:pPr>
            <a:r>
              <a:rPr lang="es-419" sz="1800">
                <a:solidFill>
                  <a:schemeClr val="accent3"/>
                </a:solidFill>
                <a:latin typeface="Consolas"/>
                <a:ea typeface="Consolas"/>
                <a:cs typeface="Consolas"/>
                <a:sym typeface="Consolas"/>
              </a:rPr>
              <a:t>git status</a:t>
            </a:r>
          </a:p>
        </p:txBody>
      </p:sp>
      <p:sp>
        <p:nvSpPr>
          <p:cNvPr id="156" name="Shape 156"/>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https://git-scm.com/docs/git-status</a:t>
            </a:r>
          </a:p>
        </p:txBody>
      </p:sp>
      <p:sp>
        <p:nvSpPr>
          <p:cNvPr id="157" name="Shape 157"/>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Estado del repo (status)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63" name="Shape 163"/>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64" name="Shape 164"/>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Add es un comando propio de git que actualiza el Índice del repositorio con el contenido hallado en el Directorio de Trabajo. Este comando posee opciones para agregar distintos tipos de contenido:</a:t>
            </a:r>
          </a:p>
          <a:p>
            <a:pPr indent="-342900" lvl="0" marL="457200" rtl="0">
              <a:lnSpc>
                <a:spcPct val="115000"/>
              </a:lnSpc>
              <a:spcBef>
                <a:spcPts val="0"/>
              </a:spcBef>
              <a:spcAft>
                <a:spcPts val="1600"/>
              </a:spcAft>
              <a:buClr>
                <a:schemeClr val="dk1"/>
              </a:buClr>
              <a:buChar char="●"/>
            </a:pPr>
            <a:r>
              <a:rPr lang="es-419">
                <a:solidFill>
                  <a:schemeClr val="accent3"/>
                </a:solidFill>
                <a:latin typeface="Consolas"/>
                <a:ea typeface="Consolas"/>
                <a:cs typeface="Consolas"/>
                <a:sym typeface="Consolas"/>
              </a:rPr>
              <a:t>git add -A 	</a:t>
            </a:r>
            <a:r>
              <a:rPr lang="es-419">
                <a:solidFill>
                  <a:schemeClr val="dk1"/>
                </a:solidFill>
              </a:rPr>
              <a:t>[Agrega todo lo que está en el índice]</a:t>
            </a:r>
          </a:p>
          <a:p>
            <a:pPr indent="-342900" lvl="0" marL="457200" rtl="0">
              <a:lnSpc>
                <a:spcPct val="115000"/>
              </a:lnSpc>
              <a:spcBef>
                <a:spcPts val="0"/>
              </a:spcBef>
              <a:spcAft>
                <a:spcPts val="1600"/>
              </a:spcAft>
              <a:buClr>
                <a:schemeClr val="dk1"/>
              </a:buClr>
              <a:buChar char="●"/>
            </a:pPr>
            <a:r>
              <a:rPr lang="es-419">
                <a:solidFill>
                  <a:schemeClr val="accent3"/>
                </a:solidFill>
                <a:latin typeface="Consolas"/>
                <a:ea typeface="Consolas"/>
                <a:cs typeface="Consolas"/>
                <a:sym typeface="Consolas"/>
              </a:rPr>
              <a:t>git add . 	</a:t>
            </a:r>
            <a:r>
              <a:rPr lang="es-419">
                <a:solidFill>
                  <a:schemeClr val="dk1"/>
                </a:solidFill>
              </a:rPr>
              <a:t>[Agrega todo el contenido nuevo y el modificado en el índice]</a:t>
            </a:r>
          </a:p>
          <a:p>
            <a:pPr indent="-342900" lvl="0" marL="457200" rtl="0">
              <a:lnSpc>
                <a:spcPct val="115000"/>
              </a:lnSpc>
              <a:spcBef>
                <a:spcPts val="0"/>
              </a:spcBef>
              <a:spcAft>
                <a:spcPts val="1600"/>
              </a:spcAft>
              <a:buClr>
                <a:schemeClr val="dk1"/>
              </a:buClr>
              <a:buChar char="●"/>
            </a:pPr>
            <a:r>
              <a:rPr lang="es-419">
                <a:solidFill>
                  <a:schemeClr val="accent3"/>
                </a:solidFill>
                <a:latin typeface="Consolas"/>
                <a:ea typeface="Consolas"/>
                <a:cs typeface="Consolas"/>
                <a:sym typeface="Consolas"/>
              </a:rPr>
              <a:t>git add -u 	</a:t>
            </a:r>
            <a:r>
              <a:rPr lang="es-419">
                <a:solidFill>
                  <a:schemeClr val="dk1"/>
                </a:solidFill>
              </a:rPr>
              <a:t>[Agrega todo el contenido eliminado y el modificado en el índice]</a:t>
            </a:r>
          </a:p>
          <a:p>
            <a:pPr indent="-342900" lvl="0" marL="457200" rtl="0">
              <a:lnSpc>
                <a:spcPct val="115000"/>
              </a:lnSpc>
              <a:spcBef>
                <a:spcPts val="0"/>
              </a:spcBef>
              <a:spcAft>
                <a:spcPts val="1600"/>
              </a:spcAft>
              <a:buClr>
                <a:schemeClr val="dk1"/>
              </a:buClr>
              <a:buChar char="●"/>
            </a:pPr>
            <a:r>
              <a:rPr lang="es-419">
                <a:solidFill>
                  <a:schemeClr val="accent3"/>
                </a:solidFill>
                <a:latin typeface="Consolas"/>
                <a:ea typeface="Consolas"/>
                <a:cs typeface="Consolas"/>
                <a:sym typeface="Consolas"/>
              </a:rPr>
              <a:t>git add &lt;archivo&gt; 	</a:t>
            </a:r>
            <a:r>
              <a:rPr lang="es-419">
                <a:solidFill>
                  <a:schemeClr val="dk1"/>
                </a:solidFill>
              </a:rPr>
              <a:t>[Agrega un archivo específico del directorio en el que te encuentras dentro del repositorio al índice]</a:t>
            </a:r>
          </a:p>
        </p:txBody>
      </p:sp>
      <p:sp>
        <p:nvSpPr>
          <p:cNvPr id="165" name="Shape 165"/>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https://git-scm.com/docs/git-add</a:t>
            </a:r>
          </a:p>
        </p:txBody>
      </p:sp>
      <p:sp>
        <p:nvSpPr>
          <p:cNvPr id="166" name="Shape 166"/>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Agregar cambios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72" name="Shape 172"/>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73" name="Shape 173"/>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Para poder actualizar el </a:t>
            </a:r>
            <a:r>
              <a:rPr lang="es-419" sz="1800">
                <a:solidFill>
                  <a:srgbClr val="6D9EEB"/>
                </a:solidFill>
              </a:rPr>
              <a:t>HEAD</a:t>
            </a:r>
            <a:r>
              <a:rPr lang="es-419" sz="1800">
                <a:solidFill>
                  <a:schemeClr val="dk1"/>
                </a:solidFill>
              </a:rPr>
              <a:t>, con los cambios ya agregados al Índice del branch, se debe realizar un commit:</a:t>
            </a:r>
          </a:p>
          <a:p>
            <a:pPr indent="-342900" lvl="0" marL="457200" rtl="0">
              <a:lnSpc>
                <a:spcPct val="115000"/>
              </a:lnSpc>
              <a:spcBef>
                <a:spcPts val="0"/>
              </a:spcBef>
              <a:spcAft>
                <a:spcPts val="1600"/>
              </a:spcAft>
              <a:buClr>
                <a:schemeClr val="dk1"/>
              </a:buClr>
              <a:buChar char="●"/>
            </a:pPr>
            <a:r>
              <a:rPr lang="es-419">
                <a:solidFill>
                  <a:schemeClr val="accent3"/>
                </a:solidFill>
                <a:latin typeface="Consolas"/>
                <a:ea typeface="Consolas"/>
                <a:cs typeface="Consolas"/>
                <a:sym typeface="Consolas"/>
              </a:rPr>
              <a:t>git commit -m “Mensaje de Commit”</a:t>
            </a:r>
          </a:p>
          <a:p>
            <a:pPr lvl="0" rtl="0">
              <a:lnSpc>
                <a:spcPct val="115000"/>
              </a:lnSpc>
              <a:spcBef>
                <a:spcPts val="0"/>
              </a:spcBef>
              <a:spcAft>
                <a:spcPts val="1600"/>
              </a:spcAft>
              <a:buNone/>
            </a:pPr>
            <a:r>
              <a:rPr lang="es-419" sz="1800">
                <a:solidFill>
                  <a:schemeClr val="dk1"/>
                </a:solidFill>
              </a:rPr>
              <a:t>Ahora los cambios ya se encuentran en el </a:t>
            </a:r>
            <a:r>
              <a:rPr lang="es-419" sz="1800">
                <a:solidFill>
                  <a:srgbClr val="6D9EEB"/>
                </a:solidFill>
              </a:rPr>
              <a:t>HEAD </a:t>
            </a:r>
            <a:r>
              <a:rPr lang="es-419" sz="1800">
                <a:solidFill>
                  <a:schemeClr val="dk1"/>
                </a:solidFill>
              </a:rPr>
              <a:t>del branch, pero todavía no en el </a:t>
            </a:r>
            <a:r>
              <a:rPr lang="es-419" sz="1800">
                <a:solidFill>
                  <a:srgbClr val="6D9EEB"/>
                </a:solidFill>
              </a:rPr>
              <a:t>repositorio remoto</a:t>
            </a:r>
            <a:r>
              <a:rPr lang="es-419" sz="1800">
                <a:solidFill>
                  <a:schemeClr val="dk1"/>
                </a:solidFill>
              </a:rPr>
              <a:t>.</a:t>
            </a:r>
          </a:p>
        </p:txBody>
      </p:sp>
      <p:sp>
        <p:nvSpPr>
          <p:cNvPr id="174" name="Shape 174"/>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https://git-scm.com/docs/git-commit</a:t>
            </a:r>
          </a:p>
        </p:txBody>
      </p:sp>
      <p:sp>
        <p:nvSpPr>
          <p:cNvPr id="175" name="Shape 175"/>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Commit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81" name="Shape 181"/>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82" name="Shape 182"/>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Por último, para enviar los últimos commits realizados al repositorio remoto, se debe ejecutar:</a:t>
            </a:r>
          </a:p>
          <a:p>
            <a:pPr indent="-228600" lvl="0" marL="457200" rtl="0">
              <a:lnSpc>
                <a:spcPct val="115000"/>
              </a:lnSpc>
              <a:spcBef>
                <a:spcPts val="0"/>
              </a:spcBef>
              <a:spcAft>
                <a:spcPts val="1600"/>
              </a:spcAft>
              <a:buClr>
                <a:schemeClr val="accent3"/>
              </a:buClr>
              <a:buChar char="●"/>
            </a:pPr>
            <a:r>
              <a:rPr lang="es-419">
                <a:solidFill>
                  <a:schemeClr val="accent3"/>
                </a:solidFill>
                <a:latin typeface="Consolas"/>
                <a:ea typeface="Consolas"/>
                <a:cs typeface="Consolas"/>
                <a:sym typeface="Consolas"/>
              </a:rPr>
              <a:t>git push origin master</a:t>
            </a:r>
          </a:p>
          <a:p>
            <a:pPr lvl="0" rtl="0">
              <a:lnSpc>
                <a:spcPct val="115000"/>
              </a:lnSpc>
              <a:spcBef>
                <a:spcPts val="0"/>
              </a:spcBef>
              <a:spcAft>
                <a:spcPts val="1600"/>
              </a:spcAft>
              <a:buNone/>
            </a:pPr>
            <a:r>
              <a:rPr i="1" lang="es-419">
                <a:solidFill>
                  <a:schemeClr val="dk1"/>
                </a:solidFill>
              </a:rPr>
              <a:t>Cómo se puede ver en el comando, se debe especificar el </a:t>
            </a:r>
            <a:r>
              <a:rPr i="1" lang="es-419">
                <a:solidFill>
                  <a:srgbClr val="6D9EEB"/>
                </a:solidFill>
              </a:rPr>
              <a:t>branch </a:t>
            </a:r>
            <a:r>
              <a:rPr i="1" lang="es-419">
                <a:solidFill>
                  <a:schemeClr val="dk1"/>
                </a:solidFill>
              </a:rPr>
              <a:t>a la que se subirán los cambios.</a:t>
            </a:r>
          </a:p>
          <a:p>
            <a:pPr lvl="0" rtl="0">
              <a:lnSpc>
                <a:spcPct val="115000"/>
              </a:lnSpc>
              <a:spcBef>
                <a:spcPts val="0"/>
              </a:spcBef>
              <a:spcAft>
                <a:spcPts val="1600"/>
              </a:spcAft>
              <a:buNone/>
            </a:pPr>
            <a:r>
              <a:rPr lang="es-419" sz="1800">
                <a:solidFill>
                  <a:schemeClr val="dk1"/>
                </a:solidFill>
              </a:rPr>
              <a:t>Ahora los cambios ya están en el servidor!</a:t>
            </a:r>
          </a:p>
        </p:txBody>
      </p:sp>
      <p:sp>
        <p:nvSpPr>
          <p:cNvPr id="183" name="Shape 183"/>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https://git-scm.com/docs/git-push</a:t>
            </a:r>
          </a:p>
        </p:txBody>
      </p:sp>
      <p:sp>
        <p:nvSpPr>
          <p:cNvPr id="184" name="Shape 184"/>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Commit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90" name="Shape 190"/>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Resumen</a:t>
            </a:r>
          </a:p>
        </p:txBody>
      </p:sp>
      <p:sp>
        <p:nvSpPr>
          <p:cNvPr id="191" name="Shape 191"/>
          <p:cNvSpPr txBox="1"/>
          <p:nvPr/>
        </p:nvSpPr>
        <p:spPr>
          <a:xfrm>
            <a:off x="269525" y="1041300"/>
            <a:ext cx="8593500" cy="38130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1"/>
              </a:buClr>
              <a:buSzPct val="100000"/>
              <a:buChar char="●"/>
            </a:pPr>
            <a:r>
              <a:rPr lang="es-419" sz="1800">
                <a:solidFill>
                  <a:schemeClr val="dk1"/>
                </a:solidFill>
              </a:rPr>
              <a:t>¿Que es GIT?</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Plataformas más conocidas</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Workflow</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Primeros pasos:</a:t>
            </a:r>
          </a:p>
          <a:p>
            <a:pPr indent="-342900" lvl="1" marL="914400" rtl="0">
              <a:lnSpc>
                <a:spcPct val="115000"/>
              </a:lnSpc>
              <a:spcBef>
                <a:spcPts val="0"/>
              </a:spcBef>
              <a:spcAft>
                <a:spcPts val="1600"/>
              </a:spcAft>
              <a:buClr>
                <a:schemeClr val="accent3"/>
              </a:buClr>
              <a:buSzPct val="100000"/>
              <a:buChar char="○"/>
            </a:pPr>
            <a:r>
              <a:rPr lang="es-419" sz="1800">
                <a:solidFill>
                  <a:schemeClr val="accent3"/>
                </a:solidFill>
                <a:latin typeface="Consolas"/>
                <a:ea typeface="Consolas"/>
                <a:cs typeface="Consolas"/>
                <a:sym typeface="Consolas"/>
              </a:rPr>
              <a:t>git init</a:t>
            </a:r>
          </a:p>
          <a:p>
            <a:pPr indent="-342900" lvl="1" marL="914400" rtl="0">
              <a:lnSpc>
                <a:spcPct val="115000"/>
              </a:lnSpc>
              <a:spcBef>
                <a:spcPts val="0"/>
              </a:spcBef>
              <a:spcAft>
                <a:spcPts val="1600"/>
              </a:spcAft>
              <a:buClr>
                <a:schemeClr val="accent3"/>
              </a:buClr>
              <a:buSzPct val="100000"/>
              <a:buChar char="○"/>
            </a:pPr>
            <a:r>
              <a:rPr lang="es-419" sz="1800">
                <a:solidFill>
                  <a:schemeClr val="accent3"/>
                </a:solidFill>
                <a:latin typeface="Consolas"/>
                <a:ea typeface="Consolas"/>
                <a:cs typeface="Consolas"/>
                <a:sym typeface="Consolas"/>
              </a:rPr>
              <a:t>git clone</a:t>
            </a:r>
          </a:p>
          <a:p>
            <a:pPr indent="-342900" lvl="1" marL="914400" rtl="0">
              <a:lnSpc>
                <a:spcPct val="115000"/>
              </a:lnSpc>
              <a:spcBef>
                <a:spcPts val="0"/>
              </a:spcBef>
              <a:spcAft>
                <a:spcPts val="1600"/>
              </a:spcAft>
              <a:buClr>
                <a:schemeClr val="accent3"/>
              </a:buClr>
              <a:buSzPct val="100000"/>
              <a:buChar char="○"/>
            </a:pPr>
            <a:r>
              <a:rPr lang="es-419" sz="1800">
                <a:solidFill>
                  <a:schemeClr val="accent3"/>
                </a:solidFill>
                <a:latin typeface="Consolas"/>
                <a:ea typeface="Consolas"/>
                <a:cs typeface="Consolas"/>
                <a:sym typeface="Consolas"/>
              </a:rPr>
              <a:t>git config</a:t>
            </a:r>
          </a:p>
          <a:p>
            <a:pPr indent="-342900" lvl="1" marL="914400" rtl="0">
              <a:lnSpc>
                <a:spcPct val="115000"/>
              </a:lnSpc>
              <a:spcBef>
                <a:spcPts val="0"/>
              </a:spcBef>
              <a:spcAft>
                <a:spcPts val="1600"/>
              </a:spcAft>
              <a:buClr>
                <a:schemeClr val="accent3"/>
              </a:buClr>
              <a:buSzPct val="100000"/>
              <a:buChar char="○"/>
            </a:pPr>
            <a:r>
              <a:rPr lang="es-419" sz="1800">
                <a:solidFill>
                  <a:schemeClr val="accent3"/>
                </a:solidFill>
                <a:latin typeface="Consolas"/>
                <a:ea typeface="Consolas"/>
                <a:cs typeface="Consolas"/>
                <a:sym typeface="Consolas"/>
              </a:rPr>
              <a:t>git remote add origin</a:t>
            </a:r>
          </a:p>
          <a:p>
            <a:pPr indent="-342900" lvl="1" marL="914400" rtl="0">
              <a:lnSpc>
                <a:spcPct val="115000"/>
              </a:lnSpc>
              <a:spcBef>
                <a:spcPts val="0"/>
              </a:spcBef>
              <a:spcAft>
                <a:spcPts val="1600"/>
              </a:spcAft>
              <a:buClr>
                <a:schemeClr val="accent3"/>
              </a:buClr>
              <a:buSzPct val="100000"/>
              <a:buFont typeface="Consolas"/>
              <a:buChar char="○"/>
            </a:pPr>
            <a:r>
              <a:rPr lang="es-419" sz="1800">
                <a:solidFill>
                  <a:schemeClr val="accent3"/>
                </a:solidFill>
                <a:latin typeface="Consolas"/>
                <a:ea typeface="Consolas"/>
                <a:cs typeface="Consolas"/>
                <a:sym typeface="Consolas"/>
              </a:rPr>
              <a:t>git status</a:t>
            </a:r>
          </a:p>
          <a:p>
            <a:pPr indent="-342900" lvl="1" marL="914400" rtl="0">
              <a:lnSpc>
                <a:spcPct val="115000"/>
              </a:lnSpc>
              <a:spcBef>
                <a:spcPts val="0"/>
              </a:spcBef>
              <a:spcAft>
                <a:spcPts val="1600"/>
              </a:spcAft>
              <a:buClr>
                <a:schemeClr val="accent3"/>
              </a:buClr>
              <a:buSzPct val="100000"/>
              <a:buFont typeface="Consolas"/>
              <a:buChar char="○"/>
            </a:pPr>
            <a:r>
              <a:rPr lang="es-419" sz="1800">
                <a:solidFill>
                  <a:schemeClr val="accent3"/>
                </a:solidFill>
                <a:latin typeface="Consolas"/>
                <a:ea typeface="Consolas"/>
                <a:cs typeface="Consolas"/>
                <a:sym typeface="Consolas"/>
              </a:rPr>
              <a:t>git add</a:t>
            </a:r>
          </a:p>
          <a:p>
            <a:pPr indent="-342900" lvl="1" marL="914400" rtl="0">
              <a:lnSpc>
                <a:spcPct val="115000"/>
              </a:lnSpc>
              <a:spcBef>
                <a:spcPts val="0"/>
              </a:spcBef>
              <a:spcAft>
                <a:spcPts val="1600"/>
              </a:spcAft>
              <a:buClr>
                <a:schemeClr val="accent3"/>
              </a:buClr>
              <a:buSzPct val="100000"/>
              <a:buFont typeface="Consolas"/>
              <a:buChar char="○"/>
            </a:pPr>
            <a:r>
              <a:rPr lang="es-419" sz="1800">
                <a:solidFill>
                  <a:schemeClr val="accent3"/>
                </a:solidFill>
                <a:latin typeface="Consolas"/>
                <a:ea typeface="Consolas"/>
                <a:cs typeface="Consolas"/>
                <a:sym typeface="Consolas"/>
              </a:rPr>
              <a:t>git commit</a:t>
            </a:r>
          </a:p>
          <a:p>
            <a:pPr indent="-342900" lvl="1" marL="914400" rtl="0">
              <a:lnSpc>
                <a:spcPct val="115000"/>
              </a:lnSpc>
              <a:spcBef>
                <a:spcPts val="0"/>
              </a:spcBef>
              <a:spcAft>
                <a:spcPts val="1600"/>
              </a:spcAft>
              <a:buClr>
                <a:schemeClr val="accent3"/>
              </a:buClr>
              <a:buSzPct val="100000"/>
              <a:buFont typeface="Consolas"/>
              <a:buChar char="○"/>
            </a:pPr>
            <a:r>
              <a:rPr lang="es-419" sz="1800">
                <a:solidFill>
                  <a:schemeClr val="accent3"/>
                </a:solidFill>
                <a:latin typeface="Consolas"/>
                <a:ea typeface="Consolas"/>
                <a:cs typeface="Consolas"/>
                <a:sym typeface="Consolas"/>
              </a:rPr>
              <a:t>git push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97" name="Shape 197"/>
          <p:cNvSpPr txBox="1"/>
          <p:nvPr/>
        </p:nvSpPr>
        <p:spPr>
          <a:xfrm>
            <a:off x="525600" y="1950900"/>
            <a:ext cx="8092800" cy="12417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Branching</a:t>
            </a:r>
          </a:p>
        </p:txBody>
      </p:sp>
      <p:pic>
        <p:nvPicPr>
          <p:cNvPr id="198" name="Shape 198"/>
          <p:cNvPicPr preferRelativeResize="0"/>
          <p:nvPr/>
        </p:nvPicPr>
        <p:blipFill rotWithShape="1">
          <a:blip r:embed="rId3">
            <a:alphaModFix/>
          </a:blip>
          <a:srcRect b="0" l="1799" r="25925" t="0"/>
          <a:stretch/>
        </p:blipFill>
        <p:spPr>
          <a:xfrm rot="5400000">
            <a:off x="6794150" y="2799300"/>
            <a:ext cx="3690050" cy="100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04" name="Shape 204"/>
          <p:cNvSpPr txBox="1"/>
          <p:nvPr/>
        </p:nvSpPr>
        <p:spPr>
          <a:xfrm>
            <a:off x="525600" y="1950900"/>
            <a:ext cx="8092800" cy="12417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Branching</a:t>
            </a:r>
          </a:p>
        </p:txBody>
      </p:sp>
      <p:pic>
        <p:nvPicPr>
          <p:cNvPr id="205" name="Shape 205"/>
          <p:cNvPicPr preferRelativeResize="0"/>
          <p:nvPr/>
        </p:nvPicPr>
        <p:blipFill rotWithShape="1">
          <a:blip r:embed="rId3">
            <a:alphaModFix/>
          </a:blip>
          <a:srcRect b="0" l="1799" r="25925" t="0"/>
          <a:stretch/>
        </p:blipFill>
        <p:spPr>
          <a:xfrm rot="5400000">
            <a:off x="6794150" y="2799300"/>
            <a:ext cx="3690050" cy="1009650"/>
          </a:xfrm>
          <a:prstGeom prst="rect">
            <a:avLst/>
          </a:prstGeom>
          <a:noFill/>
          <a:ln>
            <a:noFill/>
          </a:ln>
        </p:spPr>
      </p:pic>
      <p:sp>
        <p:nvSpPr>
          <p:cNvPr id="206" name="Shape 206"/>
          <p:cNvSpPr txBox="1"/>
          <p:nvPr/>
        </p:nvSpPr>
        <p:spPr>
          <a:xfrm>
            <a:off x="3189150" y="2730500"/>
            <a:ext cx="2765700" cy="402000"/>
          </a:xfrm>
          <a:prstGeom prst="rect">
            <a:avLst/>
          </a:prstGeom>
          <a:noFill/>
          <a:ln>
            <a:noFill/>
          </a:ln>
        </p:spPr>
        <p:txBody>
          <a:bodyPr anchorCtr="0" anchor="t" bIns="91425" lIns="91425" rIns="91425" wrap="square" tIns="91425">
            <a:noAutofit/>
          </a:bodyPr>
          <a:lstStyle/>
          <a:p>
            <a:pPr lvl="0" rtl="0" algn="ctr">
              <a:spcBef>
                <a:spcPts val="0"/>
              </a:spcBef>
              <a:buNone/>
            </a:pPr>
            <a:r>
              <a:rPr lang="es-419">
                <a:solidFill>
                  <a:srgbClr val="CC4125"/>
                </a:solidFill>
              </a:rPr>
              <a:t>(Se va a poner heavy)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12" name="Shape 212"/>
          <p:cNvSpPr txBox="1"/>
          <p:nvPr/>
        </p:nvSpPr>
        <p:spPr>
          <a:xfrm>
            <a:off x="525600" y="1950900"/>
            <a:ext cx="8092800" cy="12417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¿Para qué se utiliza?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63" name="Shape 63"/>
          <p:cNvSpPr txBox="1"/>
          <p:nvPr/>
        </p:nvSpPr>
        <p:spPr>
          <a:xfrm>
            <a:off x="525600" y="1950900"/>
            <a:ext cx="8092800" cy="12417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¿Qué es </a:t>
            </a:r>
            <a:r>
              <a:rPr lang="es-419" sz="3600">
                <a:solidFill>
                  <a:schemeClr val="accent4"/>
                </a:solidFill>
              </a:rPr>
              <a:t>GIT</a:t>
            </a:r>
            <a:r>
              <a:rPr lang="es-419" sz="3600">
                <a:solidFill>
                  <a:schemeClr val="dk1"/>
                </a:solidFill>
              </a:rPr>
              <a:t>?</a:t>
            </a:r>
          </a:p>
        </p:txBody>
      </p:sp>
      <p:pic>
        <p:nvPicPr>
          <p:cNvPr id="64" name="Shape 64"/>
          <p:cNvPicPr preferRelativeResize="0"/>
          <p:nvPr/>
        </p:nvPicPr>
        <p:blipFill rotWithShape="1">
          <a:blip r:embed="rId3">
            <a:alphaModFix/>
          </a:blip>
          <a:srcRect b="0" l="1799" r="25925" t="0"/>
          <a:stretch/>
        </p:blipFill>
        <p:spPr>
          <a:xfrm rot="5400000">
            <a:off x="6794150" y="2799300"/>
            <a:ext cx="3690050" cy="100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18" name="Shape 218"/>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19" name="Shape 219"/>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¿Para qué se utiliza?</a:t>
            </a:r>
          </a:p>
        </p:txBody>
      </p:sp>
      <p:sp>
        <p:nvSpPr>
          <p:cNvPr id="220" name="Shape 220"/>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Los branches se utilizan en los repositorios para desarrollar funcionalidades aisladas una de la otra que afecten al funcionamiento actual del sistema.</a:t>
            </a:r>
          </a:p>
          <a:p>
            <a:pPr lvl="0" rtl="0">
              <a:lnSpc>
                <a:spcPct val="115000"/>
              </a:lnSpc>
              <a:spcBef>
                <a:spcPts val="0"/>
              </a:spcBef>
              <a:spcAft>
                <a:spcPts val="1600"/>
              </a:spcAft>
              <a:buNone/>
            </a:pPr>
            <a:r>
              <a:rPr lang="es-419" sz="1800">
                <a:solidFill>
                  <a:schemeClr val="dk1"/>
                </a:solidFill>
              </a:rPr>
              <a:t>El branch </a:t>
            </a:r>
            <a:r>
              <a:rPr lang="es-419" sz="1800">
                <a:solidFill>
                  <a:srgbClr val="6D9EEB"/>
                </a:solidFill>
              </a:rPr>
              <a:t>master </a:t>
            </a:r>
            <a:r>
              <a:rPr lang="es-419" sz="1800">
                <a:solidFill>
                  <a:schemeClr val="dk1"/>
                </a:solidFill>
              </a:rPr>
              <a:t>es el branch por “default”.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26" name="Shape 226"/>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27" name="Shape 227"/>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Checkout nos va a ayudar a crear, cambiar y eliminar branches. Algunos usos comunes son:</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checkout -b &lt;branch&gt; 	</a:t>
            </a:r>
            <a:r>
              <a:rPr lang="es-419">
                <a:solidFill>
                  <a:srgbClr val="FFFFFF"/>
                </a:solidFill>
              </a:rPr>
              <a:t>[Crea un nuevo branch]</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branch 				</a:t>
            </a:r>
            <a:r>
              <a:rPr lang="es-419">
                <a:solidFill>
                  <a:srgbClr val="FFFFFF"/>
                </a:solidFill>
              </a:rPr>
              <a:t>[Lista de branches que existen en el repositorio]</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checkout &lt;branch&gt; 		</a:t>
            </a:r>
            <a:r>
              <a:rPr lang="es-419">
                <a:solidFill>
                  <a:srgbClr val="FFFFFF"/>
                </a:solidFill>
              </a:rPr>
              <a:t>[Cambia a la rama ingresada]</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branch -d &lt;branch&gt; 		</a:t>
            </a:r>
            <a:r>
              <a:rPr lang="es-419">
                <a:solidFill>
                  <a:srgbClr val="FFFFFF"/>
                </a:solidFill>
              </a:rPr>
              <a:t>[Elimina el branch ingresado (no puede ser el actual)]</a:t>
            </a:r>
          </a:p>
        </p:txBody>
      </p:sp>
      <p:sp>
        <p:nvSpPr>
          <p:cNvPr id="228" name="Shape 228"/>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https://git-scm.com/docs/git-checkout</a:t>
            </a:r>
            <a:r>
              <a:rPr i="1" lang="es-419" sz="1000">
                <a:solidFill>
                  <a:schemeClr val="lt2"/>
                </a:solidFill>
              </a:rPr>
              <a:t>, </a:t>
            </a:r>
            <a:r>
              <a:rPr i="1" lang="es-419" sz="1000" u="sng">
                <a:solidFill>
                  <a:schemeClr val="hlink"/>
                </a:solidFill>
                <a:hlinkClick r:id="rId4"/>
              </a:rPr>
              <a:t>https://git-scm.com/docs/git-branch</a:t>
            </a:r>
          </a:p>
        </p:txBody>
      </p:sp>
      <p:sp>
        <p:nvSpPr>
          <p:cNvPr id="229" name="Shape 229"/>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Checkout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35" name="Shape 235"/>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36" name="Shape 236"/>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Todos los comandos anteriores realizan modificaciones localmente,  para poder subir estos cambios al servidor se debe hacer:</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push origin &lt;branch&gt; 	</a:t>
            </a:r>
            <a:r>
              <a:rPr lang="es-419">
                <a:solidFill>
                  <a:srgbClr val="FFFFFF"/>
                </a:solidFill>
              </a:rPr>
              <a:t>[Envía el nuevo branch al servidor remoto]</a:t>
            </a:r>
          </a:p>
          <a:p>
            <a:pPr indent="-228600" lvl="0" marL="457200" rtl="0">
              <a:lnSpc>
                <a:spcPct val="115000"/>
              </a:lnSpc>
              <a:spcBef>
                <a:spcPts val="0"/>
              </a:spcBef>
              <a:spcAft>
                <a:spcPts val="1600"/>
              </a:spcAft>
              <a:buClr>
                <a:schemeClr val="accent3"/>
              </a:buClr>
              <a:buChar char="●"/>
            </a:pPr>
            <a:r>
              <a:rPr lang="es-419">
                <a:solidFill>
                  <a:schemeClr val="accent3"/>
                </a:solidFill>
                <a:latin typeface="Consolas"/>
                <a:ea typeface="Consolas"/>
                <a:cs typeface="Consolas"/>
                <a:sym typeface="Consolas"/>
              </a:rPr>
              <a:t>git push origin :&lt;branch&gt; 	</a:t>
            </a:r>
            <a:r>
              <a:rPr lang="es-419">
                <a:solidFill>
                  <a:srgbClr val="FFFFFF"/>
                </a:solidFill>
              </a:rPr>
              <a:t>[Elimina una rama del servidor]</a:t>
            </a:r>
          </a:p>
        </p:txBody>
      </p:sp>
      <p:sp>
        <p:nvSpPr>
          <p:cNvPr id="237" name="Shape 237"/>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https://git-scm.com/docs/git-checkout</a:t>
            </a:r>
            <a:r>
              <a:rPr i="1" lang="es-419" sz="1000">
                <a:solidFill>
                  <a:schemeClr val="lt2"/>
                </a:solidFill>
              </a:rPr>
              <a:t>, </a:t>
            </a:r>
            <a:r>
              <a:rPr i="1" lang="es-419" sz="1000" u="sng">
                <a:solidFill>
                  <a:schemeClr val="hlink"/>
                </a:solidFill>
                <a:hlinkClick r:id="rId4"/>
              </a:rPr>
              <a:t>https://git-scm.com/docs/git-branch</a:t>
            </a:r>
          </a:p>
        </p:txBody>
      </p:sp>
      <p:sp>
        <p:nvSpPr>
          <p:cNvPr id="238" name="Shape 238"/>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Checkout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44" name="Shape 244"/>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45" name="Shape 245"/>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Este guarda los cambios y revierte la rama actual hasta el último commit del HEAD de la misma.</a:t>
            </a:r>
          </a:p>
          <a:p>
            <a:pPr lvl="0" rtl="0">
              <a:lnSpc>
                <a:spcPct val="115000"/>
              </a:lnSpc>
              <a:spcBef>
                <a:spcPts val="0"/>
              </a:spcBef>
              <a:spcAft>
                <a:spcPts val="1600"/>
              </a:spcAft>
              <a:buNone/>
            </a:pPr>
            <a:r>
              <a:rPr lang="es-419" sz="1800">
                <a:solidFill>
                  <a:schemeClr val="dk1"/>
                </a:solidFill>
              </a:rPr>
              <a:t>Se utiliza cuando estamos trabajando en varios branches diferentes para evitar conflictos con los cambios sin actualizar en el HEAD (sin commit)</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stash</a:t>
            </a:r>
            <a:r>
              <a:rPr lang="es-419">
                <a:solidFill>
                  <a:schemeClr val="accent3"/>
                </a:solidFill>
                <a:latin typeface="Consolas"/>
                <a:ea typeface="Consolas"/>
                <a:cs typeface="Consolas"/>
                <a:sym typeface="Consolas"/>
              </a:rPr>
              <a:t> 		</a:t>
            </a:r>
            <a:r>
              <a:rPr lang="es-419">
                <a:solidFill>
                  <a:srgbClr val="FFFFFF"/>
                </a:solidFill>
              </a:rPr>
              <a:t>[Guarda los cambios actuales en la rama actual]</a:t>
            </a:r>
          </a:p>
          <a:p>
            <a:pPr indent="-228600" lvl="0" marL="457200" rtl="0">
              <a:lnSpc>
                <a:spcPct val="115000"/>
              </a:lnSpc>
              <a:spcBef>
                <a:spcPts val="0"/>
              </a:spcBef>
              <a:spcAft>
                <a:spcPts val="1600"/>
              </a:spcAft>
              <a:buClr>
                <a:schemeClr val="accent3"/>
              </a:buClr>
              <a:buChar char="●"/>
            </a:pPr>
            <a:r>
              <a:rPr lang="es-419">
                <a:solidFill>
                  <a:schemeClr val="accent3"/>
                </a:solidFill>
                <a:latin typeface="Consolas"/>
                <a:ea typeface="Consolas"/>
                <a:cs typeface="Consolas"/>
                <a:sym typeface="Consolas"/>
              </a:rPr>
              <a:t>git stash apply</a:t>
            </a:r>
            <a:r>
              <a:rPr lang="es-419">
                <a:solidFill>
                  <a:schemeClr val="accent3"/>
                </a:solidFill>
                <a:latin typeface="Consolas"/>
                <a:ea typeface="Consolas"/>
                <a:cs typeface="Consolas"/>
                <a:sym typeface="Consolas"/>
              </a:rPr>
              <a:t> 	</a:t>
            </a:r>
            <a:r>
              <a:rPr lang="es-419">
                <a:solidFill>
                  <a:srgbClr val="FFFFFF"/>
                </a:solidFill>
              </a:rPr>
              <a:t>[Aplica los cambios en la rama que se encuentra situado]</a:t>
            </a:r>
          </a:p>
        </p:txBody>
      </p:sp>
      <p:sp>
        <p:nvSpPr>
          <p:cNvPr id="246" name="Shape 246"/>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https://git-scm.com/docs/git-stash</a:t>
            </a:r>
          </a:p>
        </p:txBody>
      </p:sp>
      <p:sp>
        <p:nvSpPr>
          <p:cNvPr id="247" name="Shape 247"/>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Stash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53" name="Shape 253"/>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54" name="Shape 254"/>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chemeClr val="dk1"/>
              </a:solidFill>
            </a:endParaRPr>
          </a:p>
          <a:p>
            <a:pPr lvl="0" rtl="0">
              <a:lnSpc>
                <a:spcPct val="115000"/>
              </a:lnSpc>
              <a:spcBef>
                <a:spcPts val="0"/>
              </a:spcBef>
              <a:spcAft>
                <a:spcPts val="1600"/>
              </a:spcAft>
              <a:buNone/>
            </a:pPr>
            <a:r>
              <a:rPr lang="es-419" sz="1800">
                <a:solidFill>
                  <a:schemeClr val="dk1"/>
                </a:solidFill>
              </a:rPr>
              <a:t>Merge se utiliza para incorporar los commits de un branch (desde el momento que el history del mismo divergió del branch actual) al branch actual.</a:t>
            </a:r>
          </a:p>
          <a:p>
            <a:pPr lvl="0" rtl="0">
              <a:lnSpc>
                <a:spcPct val="115000"/>
              </a:lnSpc>
              <a:spcBef>
                <a:spcPts val="0"/>
              </a:spcBef>
              <a:spcAft>
                <a:spcPts val="1600"/>
              </a:spcAft>
              <a:buNone/>
            </a:pPr>
            <a:r>
              <a:rPr i="1" lang="es-419" sz="1800">
                <a:solidFill>
                  <a:schemeClr val="accent1"/>
                </a:solidFill>
              </a:rPr>
              <a:t>En la siguiente demo vamos a asumir que estamos parados sobre la rama MASTER y que vamos a querer hacer un Merge de “Some Feature”</a:t>
            </a:r>
          </a:p>
        </p:txBody>
      </p:sp>
      <p:sp>
        <p:nvSpPr>
          <p:cNvPr id="255" name="Shape 255"/>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a:t>
            </a:r>
          </a:p>
        </p:txBody>
      </p:sp>
      <p:sp>
        <p:nvSpPr>
          <p:cNvPr id="256" name="Shape 256"/>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62" name="Shape 262"/>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Merge</a:t>
            </a:r>
          </a:p>
        </p:txBody>
      </p:sp>
      <p:pic>
        <p:nvPicPr>
          <p:cNvPr id="263" name="Shape 263"/>
          <p:cNvPicPr preferRelativeResize="0"/>
          <p:nvPr/>
        </p:nvPicPr>
        <p:blipFill>
          <a:blip r:embed="rId3">
            <a:alphaModFix/>
          </a:blip>
          <a:stretch>
            <a:fillRect/>
          </a:stretch>
        </p:blipFill>
        <p:spPr>
          <a:xfrm>
            <a:off x="2677001" y="1030088"/>
            <a:ext cx="3778550" cy="2921025"/>
          </a:xfrm>
          <a:prstGeom prst="rect">
            <a:avLst/>
          </a:prstGeom>
          <a:noFill/>
          <a:ln>
            <a:noFill/>
          </a:ln>
        </p:spPr>
      </p:pic>
      <p:sp>
        <p:nvSpPr>
          <p:cNvPr id="264" name="Shape 264"/>
          <p:cNvSpPr txBox="1"/>
          <p:nvPr/>
        </p:nvSpPr>
        <p:spPr>
          <a:xfrm>
            <a:off x="275250" y="4032250"/>
            <a:ext cx="8593500" cy="7794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s-419">
                <a:solidFill>
                  <a:srgbClr val="FFFFFF"/>
                </a:solidFill>
              </a:rPr>
              <a:t>Se puede ver que el history de &lt;some_feature&gt; se separó del master</a:t>
            </a:r>
          </a:p>
          <a:p>
            <a:pPr lvl="0" rtl="0" algn="ctr">
              <a:lnSpc>
                <a:spcPct val="115000"/>
              </a:lnSpc>
              <a:spcBef>
                <a:spcPts val="0"/>
              </a:spcBef>
              <a:spcAft>
                <a:spcPts val="1600"/>
              </a:spcAft>
              <a:buNone/>
            </a:pPr>
            <a:r>
              <a:rPr i="1" lang="es-419">
                <a:solidFill>
                  <a:schemeClr val="lt2"/>
                </a:solidFill>
              </a:rPr>
              <a:t>[Los nodos representan diferentes commits al HEAD de cada rama]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70" name="Shape 270"/>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71" name="Shape 271"/>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Para realizar un merge de &lt;some_feature&gt; en master:</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merge &lt;some_feature&gt;</a:t>
            </a:r>
          </a:p>
          <a:p>
            <a:pPr lvl="0" rtl="0">
              <a:lnSpc>
                <a:spcPct val="115000"/>
              </a:lnSpc>
              <a:spcBef>
                <a:spcPts val="0"/>
              </a:spcBef>
              <a:spcAft>
                <a:spcPts val="1600"/>
              </a:spcAft>
              <a:buNone/>
            </a:pPr>
            <a:r>
              <a:t/>
            </a:r>
            <a:endParaRPr>
              <a:solidFill>
                <a:schemeClr val="accent3"/>
              </a:solidFill>
              <a:latin typeface="Consolas"/>
              <a:ea typeface="Consolas"/>
              <a:cs typeface="Consolas"/>
              <a:sym typeface="Consolas"/>
            </a:endParaRPr>
          </a:p>
          <a:p>
            <a:pPr lvl="0" rtl="0">
              <a:lnSpc>
                <a:spcPct val="115000"/>
              </a:lnSpc>
              <a:spcBef>
                <a:spcPts val="0"/>
              </a:spcBef>
              <a:buNone/>
            </a:pPr>
            <a:r>
              <a:rPr lang="es-419" sz="1800">
                <a:solidFill>
                  <a:schemeClr val="dk1"/>
                </a:solidFill>
              </a:rPr>
              <a:t>Esto provocará que los commits realizados en el branch &lt;some_feature&gt; desde que hizo la divergencia, sean replicados sobre el master.</a:t>
            </a:r>
          </a:p>
          <a:p>
            <a:pPr lvl="0" rtl="0">
              <a:lnSpc>
                <a:spcPct val="115000"/>
              </a:lnSpc>
              <a:spcBef>
                <a:spcPts val="0"/>
              </a:spcBef>
              <a:buNone/>
            </a:pPr>
            <a:r>
              <a:rPr lang="es-419" sz="1800">
                <a:solidFill>
                  <a:schemeClr val="dk1"/>
                </a:solidFill>
              </a:rPr>
              <a:t>Además será agregado un nuevo commit al master que grabará los resultados del merge.</a:t>
            </a:r>
          </a:p>
        </p:txBody>
      </p:sp>
      <p:sp>
        <p:nvSpPr>
          <p:cNvPr id="272" name="Shape 272"/>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a:t>
            </a:r>
          </a:p>
        </p:txBody>
      </p:sp>
      <p:sp>
        <p:nvSpPr>
          <p:cNvPr id="273" name="Shape 273"/>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79" name="Shape 279"/>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Merge</a:t>
            </a:r>
          </a:p>
        </p:txBody>
      </p:sp>
      <p:sp>
        <p:nvSpPr>
          <p:cNvPr id="280" name="Shape 280"/>
          <p:cNvSpPr txBox="1"/>
          <p:nvPr/>
        </p:nvSpPr>
        <p:spPr>
          <a:xfrm>
            <a:off x="275250" y="4260850"/>
            <a:ext cx="8593500" cy="5037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s-419">
                <a:solidFill>
                  <a:srgbClr val="FFFFFF"/>
                </a:solidFill>
              </a:rPr>
              <a:t>Este sería el history resultante después de hacer el Merge</a:t>
            </a:r>
          </a:p>
        </p:txBody>
      </p:sp>
      <p:pic>
        <p:nvPicPr>
          <p:cNvPr descr="ss+(2017-09-27+at+11.07.04).png" id="281" name="Shape 281"/>
          <p:cNvPicPr preferRelativeResize="0"/>
          <p:nvPr/>
        </p:nvPicPr>
        <p:blipFill>
          <a:blip r:embed="rId3">
            <a:alphaModFix/>
          </a:blip>
          <a:stretch>
            <a:fillRect/>
          </a:stretch>
        </p:blipFill>
        <p:spPr>
          <a:xfrm>
            <a:off x="2184300" y="1178050"/>
            <a:ext cx="4775378" cy="268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87" name="Shape 287"/>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88" name="Shape 288"/>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Puede ocurrir que la integración de un branch con otra provoque un conflicto que evite que se pueda completar un merge.</a:t>
            </a:r>
          </a:p>
        </p:txBody>
      </p:sp>
      <p:sp>
        <p:nvSpPr>
          <p:cNvPr id="289" name="Shape 289"/>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 (conflictos)</a:t>
            </a:r>
          </a:p>
        </p:txBody>
      </p:sp>
      <p:sp>
        <p:nvSpPr>
          <p:cNvPr id="290" name="Shape 290"/>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296" name="Shape 296"/>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297" name="Shape 297"/>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Puede ocurrir que la integración de un branch con otra provoque un conflicto que evite que se pueda completar un merge.</a:t>
            </a:r>
          </a:p>
        </p:txBody>
      </p:sp>
      <p:sp>
        <p:nvSpPr>
          <p:cNvPr id="298" name="Shape 298"/>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 (conflictos)</a:t>
            </a:r>
          </a:p>
        </p:txBody>
      </p:sp>
      <p:sp>
        <p:nvSpPr>
          <p:cNvPr id="299" name="Shape 299"/>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pic>
        <p:nvPicPr>
          <p:cNvPr id="300" name="Shape 300"/>
          <p:cNvPicPr preferRelativeResize="0"/>
          <p:nvPr/>
        </p:nvPicPr>
        <p:blipFill>
          <a:blip r:embed="rId4">
            <a:alphaModFix/>
          </a:blip>
          <a:stretch>
            <a:fillRect/>
          </a:stretch>
        </p:blipFill>
        <p:spPr>
          <a:xfrm>
            <a:off x="2584375" y="2467025"/>
            <a:ext cx="3975250" cy="223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70" name="Shape 70"/>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GIT</a:t>
            </a:r>
          </a:p>
        </p:txBody>
      </p:sp>
      <p:sp>
        <p:nvSpPr>
          <p:cNvPr id="71" name="Shape 71"/>
          <p:cNvSpPr txBox="1"/>
          <p:nvPr/>
        </p:nvSpPr>
        <p:spPr>
          <a:xfrm>
            <a:off x="269525" y="1041300"/>
            <a:ext cx="8593500" cy="38709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¿Qué es GIT?</a:t>
            </a:r>
          </a:p>
          <a:p>
            <a:pPr lvl="0" rtl="0">
              <a:lnSpc>
                <a:spcPct val="115000"/>
              </a:lnSpc>
              <a:spcBef>
                <a:spcPts val="0"/>
              </a:spcBef>
              <a:spcAft>
                <a:spcPts val="1600"/>
              </a:spcAft>
              <a:buNone/>
            </a:pPr>
            <a:r>
              <a:rPr lang="es-419" sz="1800">
                <a:solidFill>
                  <a:schemeClr val="dk1"/>
                </a:solidFill>
              </a:rPr>
              <a:t>Es un software de control de versiones pensando en la eficiencia y la confiabilidad del mantenimiento de versiones de aplicaciones cuando éstas tienen un gran número de archivos de código fuente.</a:t>
            </a:r>
          </a:p>
          <a:p>
            <a:pPr lvl="0" rtl="0" algn="ctr">
              <a:lnSpc>
                <a:spcPct val="115000"/>
              </a:lnSpc>
              <a:spcBef>
                <a:spcPts val="0"/>
              </a:spcBef>
              <a:spcAft>
                <a:spcPts val="1600"/>
              </a:spcAft>
              <a:buNone/>
            </a:pPr>
            <a:r>
              <a:rPr lang="es-419" sz="1800">
                <a:solidFill>
                  <a:schemeClr val="accent4"/>
                </a:solidFill>
              </a:rPr>
              <a:t>Características importantes</a:t>
            </a:r>
          </a:p>
          <a:p>
            <a:pPr indent="-342900" lvl="0" marL="457200" rtl="0">
              <a:lnSpc>
                <a:spcPct val="115000"/>
              </a:lnSpc>
              <a:spcBef>
                <a:spcPts val="0"/>
              </a:spcBef>
              <a:spcAft>
                <a:spcPts val="1600"/>
              </a:spcAft>
              <a:buClr>
                <a:schemeClr val="dk1"/>
              </a:buClr>
              <a:buSzPct val="100000"/>
            </a:pPr>
            <a:r>
              <a:rPr lang="es-419" sz="1800">
                <a:solidFill>
                  <a:schemeClr val="dk1"/>
                </a:solidFill>
              </a:rPr>
              <a:t>Gestión eficiente de proyectos grandes.</a:t>
            </a:r>
          </a:p>
          <a:p>
            <a:pPr indent="-342900" lvl="0" marL="457200" rtl="0">
              <a:lnSpc>
                <a:spcPct val="115000"/>
              </a:lnSpc>
              <a:spcBef>
                <a:spcPts val="0"/>
              </a:spcBef>
              <a:spcAft>
                <a:spcPts val="1600"/>
              </a:spcAft>
              <a:buClr>
                <a:schemeClr val="dk1"/>
              </a:buClr>
              <a:buSzPct val="100000"/>
            </a:pPr>
            <a:r>
              <a:rPr lang="es-419" sz="1800">
                <a:solidFill>
                  <a:schemeClr val="dk1"/>
                </a:solidFill>
              </a:rPr>
              <a:t>Restaurar o fusionar cambios entre distintas versiones.</a:t>
            </a:r>
          </a:p>
          <a:p>
            <a:pPr indent="-342900" lvl="0" marL="457200" rtl="0">
              <a:lnSpc>
                <a:spcPct val="115000"/>
              </a:lnSpc>
              <a:spcBef>
                <a:spcPts val="0"/>
              </a:spcBef>
              <a:spcAft>
                <a:spcPts val="1600"/>
              </a:spcAft>
              <a:buClr>
                <a:schemeClr val="dk1"/>
              </a:buClr>
              <a:buSzPct val="100000"/>
            </a:pPr>
            <a:r>
              <a:rPr lang="es-419" sz="1800">
                <a:solidFill>
                  <a:schemeClr val="dk1"/>
                </a:solidFill>
              </a:rPr>
              <a:t>Trabajar con distintas ramas de un proyecto, por ejemplo la de producción y desarrollo.</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06" name="Shape 306"/>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07" name="Shape 307"/>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Por suerte, git tiene un comando para poder volver atrás los cambios sin dejar rastros del desastre que se hizo:</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merge --abort</a:t>
            </a:r>
          </a:p>
          <a:p>
            <a:pPr lvl="0" rtl="0">
              <a:lnSpc>
                <a:spcPct val="115000"/>
              </a:lnSpc>
              <a:spcBef>
                <a:spcPts val="0"/>
              </a:spcBef>
              <a:spcAft>
                <a:spcPts val="1600"/>
              </a:spcAft>
              <a:buNone/>
            </a:pPr>
            <a:r>
              <a:t/>
            </a:r>
            <a:endParaRPr sz="1800">
              <a:solidFill>
                <a:schemeClr val="dk1"/>
              </a:solidFill>
            </a:endParaRPr>
          </a:p>
        </p:txBody>
      </p:sp>
      <p:sp>
        <p:nvSpPr>
          <p:cNvPr id="308" name="Shape 308"/>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 (conflictos)</a:t>
            </a:r>
          </a:p>
        </p:txBody>
      </p:sp>
      <p:sp>
        <p:nvSpPr>
          <p:cNvPr id="309" name="Shape 309"/>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15" name="Shape 315"/>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16" name="Shape 316"/>
          <p:cNvSpPr txBox="1"/>
          <p:nvPr/>
        </p:nvSpPr>
        <p:spPr>
          <a:xfrm>
            <a:off x="269525" y="1610075"/>
            <a:ext cx="8593500" cy="501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Si ejecuta el comando de status le devolverá el conflicto específico que ocurrió:</a:t>
            </a:r>
          </a:p>
        </p:txBody>
      </p:sp>
      <p:sp>
        <p:nvSpPr>
          <p:cNvPr id="317" name="Shape 317"/>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 (conflictos)</a:t>
            </a:r>
          </a:p>
        </p:txBody>
      </p:sp>
      <p:sp>
        <p:nvSpPr>
          <p:cNvPr id="318" name="Shape 318"/>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pic>
        <p:nvPicPr>
          <p:cNvPr id="319" name="Shape 319"/>
          <p:cNvPicPr preferRelativeResize="0"/>
          <p:nvPr/>
        </p:nvPicPr>
        <p:blipFill>
          <a:blip r:embed="rId4">
            <a:alphaModFix/>
          </a:blip>
          <a:stretch>
            <a:fillRect/>
          </a:stretch>
        </p:blipFill>
        <p:spPr>
          <a:xfrm>
            <a:off x="1785550" y="2111075"/>
            <a:ext cx="5561444" cy="2150425"/>
          </a:xfrm>
          <a:prstGeom prst="rect">
            <a:avLst/>
          </a:prstGeom>
          <a:noFill/>
          <a:ln>
            <a:noFill/>
          </a:ln>
        </p:spPr>
      </p:pic>
      <p:sp>
        <p:nvSpPr>
          <p:cNvPr id="320" name="Shape 320"/>
          <p:cNvSpPr txBox="1"/>
          <p:nvPr/>
        </p:nvSpPr>
        <p:spPr>
          <a:xfrm>
            <a:off x="269525" y="4277075"/>
            <a:ext cx="8593500" cy="501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i="1" lang="es-419" sz="1800">
                <a:solidFill>
                  <a:schemeClr val="lt2"/>
                </a:solidFill>
              </a:rPr>
              <a:t>Ahora que sabemos cuál es el archivo que provoca el conflicto debemos revisarlo.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26" name="Shape 326"/>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27" name="Shape 327"/>
          <p:cNvSpPr txBox="1"/>
          <p:nvPr/>
        </p:nvSpPr>
        <p:spPr>
          <a:xfrm>
            <a:off x="269525" y="1610075"/>
            <a:ext cx="8593500" cy="501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Git marcará con los siguientes tags el área de conflicto</a:t>
            </a:r>
          </a:p>
        </p:txBody>
      </p:sp>
      <p:sp>
        <p:nvSpPr>
          <p:cNvPr id="328" name="Shape 328"/>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 (conflictos)</a:t>
            </a:r>
          </a:p>
        </p:txBody>
      </p:sp>
      <p:sp>
        <p:nvSpPr>
          <p:cNvPr id="329" name="Shape 329"/>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pic>
        <p:nvPicPr>
          <p:cNvPr id="330" name="Shape 330"/>
          <p:cNvPicPr preferRelativeResize="0"/>
          <p:nvPr/>
        </p:nvPicPr>
        <p:blipFill>
          <a:blip r:embed="rId4">
            <a:alphaModFix/>
          </a:blip>
          <a:stretch>
            <a:fillRect/>
          </a:stretch>
        </p:blipFill>
        <p:spPr>
          <a:xfrm>
            <a:off x="567750" y="2523100"/>
            <a:ext cx="3181350" cy="1257300"/>
          </a:xfrm>
          <a:prstGeom prst="rect">
            <a:avLst/>
          </a:prstGeom>
          <a:noFill/>
          <a:ln>
            <a:noFill/>
          </a:ln>
        </p:spPr>
      </p:pic>
      <p:sp>
        <p:nvSpPr>
          <p:cNvPr id="331" name="Shape 331"/>
          <p:cNvSpPr txBox="1"/>
          <p:nvPr/>
        </p:nvSpPr>
        <p:spPr>
          <a:xfrm>
            <a:off x="3871750" y="2042700"/>
            <a:ext cx="4769100" cy="2447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600">
                <a:solidFill>
                  <a:schemeClr val="dk1"/>
                </a:solidFill>
              </a:rPr>
              <a:t>Git marcará con los siguientes tags el área de conflicto:</a:t>
            </a:r>
          </a:p>
          <a:p>
            <a:pPr indent="-228600" lvl="0" marL="457200" rtl="0">
              <a:lnSpc>
                <a:spcPct val="115000"/>
              </a:lnSpc>
              <a:spcBef>
                <a:spcPts val="0"/>
              </a:spcBef>
              <a:spcAft>
                <a:spcPts val="1600"/>
              </a:spcAft>
              <a:buClr>
                <a:schemeClr val="dk1"/>
              </a:buClr>
              <a:buChar char="●"/>
            </a:pPr>
            <a:r>
              <a:rPr lang="es-419">
                <a:solidFill>
                  <a:schemeClr val="dk1"/>
                </a:solidFill>
              </a:rPr>
              <a:t>Entre el “&lt;&lt;&lt;&lt;&lt;&lt;&lt; HEAD” y “=========” estarán las líneas modificadas del branch actual.</a:t>
            </a:r>
          </a:p>
          <a:p>
            <a:pPr indent="-228600" lvl="0" marL="457200" rtl="0">
              <a:lnSpc>
                <a:spcPct val="115000"/>
              </a:lnSpc>
              <a:spcBef>
                <a:spcPts val="0"/>
              </a:spcBef>
              <a:spcAft>
                <a:spcPts val="1600"/>
              </a:spcAft>
              <a:buClr>
                <a:schemeClr val="dk1"/>
              </a:buClr>
              <a:buChar char="●"/>
            </a:pPr>
            <a:r>
              <a:rPr lang="es-419">
                <a:solidFill>
                  <a:schemeClr val="dk1"/>
                </a:solidFill>
              </a:rPr>
              <a:t>Entre él “=========” y "&gt;&gt;&gt;&gt;&gt;&gt;&gt; [other/branch/name]" estarán las líneas modificadas del branch que se quiere integrar.</a:t>
            </a:r>
          </a:p>
        </p:txBody>
      </p:sp>
      <p:sp>
        <p:nvSpPr>
          <p:cNvPr id="332" name="Shape 332"/>
          <p:cNvSpPr txBox="1"/>
          <p:nvPr/>
        </p:nvSpPr>
        <p:spPr>
          <a:xfrm>
            <a:off x="345725" y="4353275"/>
            <a:ext cx="8523000" cy="501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a:solidFill>
                  <a:schemeClr val="accent1"/>
                </a:solidFill>
              </a:rPr>
              <a:t>Para poder resolver el conflicto debe hacerlo manualmente modificando el/los archivo/s que lo provocan.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38" name="Shape 338"/>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39" name="Shape 339"/>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Una vez resuelto el problema en el o los archivos se deben agregar al Índice:</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add &lt;archivo&gt;</a:t>
            </a:r>
          </a:p>
          <a:p>
            <a:pPr lvl="0" rtl="0">
              <a:lnSpc>
                <a:spcPct val="115000"/>
              </a:lnSpc>
              <a:spcBef>
                <a:spcPts val="0"/>
              </a:spcBef>
              <a:spcAft>
                <a:spcPts val="1600"/>
              </a:spcAft>
              <a:buNone/>
            </a:pPr>
            <a:r>
              <a:t/>
            </a:r>
            <a:endParaRPr>
              <a:solidFill>
                <a:schemeClr val="accent3"/>
              </a:solidFill>
              <a:latin typeface="Consolas"/>
              <a:ea typeface="Consolas"/>
              <a:cs typeface="Consolas"/>
              <a:sym typeface="Consolas"/>
            </a:endParaRPr>
          </a:p>
          <a:p>
            <a:pPr lvl="0" rtl="0">
              <a:lnSpc>
                <a:spcPct val="115000"/>
              </a:lnSpc>
              <a:spcBef>
                <a:spcPts val="0"/>
              </a:spcBef>
              <a:spcAft>
                <a:spcPts val="1600"/>
              </a:spcAft>
              <a:buNone/>
            </a:pPr>
            <a:r>
              <a:rPr lang="es-419" sz="1800">
                <a:solidFill>
                  <a:schemeClr val="dk1"/>
                </a:solidFill>
              </a:rPr>
              <a:t>Finalmente se debe realizar un commit para completar la resolución del conflicto.</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commit -m “Fix merge en los archivos”</a:t>
            </a:r>
          </a:p>
        </p:txBody>
      </p:sp>
      <p:sp>
        <p:nvSpPr>
          <p:cNvPr id="340" name="Shape 340"/>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 (conflictos)</a:t>
            </a:r>
          </a:p>
        </p:txBody>
      </p:sp>
      <p:sp>
        <p:nvSpPr>
          <p:cNvPr id="341" name="Shape 341"/>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47" name="Shape 347"/>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48" name="Shape 348"/>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Para realizar un merge de &lt;some_feature&gt; en master:</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merge &lt;some_feature&gt;</a:t>
            </a:r>
          </a:p>
          <a:p>
            <a:pPr lvl="0" rtl="0">
              <a:lnSpc>
                <a:spcPct val="115000"/>
              </a:lnSpc>
              <a:spcBef>
                <a:spcPts val="0"/>
              </a:spcBef>
              <a:spcAft>
                <a:spcPts val="1600"/>
              </a:spcAft>
              <a:buNone/>
            </a:pPr>
            <a:r>
              <a:t/>
            </a:r>
            <a:endParaRPr>
              <a:solidFill>
                <a:schemeClr val="accent3"/>
              </a:solidFill>
              <a:latin typeface="Consolas"/>
              <a:ea typeface="Consolas"/>
              <a:cs typeface="Consolas"/>
              <a:sym typeface="Consolas"/>
            </a:endParaRPr>
          </a:p>
          <a:p>
            <a:pPr lvl="0" rtl="0">
              <a:lnSpc>
                <a:spcPct val="115000"/>
              </a:lnSpc>
              <a:spcBef>
                <a:spcPts val="0"/>
              </a:spcBef>
              <a:buNone/>
            </a:pPr>
            <a:r>
              <a:rPr lang="es-419" sz="1800">
                <a:solidFill>
                  <a:schemeClr val="dk1"/>
                </a:solidFill>
              </a:rPr>
              <a:t>Esto provocará que los commits realizados en el branch &lt;some_feature&gt; desde que hizo la divergencia, sean replicados sobre el master.</a:t>
            </a:r>
          </a:p>
          <a:p>
            <a:pPr lvl="0" rtl="0">
              <a:lnSpc>
                <a:spcPct val="115000"/>
              </a:lnSpc>
              <a:spcBef>
                <a:spcPts val="0"/>
              </a:spcBef>
              <a:buNone/>
            </a:pPr>
            <a:r>
              <a:rPr lang="es-419" sz="1800">
                <a:solidFill>
                  <a:schemeClr val="dk1"/>
                </a:solidFill>
              </a:rPr>
              <a:t>Además será agregado un nuevo commit al master que grabará los resultados del merge.</a:t>
            </a:r>
          </a:p>
        </p:txBody>
      </p:sp>
      <p:sp>
        <p:nvSpPr>
          <p:cNvPr id="349" name="Shape 349"/>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Merge</a:t>
            </a:r>
          </a:p>
        </p:txBody>
      </p:sp>
      <p:sp>
        <p:nvSpPr>
          <p:cNvPr id="350" name="Shape 350"/>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https://git-scm.com/docs/git-merge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56" name="Shape 356"/>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57" name="Shape 357"/>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Sirve para ver una lista de los commits pertenecientes branch actual:</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log</a:t>
            </a:r>
          </a:p>
          <a:p>
            <a:pPr lvl="0" rtl="0">
              <a:lnSpc>
                <a:spcPct val="115000"/>
              </a:lnSpc>
              <a:spcBef>
                <a:spcPts val="0"/>
              </a:spcBef>
              <a:spcAft>
                <a:spcPts val="1600"/>
              </a:spcAft>
              <a:buNone/>
            </a:pPr>
            <a:r>
              <a:t/>
            </a:r>
            <a:endParaRPr>
              <a:solidFill>
                <a:schemeClr val="accent3"/>
              </a:solidFill>
              <a:latin typeface="Consolas"/>
              <a:ea typeface="Consolas"/>
              <a:cs typeface="Consolas"/>
              <a:sym typeface="Consolas"/>
            </a:endParaRPr>
          </a:p>
          <a:p>
            <a:pPr lvl="0" rtl="0">
              <a:lnSpc>
                <a:spcPct val="115000"/>
              </a:lnSpc>
              <a:spcBef>
                <a:spcPts val="0"/>
              </a:spcBef>
              <a:spcAft>
                <a:spcPts val="1600"/>
              </a:spcAft>
              <a:buNone/>
            </a:pPr>
            <a:r>
              <a:t/>
            </a:r>
            <a:endParaRPr sz="1800">
              <a:solidFill>
                <a:schemeClr val="dk1"/>
              </a:solidFill>
            </a:endParaRPr>
          </a:p>
        </p:txBody>
      </p:sp>
      <p:sp>
        <p:nvSpPr>
          <p:cNvPr id="358" name="Shape 358"/>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Log</a:t>
            </a:r>
          </a:p>
        </p:txBody>
      </p:sp>
      <p:sp>
        <p:nvSpPr>
          <p:cNvPr id="359" name="Shape 359"/>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https://git-scm.com/docs/git-log</a:t>
            </a:r>
          </a:p>
        </p:txBody>
      </p:sp>
      <p:pic>
        <p:nvPicPr>
          <p:cNvPr id="360" name="Shape 360"/>
          <p:cNvPicPr preferRelativeResize="0"/>
          <p:nvPr/>
        </p:nvPicPr>
        <p:blipFill rotWithShape="1">
          <a:blip r:embed="rId4">
            <a:alphaModFix/>
          </a:blip>
          <a:srcRect b="40518" l="0" r="24442" t="0"/>
          <a:stretch/>
        </p:blipFill>
        <p:spPr>
          <a:xfrm>
            <a:off x="3540500" y="2325525"/>
            <a:ext cx="3741725" cy="21468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66" name="Shape 366"/>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67" name="Shape 367"/>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s-419" sz="1800">
                <a:solidFill>
                  <a:schemeClr val="dk1"/>
                </a:solidFill>
              </a:rPr>
              <a:t>Todos los cambios que no se encuentran en el &lt;upstream&gt; son guardados de manera temporal.</a:t>
            </a:r>
          </a:p>
          <a:p>
            <a:pPr lvl="0" rtl="0">
              <a:lnSpc>
                <a:spcPct val="115000"/>
              </a:lnSpc>
              <a:spcBef>
                <a:spcPts val="0"/>
              </a:spcBef>
              <a:buNone/>
            </a:pPr>
            <a:r>
              <a:rPr lang="es-419" sz="1800">
                <a:solidFill>
                  <a:schemeClr val="dk1"/>
                </a:solidFill>
              </a:rPr>
              <a:t>El branch actual es reseteado desde el &lt;upstream&gt; y se vuelven a aplicar los cambios guardados.</a:t>
            </a:r>
          </a:p>
          <a:p>
            <a:pPr lvl="0" rtl="0">
              <a:lnSpc>
                <a:spcPct val="115000"/>
              </a:lnSpc>
              <a:spcBef>
                <a:spcPts val="0"/>
              </a:spcBef>
              <a:buNone/>
            </a:pPr>
            <a:r>
              <a:t/>
            </a:r>
            <a:endParaRPr sz="1800">
              <a:solidFill>
                <a:schemeClr val="dk1"/>
              </a:solidFill>
            </a:endParaRP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rebase master</a:t>
            </a:r>
          </a:p>
          <a:p>
            <a:pPr lvl="0" rtl="0">
              <a:lnSpc>
                <a:spcPct val="115000"/>
              </a:lnSpc>
              <a:spcBef>
                <a:spcPts val="0"/>
              </a:spcBef>
              <a:spcAft>
                <a:spcPts val="1600"/>
              </a:spcAft>
              <a:buNone/>
            </a:pPr>
            <a:r>
              <a:rPr lang="es-419" sz="1800">
                <a:solidFill>
                  <a:schemeClr val="dk1"/>
                </a:solidFill>
              </a:rPr>
              <a:t>Los commits que se encontraban en el branch &lt;nueva_funcionalidad&gt; fueron aplicados luego del último commit del HEAD de master.</a:t>
            </a:r>
          </a:p>
          <a:p>
            <a:pPr lvl="0" rtl="0">
              <a:lnSpc>
                <a:spcPct val="115000"/>
              </a:lnSpc>
              <a:spcBef>
                <a:spcPts val="0"/>
              </a:spcBef>
              <a:spcAft>
                <a:spcPts val="1600"/>
              </a:spcAft>
              <a:buNone/>
            </a:pPr>
            <a:r>
              <a:t/>
            </a:r>
            <a:endParaRPr>
              <a:solidFill>
                <a:schemeClr val="accent3"/>
              </a:solidFill>
              <a:latin typeface="Consolas"/>
              <a:ea typeface="Consolas"/>
              <a:cs typeface="Consolas"/>
              <a:sym typeface="Consolas"/>
            </a:endParaRPr>
          </a:p>
          <a:p>
            <a:pPr lvl="0" rtl="0">
              <a:lnSpc>
                <a:spcPct val="115000"/>
              </a:lnSpc>
              <a:spcBef>
                <a:spcPts val="0"/>
              </a:spcBef>
              <a:spcAft>
                <a:spcPts val="1600"/>
              </a:spcAft>
              <a:buNone/>
            </a:pPr>
            <a:r>
              <a:t/>
            </a:r>
            <a:endParaRPr>
              <a:solidFill>
                <a:schemeClr val="accent3"/>
              </a:solidFill>
              <a:latin typeface="Consolas"/>
              <a:ea typeface="Consolas"/>
              <a:cs typeface="Consolas"/>
              <a:sym typeface="Consolas"/>
            </a:endParaRPr>
          </a:p>
        </p:txBody>
      </p:sp>
      <p:sp>
        <p:nvSpPr>
          <p:cNvPr id="368" name="Shape 368"/>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Rebase</a:t>
            </a:r>
          </a:p>
        </p:txBody>
      </p:sp>
      <p:sp>
        <p:nvSpPr>
          <p:cNvPr id="369" name="Shape 369"/>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https://git-scm.com/docs/git-rebase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75" name="Shape 375"/>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Branching</a:t>
            </a:r>
          </a:p>
        </p:txBody>
      </p:sp>
      <p:sp>
        <p:nvSpPr>
          <p:cNvPr id="376" name="Shape 376"/>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tag							</a:t>
            </a:r>
            <a:r>
              <a:rPr lang="es-419">
                <a:solidFill>
                  <a:srgbClr val="FFFFFF"/>
                </a:solidFill>
              </a:rPr>
              <a:t>[Listar los tags del repositorio]</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tag -a vX.X -m "Mensaje de Tag”	</a:t>
            </a:r>
            <a:r>
              <a:rPr lang="es-419">
                <a:solidFill>
                  <a:srgbClr val="FFFFFF"/>
                </a:solidFill>
              </a:rPr>
              <a:t>[Crear un tag para el branch actual]</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show vX.X						</a:t>
            </a:r>
            <a:r>
              <a:rPr lang="es-419">
                <a:solidFill>
                  <a:srgbClr val="FFFFFF"/>
                </a:solidFill>
              </a:rPr>
              <a:t>[Mostrar commits de un tag]</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push origin [tagname]			</a:t>
            </a:r>
            <a:r>
              <a:rPr lang="es-419">
                <a:solidFill>
                  <a:srgbClr val="FFFFFF"/>
                </a:solidFill>
              </a:rPr>
              <a:t>[Empujar el tag al repositorio remoto]</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checkout [tagname]				</a:t>
            </a:r>
            <a:r>
              <a:rPr lang="es-419">
                <a:solidFill>
                  <a:srgbClr val="FFFFFF"/>
                </a:solidFill>
              </a:rPr>
              <a:t>[Checkout de un tag]</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checkout -b &lt;branch&gt; [tagname]	</a:t>
            </a:r>
            <a:r>
              <a:rPr lang="es-419">
                <a:solidFill>
                  <a:srgbClr val="FFFFFF"/>
                </a:solidFill>
              </a:rPr>
              <a:t>[Creación de un nuevo branch a partir del tag]</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tag --delete [tagname]			</a:t>
            </a:r>
            <a:r>
              <a:rPr lang="es-419">
                <a:solidFill>
                  <a:srgbClr val="FFFFFF"/>
                </a:solidFill>
              </a:rPr>
              <a:t>[Eliminar un tag de forma local]</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push --delete origin [tagname]	</a:t>
            </a:r>
            <a:r>
              <a:rPr lang="es-419">
                <a:solidFill>
                  <a:srgbClr val="FFFFFF"/>
                </a:solidFill>
              </a:rPr>
              <a:t>[Eliminar un tag de forma remota]</a:t>
            </a:r>
          </a:p>
        </p:txBody>
      </p:sp>
      <p:sp>
        <p:nvSpPr>
          <p:cNvPr id="377" name="Shape 377"/>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Tags</a:t>
            </a:r>
          </a:p>
        </p:txBody>
      </p:sp>
      <p:sp>
        <p:nvSpPr>
          <p:cNvPr id="378" name="Shape 378"/>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https://git-scm.com/book/en/v2/Git-Basics-Tagging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84" name="Shape 384"/>
          <p:cNvSpPr txBox="1"/>
          <p:nvPr/>
        </p:nvSpPr>
        <p:spPr>
          <a:xfrm>
            <a:off x="525600" y="1950900"/>
            <a:ext cx="8092800" cy="12417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Manejo de cambios</a:t>
            </a:r>
          </a:p>
        </p:txBody>
      </p:sp>
      <p:pic>
        <p:nvPicPr>
          <p:cNvPr id="385" name="Shape 385"/>
          <p:cNvPicPr preferRelativeResize="0"/>
          <p:nvPr/>
        </p:nvPicPr>
        <p:blipFill rotWithShape="1">
          <a:blip r:embed="rId3">
            <a:alphaModFix/>
          </a:blip>
          <a:srcRect b="0" l="1799" r="25925" t="0"/>
          <a:stretch/>
        </p:blipFill>
        <p:spPr>
          <a:xfrm rot="5400000">
            <a:off x="6794150" y="2799300"/>
            <a:ext cx="3690050" cy="1009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391" name="Shape 391"/>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Manejo de cambios</a:t>
            </a:r>
          </a:p>
        </p:txBody>
      </p:sp>
      <p:sp>
        <p:nvSpPr>
          <p:cNvPr id="392" name="Shape 392"/>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Devuelve todos los cambios no reflejados en el HEAD de uno o más branches locales desde el repositorio remoto.</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fetch --all</a:t>
            </a:r>
            <a:r>
              <a:rPr lang="es-419">
                <a:solidFill>
                  <a:schemeClr val="accent3"/>
                </a:solidFill>
                <a:latin typeface="Consolas"/>
                <a:ea typeface="Consolas"/>
                <a:cs typeface="Consolas"/>
                <a:sym typeface="Consolas"/>
              </a:rPr>
              <a:t> 		</a:t>
            </a:r>
            <a:r>
              <a:rPr lang="es-419">
                <a:solidFill>
                  <a:srgbClr val="FFFFFF"/>
                </a:solidFill>
              </a:rPr>
              <a:t>[Se trae el de todos]</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fetch &lt;branch&gt; </a:t>
            </a:r>
            <a:r>
              <a:rPr lang="es-419">
                <a:solidFill>
                  <a:schemeClr val="accent3"/>
                </a:solidFill>
                <a:latin typeface="Consolas"/>
                <a:ea typeface="Consolas"/>
                <a:cs typeface="Consolas"/>
                <a:sym typeface="Consolas"/>
              </a:rPr>
              <a:t>	</a:t>
            </a:r>
            <a:r>
              <a:rPr lang="es-419">
                <a:solidFill>
                  <a:srgbClr val="FFFFFF"/>
                </a:solidFill>
              </a:rPr>
              <a:t>[Se trae el del branch especificado]</a:t>
            </a:r>
          </a:p>
        </p:txBody>
      </p:sp>
      <p:sp>
        <p:nvSpPr>
          <p:cNvPr id="393" name="Shape 393"/>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https://git-scm.com/docs/git-fetch</a:t>
            </a:r>
          </a:p>
        </p:txBody>
      </p:sp>
      <p:sp>
        <p:nvSpPr>
          <p:cNvPr id="394" name="Shape 394"/>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Fetch</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77" name="Shape 77"/>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rgbClr val="FFFFFF"/>
                </a:solidFill>
              </a:rPr>
              <a:t>Plataformas más conocidas</a:t>
            </a:r>
          </a:p>
        </p:txBody>
      </p:sp>
      <p:sp>
        <p:nvSpPr>
          <p:cNvPr id="78" name="Shape 78"/>
          <p:cNvSpPr txBox="1"/>
          <p:nvPr>
            <p:ph idx="1" type="body"/>
          </p:nvPr>
        </p:nvSpPr>
        <p:spPr>
          <a:xfrm>
            <a:off x="311700" y="1152475"/>
            <a:ext cx="3999900" cy="430200"/>
          </a:xfrm>
          <a:prstGeom prst="rect">
            <a:avLst/>
          </a:prstGeom>
        </p:spPr>
        <p:txBody>
          <a:bodyPr anchorCtr="0" anchor="t" bIns="91425" lIns="91425" rIns="91425" wrap="square" tIns="91425">
            <a:noAutofit/>
          </a:bodyPr>
          <a:lstStyle/>
          <a:p>
            <a:pPr lvl="0" rtl="0" algn="ctr">
              <a:spcBef>
                <a:spcPts val="0"/>
              </a:spcBef>
              <a:buNone/>
            </a:pPr>
            <a:r>
              <a:rPr lang="es-419"/>
              <a:t>Repositorios online</a:t>
            </a:r>
          </a:p>
        </p:txBody>
      </p:sp>
      <p:sp>
        <p:nvSpPr>
          <p:cNvPr id="79" name="Shape 79"/>
          <p:cNvSpPr txBox="1"/>
          <p:nvPr>
            <p:ph idx="2" type="body"/>
          </p:nvPr>
        </p:nvSpPr>
        <p:spPr>
          <a:xfrm>
            <a:off x="4191925" y="1152475"/>
            <a:ext cx="3999900" cy="430200"/>
          </a:xfrm>
          <a:prstGeom prst="rect">
            <a:avLst/>
          </a:prstGeom>
        </p:spPr>
        <p:txBody>
          <a:bodyPr anchorCtr="0" anchor="t" bIns="91425" lIns="91425" rIns="91425" wrap="square" tIns="91425">
            <a:noAutofit/>
          </a:bodyPr>
          <a:lstStyle/>
          <a:p>
            <a:pPr lvl="0" rtl="0" algn="ctr">
              <a:spcBef>
                <a:spcPts val="0"/>
              </a:spcBef>
              <a:buNone/>
            </a:pPr>
            <a:r>
              <a:rPr lang="es-419"/>
              <a:t>Clientes </a:t>
            </a:r>
            <a:r>
              <a:rPr lang="es-419"/>
              <a:t>gráficos</a:t>
            </a:r>
            <a:r>
              <a:rPr lang="es-419"/>
              <a:t> de GIT</a:t>
            </a:r>
          </a:p>
        </p:txBody>
      </p:sp>
      <p:pic>
        <p:nvPicPr>
          <p:cNvPr descr="github.7433692cabbfa132f34adb034e7909fa.png" id="80" name="Shape 80">
            <a:hlinkClick r:id="rId3"/>
          </p:cNvPr>
          <p:cNvPicPr preferRelativeResize="0"/>
          <p:nvPr/>
        </p:nvPicPr>
        <p:blipFill>
          <a:blip r:embed="rId4">
            <a:alphaModFix/>
          </a:blip>
          <a:stretch>
            <a:fillRect/>
          </a:stretch>
        </p:blipFill>
        <p:spPr>
          <a:xfrm>
            <a:off x="1106375" y="2574325"/>
            <a:ext cx="2375525" cy="880550"/>
          </a:xfrm>
          <a:prstGeom prst="rect">
            <a:avLst/>
          </a:prstGeom>
          <a:noFill/>
          <a:ln>
            <a:noFill/>
          </a:ln>
        </p:spPr>
      </p:pic>
      <p:pic>
        <p:nvPicPr>
          <p:cNvPr descr="bitbucket_700.png" id="81" name="Shape 81">
            <a:hlinkClick r:id="rId5"/>
          </p:cNvPr>
          <p:cNvPicPr preferRelativeResize="0"/>
          <p:nvPr/>
        </p:nvPicPr>
        <p:blipFill>
          <a:blip r:embed="rId6">
            <a:alphaModFix/>
          </a:blip>
          <a:stretch>
            <a:fillRect/>
          </a:stretch>
        </p:blipFill>
        <p:spPr>
          <a:xfrm>
            <a:off x="1367626" y="1582526"/>
            <a:ext cx="1817251" cy="1038400"/>
          </a:xfrm>
          <a:prstGeom prst="rect">
            <a:avLst/>
          </a:prstGeom>
          <a:noFill/>
          <a:ln>
            <a:noFill/>
          </a:ln>
        </p:spPr>
      </p:pic>
      <p:pic>
        <p:nvPicPr>
          <p:cNvPr descr="277d9badcbd723e913b3a41e64e8d2f3d2c80598.png" id="82" name="Shape 82">
            <a:hlinkClick r:id="rId7"/>
          </p:cNvPr>
          <p:cNvPicPr preferRelativeResize="0"/>
          <p:nvPr/>
        </p:nvPicPr>
        <p:blipFill>
          <a:blip r:embed="rId8">
            <a:alphaModFix/>
          </a:blip>
          <a:stretch>
            <a:fillRect/>
          </a:stretch>
        </p:blipFill>
        <p:spPr>
          <a:xfrm>
            <a:off x="1265399" y="3818150"/>
            <a:ext cx="1905077" cy="677301"/>
          </a:xfrm>
          <a:prstGeom prst="rect">
            <a:avLst/>
          </a:prstGeom>
          <a:noFill/>
          <a:ln>
            <a:noFill/>
          </a:ln>
        </p:spPr>
      </p:pic>
      <p:pic>
        <p:nvPicPr>
          <p:cNvPr descr="1200px-TortoiseGit_logo.svg.png" id="83" name="Shape 83">
            <a:hlinkClick r:id="rId9"/>
          </p:cNvPr>
          <p:cNvPicPr preferRelativeResize="0"/>
          <p:nvPr/>
        </p:nvPicPr>
        <p:blipFill>
          <a:blip r:embed="rId10">
            <a:alphaModFix/>
          </a:blip>
          <a:stretch>
            <a:fillRect/>
          </a:stretch>
        </p:blipFill>
        <p:spPr>
          <a:xfrm>
            <a:off x="5625463" y="1686850"/>
            <a:ext cx="1285200" cy="713274"/>
          </a:xfrm>
          <a:prstGeom prst="rect">
            <a:avLst/>
          </a:prstGeom>
          <a:noFill/>
          <a:ln>
            <a:noFill/>
          </a:ln>
        </p:spPr>
      </p:pic>
      <p:sp>
        <p:nvSpPr>
          <p:cNvPr id="84" name="Shape 84"/>
          <p:cNvSpPr txBox="1"/>
          <p:nvPr/>
        </p:nvSpPr>
        <p:spPr>
          <a:xfrm>
            <a:off x="5666250" y="2400125"/>
            <a:ext cx="1131300" cy="6774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a:solidFill>
                  <a:schemeClr val="lt2"/>
                </a:solidFill>
              </a:rPr>
              <a:t>TortoiseGIT (Win)</a:t>
            </a:r>
          </a:p>
        </p:txBody>
      </p:sp>
      <p:pic>
        <p:nvPicPr>
          <p:cNvPr descr="SourceTreeNewIcon-300x300.png" id="85" name="Shape 85">
            <a:hlinkClick r:id="rId11"/>
          </p:cNvPr>
          <p:cNvPicPr preferRelativeResize="0"/>
          <p:nvPr/>
        </p:nvPicPr>
        <p:blipFill>
          <a:blip r:embed="rId12">
            <a:alphaModFix/>
          </a:blip>
          <a:stretch>
            <a:fillRect/>
          </a:stretch>
        </p:blipFill>
        <p:spPr>
          <a:xfrm>
            <a:off x="4409188" y="1644213"/>
            <a:ext cx="758475" cy="758475"/>
          </a:xfrm>
          <a:prstGeom prst="rect">
            <a:avLst/>
          </a:prstGeom>
          <a:noFill/>
          <a:ln>
            <a:noFill/>
          </a:ln>
        </p:spPr>
      </p:pic>
      <p:sp>
        <p:nvSpPr>
          <p:cNvPr id="86" name="Shape 86"/>
          <p:cNvSpPr txBox="1"/>
          <p:nvPr/>
        </p:nvSpPr>
        <p:spPr>
          <a:xfrm>
            <a:off x="4222788" y="2431000"/>
            <a:ext cx="1131300" cy="6774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a:solidFill>
                  <a:schemeClr val="lt2"/>
                </a:solidFill>
              </a:rPr>
              <a:t>SourceTree (Win/Mac)</a:t>
            </a:r>
          </a:p>
        </p:txBody>
      </p:sp>
      <p:pic>
        <p:nvPicPr>
          <p:cNvPr descr="768px-Ei-sc-github.svg.png" id="87" name="Shape 87">
            <a:hlinkClick r:id="rId13"/>
          </p:cNvPr>
          <p:cNvPicPr preferRelativeResize="0"/>
          <p:nvPr/>
        </p:nvPicPr>
        <p:blipFill>
          <a:blip r:embed="rId14">
            <a:alphaModFix/>
          </a:blip>
          <a:stretch>
            <a:fillRect/>
          </a:stretch>
        </p:blipFill>
        <p:spPr>
          <a:xfrm>
            <a:off x="7063175" y="1382563"/>
            <a:ext cx="1292125" cy="1292125"/>
          </a:xfrm>
          <a:prstGeom prst="rect">
            <a:avLst/>
          </a:prstGeom>
          <a:noFill/>
          <a:ln>
            <a:noFill/>
          </a:ln>
        </p:spPr>
      </p:pic>
      <p:sp>
        <p:nvSpPr>
          <p:cNvPr id="88" name="Shape 88"/>
          <p:cNvSpPr txBox="1"/>
          <p:nvPr/>
        </p:nvSpPr>
        <p:spPr>
          <a:xfrm>
            <a:off x="7143588" y="2447138"/>
            <a:ext cx="1131300" cy="6774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a:solidFill>
                  <a:schemeClr val="lt2"/>
                </a:solidFill>
              </a:rPr>
              <a:t>GitHub </a:t>
            </a:r>
            <a:r>
              <a:rPr lang="es-419">
                <a:solidFill>
                  <a:schemeClr val="lt2"/>
                </a:solidFill>
              </a:rPr>
              <a:t>(Win/Mac)</a:t>
            </a:r>
          </a:p>
        </p:txBody>
      </p:sp>
      <p:pic>
        <p:nvPicPr>
          <p:cNvPr descr="gitkraken-logo-dark-sq.png" id="89" name="Shape 89">
            <a:hlinkClick r:id="rId15"/>
          </p:cNvPr>
          <p:cNvPicPr preferRelativeResize="0"/>
          <p:nvPr/>
        </p:nvPicPr>
        <p:blipFill rotWithShape="1">
          <a:blip r:embed="rId16">
            <a:alphaModFix/>
          </a:blip>
          <a:srcRect b="27753" l="12603" r="12332" t="6135"/>
          <a:stretch/>
        </p:blipFill>
        <p:spPr>
          <a:xfrm>
            <a:off x="5137475" y="3234525"/>
            <a:ext cx="921325" cy="811400"/>
          </a:xfrm>
          <a:prstGeom prst="rect">
            <a:avLst/>
          </a:prstGeom>
          <a:noFill/>
          <a:ln>
            <a:noFill/>
          </a:ln>
        </p:spPr>
      </p:pic>
      <p:sp>
        <p:nvSpPr>
          <p:cNvPr id="90" name="Shape 90"/>
          <p:cNvSpPr txBox="1"/>
          <p:nvPr/>
        </p:nvSpPr>
        <p:spPr>
          <a:xfrm>
            <a:off x="4863601" y="4096250"/>
            <a:ext cx="1534500" cy="6984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a:solidFill>
                  <a:schemeClr val="lt2"/>
                </a:solidFill>
              </a:rPr>
              <a:t>GitKraken (Win/Mac/Linux)</a:t>
            </a:r>
          </a:p>
        </p:txBody>
      </p:sp>
      <p:pic>
        <p:nvPicPr>
          <p:cNvPr descr="Git-Logo-2Color.png" id="91" name="Shape 91">
            <a:hlinkClick r:id="rId17"/>
          </p:cNvPr>
          <p:cNvPicPr preferRelativeResize="0"/>
          <p:nvPr/>
        </p:nvPicPr>
        <p:blipFill rotWithShape="1">
          <a:blip r:embed="rId18">
            <a:alphaModFix/>
          </a:blip>
          <a:srcRect b="-10399" l="0" r="53572" t="0"/>
          <a:stretch/>
        </p:blipFill>
        <p:spPr>
          <a:xfrm>
            <a:off x="6623637" y="3108399"/>
            <a:ext cx="958276" cy="951550"/>
          </a:xfrm>
          <a:prstGeom prst="rect">
            <a:avLst/>
          </a:prstGeom>
          <a:noFill/>
          <a:ln>
            <a:noFill/>
          </a:ln>
        </p:spPr>
      </p:pic>
      <p:sp>
        <p:nvSpPr>
          <p:cNvPr id="92" name="Shape 92"/>
          <p:cNvSpPr txBox="1"/>
          <p:nvPr/>
        </p:nvSpPr>
        <p:spPr>
          <a:xfrm>
            <a:off x="6573587" y="4070600"/>
            <a:ext cx="917700" cy="6984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a:solidFill>
                  <a:schemeClr val="lt2"/>
                </a:solidFill>
              </a:rPr>
              <a:t>Gitk </a:t>
            </a:r>
            <a:r>
              <a:rPr lang="es-419">
                <a:solidFill>
                  <a:schemeClr val="lt2"/>
                </a:solidFill>
              </a:rPr>
              <a:t>(Linux)</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400" name="Shape 400"/>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Manejo de cambios</a:t>
            </a:r>
          </a:p>
        </p:txBody>
      </p:sp>
      <p:sp>
        <p:nvSpPr>
          <p:cNvPr id="401" name="Shape 401"/>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Incorpora cambios de un repositorio remoto en el branch actual. Si no se especifica el branch a traer, se traerá por default del repositorio remoto del actual.</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pull</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pull &lt;branch&gt;</a:t>
            </a:r>
          </a:p>
          <a:p>
            <a:pPr lvl="0" rtl="0">
              <a:lnSpc>
                <a:spcPct val="115000"/>
              </a:lnSpc>
              <a:spcBef>
                <a:spcPts val="0"/>
              </a:spcBef>
              <a:spcAft>
                <a:spcPts val="1600"/>
              </a:spcAft>
              <a:buNone/>
            </a:pPr>
            <a:r>
              <a:rPr lang="es-419" sz="1800">
                <a:solidFill>
                  <a:schemeClr val="dk1"/>
                </a:solidFill>
              </a:rPr>
              <a:t>El comando de pull es el equivalente a realizar lo siguiente:</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fetch</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merge FETCH_HEAD</a:t>
            </a:r>
          </a:p>
        </p:txBody>
      </p:sp>
      <p:sp>
        <p:nvSpPr>
          <p:cNvPr id="402" name="Shape 402"/>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https://git-scm.com/docs/git-pull</a:t>
            </a:r>
          </a:p>
        </p:txBody>
      </p:sp>
      <p:sp>
        <p:nvSpPr>
          <p:cNvPr id="403" name="Shape 403"/>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Pull</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409" name="Shape 409"/>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Manejo de cambios</a:t>
            </a:r>
          </a:p>
        </p:txBody>
      </p:sp>
      <p:sp>
        <p:nvSpPr>
          <p:cNvPr id="410" name="Shape 410"/>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Incorpora cambios de un repositorio remoto en el branch actual. Si no se especifica el branch a traer, se traerá por default del repositorio remoto del actual.</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reset &lt;mode&gt; &lt;commit&gt;</a:t>
            </a:r>
          </a:p>
          <a:p>
            <a:pPr lvl="0" rtl="0">
              <a:lnSpc>
                <a:spcPct val="115000"/>
              </a:lnSpc>
              <a:spcBef>
                <a:spcPts val="0"/>
              </a:spcBef>
              <a:spcAft>
                <a:spcPts val="1600"/>
              </a:spcAft>
              <a:buNone/>
            </a:pPr>
            <a:r>
              <a:rPr lang="es-419" sz="1800">
                <a:solidFill>
                  <a:schemeClr val="dk1"/>
                </a:solidFill>
              </a:rPr>
              <a:t>El comando de pull es el equivalente a realizar lo siguiente:</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fetch</a:t>
            </a:r>
          </a:p>
          <a:p>
            <a:pPr indent="-228600" lvl="0" marL="457200" rtl="0">
              <a:lnSpc>
                <a:spcPct val="115000"/>
              </a:lnSpc>
              <a:spcBef>
                <a:spcPts val="0"/>
              </a:spcBef>
              <a:spcAft>
                <a:spcPts val="1600"/>
              </a:spcAft>
              <a:buClr>
                <a:schemeClr val="accent3"/>
              </a:buClr>
              <a:buFont typeface="Consolas"/>
              <a:buChar char="●"/>
            </a:pPr>
            <a:r>
              <a:rPr lang="es-419">
                <a:solidFill>
                  <a:schemeClr val="accent3"/>
                </a:solidFill>
                <a:latin typeface="Consolas"/>
                <a:ea typeface="Consolas"/>
                <a:cs typeface="Consolas"/>
                <a:sym typeface="Consolas"/>
              </a:rPr>
              <a:t>git merge FETCH_HEAD</a:t>
            </a:r>
          </a:p>
        </p:txBody>
      </p:sp>
      <p:sp>
        <p:nvSpPr>
          <p:cNvPr id="411" name="Shape 411"/>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https://git-scm.com/docs/git-pull</a:t>
            </a:r>
          </a:p>
        </p:txBody>
      </p:sp>
      <p:sp>
        <p:nvSpPr>
          <p:cNvPr id="412" name="Shape 412"/>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Reset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98" name="Shape 98"/>
          <p:cNvSpPr txBox="1"/>
          <p:nvPr/>
        </p:nvSpPr>
        <p:spPr>
          <a:xfrm>
            <a:off x="269525" y="1305275"/>
            <a:ext cx="8593500" cy="36051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Mantenemos repositorios públicos en GitHub de proyectos Open Source</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BAdistro</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BAstrap</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Pantallas</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Presupuesto abierto</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Totem ingreso</a:t>
            </a:r>
          </a:p>
          <a:p>
            <a:pPr lvl="0" rtl="0">
              <a:lnSpc>
                <a:spcPct val="115000"/>
              </a:lnSpc>
              <a:spcBef>
                <a:spcPts val="0"/>
              </a:spcBef>
              <a:spcAft>
                <a:spcPts val="1600"/>
              </a:spcAft>
              <a:buNone/>
            </a:pPr>
            <a:r>
              <a:rPr lang="es-419" sz="1800">
                <a:solidFill>
                  <a:schemeClr val="dk1"/>
                </a:solidFill>
              </a:rPr>
              <a:t>Para los repositorios internos utilizamos GitLab dentro de la red del GCBA</a:t>
            </a:r>
          </a:p>
          <a:p>
            <a:pPr lvl="0" rtl="0">
              <a:lnSpc>
                <a:spcPct val="115000"/>
              </a:lnSpc>
              <a:spcBef>
                <a:spcPts val="0"/>
              </a:spcBef>
              <a:spcAft>
                <a:spcPts val="1600"/>
              </a:spcAft>
              <a:buNone/>
            </a:pPr>
            <a:r>
              <a:rPr lang="es-419" sz="1800">
                <a:solidFill>
                  <a:schemeClr val="dk1"/>
                </a:solidFill>
              </a:rPr>
              <a:t>Github: </a:t>
            </a:r>
            <a:r>
              <a:rPr lang="es-419" sz="1800" u="sng">
                <a:solidFill>
                  <a:schemeClr val="hlink"/>
                </a:solidFill>
                <a:hlinkClick r:id="rId3"/>
              </a:rPr>
              <a:t>https://github.com/gcba</a:t>
            </a:r>
          </a:p>
        </p:txBody>
      </p:sp>
      <p:sp>
        <p:nvSpPr>
          <p:cNvPr id="99" name="Shape 99"/>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rgbClr val="FFFFFF"/>
                </a:solidFill>
              </a:rPr>
              <a:t>Usos en el gobierno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05" name="Shape 105"/>
          <p:cNvSpPr txBox="1"/>
          <p:nvPr/>
        </p:nvSpPr>
        <p:spPr>
          <a:xfrm>
            <a:off x="525600" y="1950900"/>
            <a:ext cx="8092800" cy="12417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3600">
                <a:solidFill>
                  <a:schemeClr val="dk1"/>
                </a:solidFill>
              </a:rPr>
              <a:t>Primeros pasos</a:t>
            </a:r>
          </a:p>
        </p:txBody>
      </p:sp>
      <p:pic>
        <p:nvPicPr>
          <p:cNvPr id="106" name="Shape 106"/>
          <p:cNvPicPr preferRelativeResize="0"/>
          <p:nvPr/>
        </p:nvPicPr>
        <p:blipFill rotWithShape="1">
          <a:blip r:embed="rId3">
            <a:alphaModFix/>
          </a:blip>
          <a:srcRect b="0" l="1799" r="25925" t="0"/>
          <a:stretch/>
        </p:blipFill>
        <p:spPr>
          <a:xfrm rot="5400000">
            <a:off x="6794150" y="2799300"/>
            <a:ext cx="3690050"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12" name="Shape 112"/>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13" name="Shape 113"/>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1"/>
              </a:buClr>
              <a:buSzPct val="100000"/>
              <a:buChar char="●"/>
            </a:pPr>
            <a:r>
              <a:rPr lang="es-419" sz="1800">
                <a:solidFill>
                  <a:schemeClr val="dk1"/>
                </a:solidFill>
              </a:rPr>
              <a:t>Descargar desde la página oficial de GIT (</a:t>
            </a:r>
            <a:r>
              <a:rPr lang="es-419" sz="1800" u="sng">
                <a:solidFill>
                  <a:schemeClr val="accent5"/>
                </a:solidFill>
                <a:hlinkClick r:id="rId3"/>
              </a:rPr>
              <a:t>https://git-scm.com/downloads</a:t>
            </a:r>
            <a:r>
              <a:rPr lang="es-419" sz="1800">
                <a:solidFill>
                  <a:schemeClr val="dk1"/>
                </a:solidFill>
              </a:rPr>
              <a:t>) e instalar la versión que corresponda al sistema operativo donde se va a utilizar.</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Dentro de una consola o shell configurar GIT por primera vez:</a:t>
            </a:r>
          </a:p>
          <a:p>
            <a:pPr indent="-342900" lvl="1" marL="914400" rtl="0">
              <a:lnSpc>
                <a:spcPct val="115000"/>
              </a:lnSpc>
              <a:spcBef>
                <a:spcPts val="0"/>
              </a:spcBef>
              <a:spcAft>
                <a:spcPts val="1600"/>
              </a:spcAft>
              <a:buClr>
                <a:schemeClr val="accent3"/>
              </a:buClr>
              <a:buSzPct val="100000"/>
              <a:buChar char="○"/>
            </a:pPr>
            <a:r>
              <a:rPr i="1" lang="es-419" sz="1800">
                <a:solidFill>
                  <a:schemeClr val="accent3"/>
                </a:solidFill>
                <a:latin typeface="Consolas"/>
                <a:ea typeface="Consolas"/>
                <a:cs typeface="Consolas"/>
                <a:sym typeface="Consolas"/>
              </a:rPr>
              <a:t>git config --global user.name "</a:t>
            </a:r>
            <a:r>
              <a:rPr b="1" i="1" lang="es-419" sz="1800">
                <a:solidFill>
                  <a:schemeClr val="accent3"/>
                </a:solidFill>
                <a:latin typeface="Consolas"/>
                <a:ea typeface="Consolas"/>
                <a:cs typeface="Consolas"/>
                <a:sym typeface="Consolas"/>
              </a:rPr>
              <a:t>Tu Nombre</a:t>
            </a:r>
            <a:r>
              <a:rPr i="1" lang="es-419" sz="1800">
                <a:solidFill>
                  <a:schemeClr val="accent3"/>
                </a:solidFill>
                <a:latin typeface="Consolas"/>
                <a:ea typeface="Consolas"/>
                <a:cs typeface="Consolas"/>
                <a:sym typeface="Consolas"/>
              </a:rPr>
              <a:t>"</a:t>
            </a:r>
          </a:p>
          <a:p>
            <a:pPr indent="-342900" lvl="1" marL="914400" rtl="0">
              <a:lnSpc>
                <a:spcPct val="115000"/>
              </a:lnSpc>
              <a:spcBef>
                <a:spcPts val="0"/>
              </a:spcBef>
              <a:spcAft>
                <a:spcPts val="1600"/>
              </a:spcAft>
              <a:buClr>
                <a:schemeClr val="accent3"/>
              </a:buClr>
              <a:buSzPct val="100000"/>
              <a:buChar char="○"/>
            </a:pPr>
            <a:r>
              <a:rPr i="1" lang="es-419" sz="1800">
                <a:solidFill>
                  <a:schemeClr val="accent3"/>
                </a:solidFill>
                <a:latin typeface="Consolas"/>
                <a:ea typeface="Consolas"/>
                <a:cs typeface="Consolas"/>
                <a:sym typeface="Consolas"/>
              </a:rPr>
              <a:t>git config --global user.email </a:t>
            </a:r>
            <a:r>
              <a:rPr b="1" i="1" lang="es-419" sz="1800">
                <a:solidFill>
                  <a:schemeClr val="accent3"/>
                </a:solidFill>
                <a:latin typeface="Consolas"/>
                <a:ea typeface="Consolas"/>
                <a:cs typeface="Consolas"/>
                <a:sym typeface="Consolas"/>
              </a:rPr>
              <a:t>tumail@example.com</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Ahora ya se pueden empezar a usar los comandos de git</a:t>
            </a:r>
          </a:p>
        </p:txBody>
      </p:sp>
      <p:sp>
        <p:nvSpPr>
          <p:cNvPr id="114" name="Shape 114"/>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Instalación</a:t>
            </a:r>
          </a:p>
        </p:txBody>
      </p:sp>
      <p:sp>
        <p:nvSpPr>
          <p:cNvPr id="115" name="Shape 115"/>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4"/>
              </a:rPr>
              <a:t>https://git-scm.com/docs/git-config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21" name="Shape 121"/>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22" name="Shape 122"/>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1"/>
              </a:buClr>
              <a:buSzPct val="100000"/>
              <a:buChar char="●"/>
            </a:pPr>
            <a:r>
              <a:rPr lang="es-419" sz="1800">
                <a:solidFill>
                  <a:schemeClr val="dk1"/>
                </a:solidFill>
              </a:rPr>
              <a:t>Abrir una terminal o línea de comandos dentro de la carpeta que desea que sea la contenedora del repositorio y ejecutar el siguiente comando:</a:t>
            </a:r>
          </a:p>
          <a:p>
            <a:pPr indent="-342900" lvl="1" marL="914400" rtl="0">
              <a:lnSpc>
                <a:spcPct val="115000"/>
              </a:lnSpc>
              <a:spcBef>
                <a:spcPts val="0"/>
              </a:spcBef>
              <a:spcAft>
                <a:spcPts val="1600"/>
              </a:spcAft>
              <a:buClr>
                <a:schemeClr val="accent3"/>
              </a:buClr>
              <a:buSzPct val="100000"/>
              <a:buFont typeface="Consolas"/>
              <a:buChar char="○"/>
            </a:pPr>
            <a:r>
              <a:rPr lang="es-419" sz="1800">
                <a:solidFill>
                  <a:schemeClr val="accent3"/>
                </a:solidFill>
                <a:latin typeface="Consolas"/>
                <a:ea typeface="Consolas"/>
                <a:cs typeface="Consolas"/>
                <a:sym typeface="Consolas"/>
              </a:rPr>
              <a:t>git init</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Ahora ya tenemos un repositorio de GIT iniciado y listo para empezar a trabajar :D!</a:t>
            </a:r>
          </a:p>
          <a:p>
            <a:pPr indent="-342900" lvl="0" marL="457200" rtl="0">
              <a:lnSpc>
                <a:spcPct val="115000"/>
              </a:lnSpc>
              <a:spcBef>
                <a:spcPts val="0"/>
              </a:spcBef>
              <a:spcAft>
                <a:spcPts val="1600"/>
              </a:spcAft>
              <a:buClr>
                <a:schemeClr val="dk1"/>
              </a:buClr>
              <a:buSzPct val="100000"/>
              <a:buChar char="●"/>
            </a:pPr>
            <a:r>
              <a:rPr lang="es-419" sz="1800">
                <a:solidFill>
                  <a:schemeClr val="dk1"/>
                </a:solidFill>
              </a:rPr>
              <a:t>Si nuestro repositorio va a estar en algún servidor ejecutar el siguiente comando para agregar el </a:t>
            </a:r>
            <a:r>
              <a:rPr lang="es-419" sz="1800">
                <a:solidFill>
                  <a:srgbClr val="6D9EEB"/>
                </a:solidFill>
              </a:rPr>
              <a:t>origen</a:t>
            </a:r>
            <a:r>
              <a:rPr lang="es-419" sz="1800">
                <a:solidFill>
                  <a:schemeClr val="dk1"/>
                </a:solidFill>
              </a:rPr>
              <a:t>:</a:t>
            </a:r>
          </a:p>
          <a:p>
            <a:pPr indent="-342900" lvl="1" marL="914400" rtl="0">
              <a:lnSpc>
                <a:spcPct val="115000"/>
              </a:lnSpc>
              <a:spcBef>
                <a:spcPts val="0"/>
              </a:spcBef>
              <a:spcAft>
                <a:spcPts val="1600"/>
              </a:spcAft>
              <a:buClr>
                <a:schemeClr val="dk1"/>
              </a:buClr>
              <a:buSzPct val="100000"/>
              <a:buChar char="○"/>
            </a:pPr>
            <a:r>
              <a:rPr lang="es-419" sz="1800">
                <a:solidFill>
                  <a:schemeClr val="accent3"/>
                </a:solidFill>
                <a:latin typeface="Consolas"/>
                <a:ea typeface="Consolas"/>
                <a:cs typeface="Consolas"/>
                <a:sym typeface="Consolas"/>
              </a:rPr>
              <a:t>git remote add origin </a:t>
            </a:r>
            <a:r>
              <a:rPr b="1" lang="es-419" sz="1800">
                <a:solidFill>
                  <a:schemeClr val="accent3"/>
                </a:solidFill>
                <a:latin typeface="Consolas"/>
                <a:ea typeface="Consolas"/>
                <a:cs typeface="Consolas"/>
                <a:sym typeface="Consolas"/>
              </a:rPr>
              <a:t>&lt;url_repositorio.git&gt;</a:t>
            </a:r>
          </a:p>
        </p:txBody>
      </p:sp>
      <p:sp>
        <p:nvSpPr>
          <p:cNvPr id="123" name="Shape 123"/>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https://git-scm.com/docs/git-init</a:t>
            </a:r>
            <a:r>
              <a:rPr i="1" lang="es-419" sz="1000">
                <a:solidFill>
                  <a:schemeClr val="lt2"/>
                </a:solidFill>
              </a:rPr>
              <a:t>, </a:t>
            </a:r>
            <a:r>
              <a:rPr i="1" lang="es-419" sz="1000" u="sng">
                <a:solidFill>
                  <a:schemeClr val="hlink"/>
                </a:solidFill>
                <a:hlinkClick r:id="rId4"/>
              </a:rPr>
              <a:t>https://git-scm.com/docs/git-remote</a:t>
            </a:r>
          </a:p>
        </p:txBody>
      </p:sp>
      <p:sp>
        <p:nvSpPr>
          <p:cNvPr id="124" name="Shape 124"/>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Inicializando un repositorio desde una carpeta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0" y="76200"/>
            <a:ext cx="9144000" cy="262500"/>
          </a:xfrm>
          <a:prstGeom prst="rect">
            <a:avLst/>
          </a:prstGeom>
          <a:noFill/>
          <a:ln>
            <a:noFill/>
          </a:ln>
        </p:spPr>
        <p:txBody>
          <a:bodyPr anchorCtr="0" anchor="ctr" bIns="91425" lIns="91425" rIns="91425" wrap="square" tIns="91425">
            <a:noAutofit/>
          </a:bodyPr>
          <a:lstStyle/>
          <a:p>
            <a:pPr lvl="0" rtl="0" algn="ctr">
              <a:lnSpc>
                <a:spcPct val="144000"/>
              </a:lnSpc>
              <a:spcBef>
                <a:spcPts val="0"/>
              </a:spcBef>
              <a:buNone/>
            </a:pPr>
            <a:r>
              <a:rPr lang="es-419" sz="1000">
                <a:solidFill>
                  <a:schemeClr val="dk1"/>
                </a:solidFill>
              </a:rPr>
              <a:t>Workshop GIT													Plataforma Web - DGGEDI</a:t>
            </a:r>
          </a:p>
        </p:txBody>
      </p:sp>
      <p:sp>
        <p:nvSpPr>
          <p:cNvPr id="130" name="Shape 130"/>
          <p:cNvSpPr txBox="1"/>
          <p:nvPr/>
        </p:nvSpPr>
        <p:spPr>
          <a:xfrm>
            <a:off x="269525" y="342900"/>
            <a:ext cx="8593500" cy="698400"/>
          </a:xfrm>
          <a:prstGeom prst="rect">
            <a:avLst/>
          </a:prstGeom>
          <a:noFill/>
          <a:ln>
            <a:noFill/>
          </a:ln>
        </p:spPr>
        <p:txBody>
          <a:bodyPr anchorCtr="0" anchor="ctr" bIns="91425" lIns="91425" rIns="91425" wrap="square" tIns="91425">
            <a:noAutofit/>
          </a:bodyPr>
          <a:lstStyle/>
          <a:p>
            <a:pPr lvl="0" rtl="0" algn="ctr">
              <a:spcBef>
                <a:spcPts val="0"/>
              </a:spcBef>
              <a:buNone/>
            </a:pPr>
            <a:r>
              <a:rPr lang="es-419" sz="2800">
                <a:solidFill>
                  <a:schemeClr val="accent4"/>
                </a:solidFill>
              </a:rPr>
              <a:t>Primeros pasos</a:t>
            </a:r>
          </a:p>
        </p:txBody>
      </p:sp>
      <p:sp>
        <p:nvSpPr>
          <p:cNvPr id="131" name="Shape 131"/>
          <p:cNvSpPr txBox="1"/>
          <p:nvPr/>
        </p:nvSpPr>
        <p:spPr>
          <a:xfrm>
            <a:off x="269525" y="1686275"/>
            <a:ext cx="8593500" cy="31680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419" sz="1800">
                <a:solidFill>
                  <a:schemeClr val="dk1"/>
                </a:solidFill>
              </a:rPr>
              <a:t>Este comando creará una carpeta con el nombre del repositorio y todo su contenido ya existente en un servidor</a:t>
            </a:r>
          </a:p>
          <a:p>
            <a:pPr lvl="0" rtl="0">
              <a:lnSpc>
                <a:spcPct val="115000"/>
              </a:lnSpc>
              <a:spcBef>
                <a:spcPts val="0"/>
              </a:spcBef>
              <a:spcAft>
                <a:spcPts val="1600"/>
              </a:spcAft>
              <a:buNone/>
            </a:pPr>
            <a:r>
              <a:rPr lang="es-419" sz="1800">
                <a:solidFill>
                  <a:schemeClr val="dk1"/>
                </a:solidFill>
              </a:rPr>
              <a:t>Por </a:t>
            </a:r>
            <a:r>
              <a:rPr lang="es-419" sz="1800">
                <a:solidFill>
                  <a:srgbClr val="6D9EEB"/>
                </a:solidFill>
              </a:rPr>
              <a:t>SSH</a:t>
            </a:r>
            <a:r>
              <a:rPr lang="es-419" sz="1800">
                <a:solidFill>
                  <a:schemeClr val="dk1"/>
                </a:solidFill>
              </a:rPr>
              <a:t>:</a:t>
            </a:r>
          </a:p>
          <a:p>
            <a:pPr indent="-342900" lvl="0" marL="457200" rtl="0">
              <a:lnSpc>
                <a:spcPct val="115000"/>
              </a:lnSpc>
              <a:spcBef>
                <a:spcPts val="0"/>
              </a:spcBef>
              <a:spcAft>
                <a:spcPts val="1600"/>
              </a:spcAft>
              <a:buClr>
                <a:schemeClr val="accent3"/>
              </a:buClr>
              <a:buChar char="●"/>
            </a:pPr>
            <a:r>
              <a:rPr lang="es-419">
                <a:solidFill>
                  <a:schemeClr val="accent3"/>
                </a:solidFill>
                <a:latin typeface="Consolas"/>
                <a:ea typeface="Consolas"/>
                <a:cs typeface="Consolas"/>
                <a:sym typeface="Consolas"/>
              </a:rPr>
              <a:t>git clone &lt;usuario@url_plataforma_git:usuario/nombre_repositorio.git&gt;</a:t>
            </a:r>
          </a:p>
          <a:p>
            <a:pPr lvl="0" rtl="0">
              <a:lnSpc>
                <a:spcPct val="115000"/>
              </a:lnSpc>
              <a:spcBef>
                <a:spcPts val="0"/>
              </a:spcBef>
              <a:spcAft>
                <a:spcPts val="1600"/>
              </a:spcAft>
              <a:buNone/>
            </a:pPr>
            <a:r>
              <a:rPr lang="es-419" sz="1800">
                <a:solidFill>
                  <a:schemeClr val="dk1"/>
                </a:solidFill>
              </a:rPr>
              <a:t>Por </a:t>
            </a:r>
            <a:r>
              <a:rPr lang="es-419" sz="1800">
                <a:solidFill>
                  <a:srgbClr val="6D9EEB"/>
                </a:solidFill>
              </a:rPr>
              <a:t>HTTP/HTTPS</a:t>
            </a:r>
            <a:r>
              <a:rPr lang="es-419" sz="1800">
                <a:solidFill>
                  <a:schemeClr val="dk1"/>
                </a:solidFill>
              </a:rPr>
              <a:t>:</a:t>
            </a:r>
          </a:p>
          <a:p>
            <a:pPr indent="-342900" lvl="0" marL="457200" rtl="0">
              <a:lnSpc>
                <a:spcPct val="115000"/>
              </a:lnSpc>
              <a:spcBef>
                <a:spcPts val="0"/>
              </a:spcBef>
              <a:spcAft>
                <a:spcPts val="1600"/>
              </a:spcAft>
              <a:buClr>
                <a:schemeClr val="accent3"/>
              </a:buClr>
              <a:buChar char="●"/>
            </a:pPr>
            <a:r>
              <a:rPr lang="es-419">
                <a:solidFill>
                  <a:schemeClr val="accent3"/>
                </a:solidFill>
                <a:latin typeface="Consolas"/>
                <a:ea typeface="Consolas"/>
                <a:cs typeface="Consolas"/>
                <a:sym typeface="Consolas"/>
              </a:rPr>
              <a:t>git clone &lt;url_repositorio.git&gt;</a:t>
            </a:r>
          </a:p>
        </p:txBody>
      </p:sp>
      <p:sp>
        <p:nvSpPr>
          <p:cNvPr id="132" name="Shape 132"/>
          <p:cNvSpPr txBox="1"/>
          <p:nvPr/>
        </p:nvSpPr>
        <p:spPr>
          <a:xfrm>
            <a:off x="269650" y="4642500"/>
            <a:ext cx="8593500" cy="501000"/>
          </a:xfrm>
          <a:prstGeom prst="rect">
            <a:avLst/>
          </a:prstGeom>
          <a:noFill/>
          <a:ln>
            <a:noFill/>
          </a:ln>
        </p:spPr>
        <p:txBody>
          <a:bodyPr anchorCtr="0" anchor="ctr" bIns="91425" lIns="91425" rIns="91425" wrap="square" tIns="91425">
            <a:noAutofit/>
          </a:bodyPr>
          <a:lstStyle/>
          <a:p>
            <a:pPr lvl="0" rtl="0" algn="r">
              <a:spcBef>
                <a:spcPts val="0"/>
              </a:spcBef>
              <a:buNone/>
            </a:pPr>
            <a:r>
              <a:rPr i="1" lang="es-419" sz="1000">
                <a:solidFill>
                  <a:schemeClr val="lt2"/>
                </a:solidFill>
              </a:rPr>
              <a:t>Referencia: </a:t>
            </a:r>
            <a:r>
              <a:rPr i="1" lang="es-419" sz="1000" u="sng">
                <a:solidFill>
                  <a:schemeClr val="hlink"/>
                </a:solidFill>
                <a:hlinkClick r:id="rId3"/>
              </a:rPr>
              <a:t>https://git-scm.com/docs/git-clone</a:t>
            </a:r>
          </a:p>
        </p:txBody>
      </p:sp>
      <p:sp>
        <p:nvSpPr>
          <p:cNvPr id="133" name="Shape 133"/>
          <p:cNvSpPr txBox="1"/>
          <p:nvPr/>
        </p:nvSpPr>
        <p:spPr>
          <a:xfrm>
            <a:off x="275250" y="1220650"/>
            <a:ext cx="8593500" cy="501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spcAft>
                <a:spcPts val="1600"/>
              </a:spcAft>
              <a:buNone/>
            </a:pPr>
            <a:r>
              <a:rPr lang="es-419" sz="1800">
                <a:solidFill>
                  <a:schemeClr val="accent4"/>
                </a:solidFill>
              </a:rPr>
              <a:t>Clonando un repositorio desde un servidor</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