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cd44e19a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cd44e19a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cd44e19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cd44e19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cd4f05c5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cd4f05c5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cd4f05c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cd4f05c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e254a84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e254a84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6fa568f0ecfa42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66fa568f0ecfa42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ce16b0f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ce16b0f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ce254a84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ce254a84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d44e19a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cd44e19a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cd4f05c5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cd4f05c5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cd284b3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cd284b3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cd643ce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cd643ce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cd643ce7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cd643ce7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cd44e19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cd44e19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pi.twitter.com/" TargetMode="External"/><Relationship Id="rId4" Type="http://schemas.openxmlformats.org/officeDocument/2006/relationships/hyperlink" Target="https://api.twitter.com/1.1/search/tweets.json" TargetMode="External"/><Relationship Id="rId5" Type="http://schemas.openxmlformats.org/officeDocument/2006/relationships/hyperlink" Target="https://api.twitter.com/1.1/statuses/user_timeline.json" TargetMode="External"/><Relationship Id="rId6" Type="http://schemas.openxmlformats.org/officeDocument/2006/relationships/hyperlink" Target="https://api.twitter.com/1.1/users/show.json" TargetMode="External"/><Relationship Id="rId7" Type="http://schemas.openxmlformats.org/officeDocument/2006/relationships/hyperlink" Target="http://www.trumptwitterarchive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textblob.readthedocs.io/en/dev/index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hyperlink" Target="https://www.onthisday.com/people/kim-jong-un" TargetMode="External"/><Relationship Id="rId5" Type="http://schemas.openxmlformats.org/officeDocument/2006/relationships/hyperlink" Target="https://www.onthisday.com/people/donald-trum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 Tweet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Queens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Trump’s Most Engaging Tweets:</a:t>
            </a:r>
            <a:endParaRPr/>
          </a:p>
        </p:txBody>
      </p:sp>
      <p:sp>
        <p:nvSpPr>
          <p:cNvPr id="343" name="Google Shape;343;p22"/>
          <p:cNvSpPr txBox="1"/>
          <p:nvPr>
            <p:ph idx="1" type="body"/>
          </p:nvPr>
        </p:nvSpPr>
        <p:spPr>
          <a:xfrm>
            <a:off x="689350" y="1496475"/>
            <a:ext cx="2878500" cy="16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 the past week: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“BORING!” - 6/26/2019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(First night of the Democratic presidential debate)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889" y="1875350"/>
            <a:ext cx="4659958" cy="26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2"/>
          <p:cNvSpPr txBox="1"/>
          <p:nvPr/>
        </p:nvSpPr>
        <p:spPr>
          <a:xfrm>
            <a:off x="3964175" y="1496475"/>
            <a:ext cx="20514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2018 </a:t>
            </a: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Runner-up:</a:t>
            </a:r>
            <a:endParaRPr b="1" sz="1800"/>
          </a:p>
        </p:txBody>
      </p:sp>
      <p:sp>
        <p:nvSpPr>
          <p:cNvPr id="346" name="Google Shape;346;p22"/>
          <p:cNvSpPr txBox="1"/>
          <p:nvPr/>
        </p:nvSpPr>
        <p:spPr>
          <a:xfrm>
            <a:off x="689350" y="3318700"/>
            <a:ext cx="2717100" cy="12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 2018:</a:t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“Merry Christmas!”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>
            <p:ph type="title"/>
          </p:nvPr>
        </p:nvSpPr>
        <p:spPr>
          <a:xfrm>
            <a:off x="1303800" y="598575"/>
            <a:ext cx="7253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Trump’s Most Frequently Tweeted Words</a:t>
            </a:r>
            <a:endParaRPr/>
          </a:p>
        </p:txBody>
      </p:sp>
      <p:pic>
        <p:nvPicPr>
          <p:cNvPr id="352" name="Google Shape;3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13" y="1690088"/>
            <a:ext cx="4396400" cy="292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0963" y="1752888"/>
            <a:ext cx="4006525" cy="27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Trump’s Tweets / Retweets</a:t>
            </a:r>
            <a:endParaRPr/>
          </a:p>
        </p:txBody>
      </p:sp>
      <p:pic>
        <p:nvPicPr>
          <p:cNvPr id="359" name="Google Shape;3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300" y="1253573"/>
            <a:ext cx="3691575" cy="32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4"/>
          <p:cNvSpPr txBox="1"/>
          <p:nvPr/>
        </p:nvSpPr>
        <p:spPr>
          <a:xfrm>
            <a:off x="980700" y="1721450"/>
            <a:ext cx="4194000" cy="26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Majority of Trump’s engagement on Twitter can be seen through tweets originating from his twitter handle.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Re-tweets are only at 20% of his twitter activity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number of re-tweets were higher in 2018 when compared to</a:t>
            </a: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2019 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Politicians’ Popularity </a:t>
            </a:r>
            <a:endParaRPr/>
          </a:p>
        </p:txBody>
      </p:sp>
      <p:pic>
        <p:nvPicPr>
          <p:cNvPr id="366" name="Google Shape;3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603" y="490350"/>
            <a:ext cx="3785050" cy="26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5"/>
          <p:cNvSpPr txBox="1"/>
          <p:nvPr/>
        </p:nvSpPr>
        <p:spPr>
          <a:xfrm>
            <a:off x="772050" y="1533675"/>
            <a:ext cx="32343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API: GET users/show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Resource URL: https://api.twitter.com/1.1/users/show.json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Returns a variety of information about the user specified by the required ‘user_id’ or ‘screen_name’ parameter.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8" name="Google Shape;3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688" y="3217425"/>
            <a:ext cx="8398626" cy="17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74" name="Google Shape;374;p26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 expect Trump’s tweets will be more negative overall.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Most of his tweets were positive, followed by neutral.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 expect Tweets with Trump mentions will be half positive, half negative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		Most Trump mentions were neutral, followed by positive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 expect Trump’s tweet volume to be high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		Trump tweet volume is high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 expect Trump mentions from red (republican) states to be more positive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There was limited data on location associated with the tweets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 expect Trump’s negative tweets to have higher engagement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There is no correlation between tweet polarity and engagement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80" name="Google Shape;380;p2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6419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We expect Trump’s tweets will be more negative overall.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We expect Tweets with Trump mentions will be half positive, half negative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We expect Trump Tweet Volume to be high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We expect Trump mentions from red (republican) states to be more positive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We expect Trump’s negative tweets to have higher engagement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 called/Datasets used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990800" y="1990050"/>
            <a:ext cx="7428600" cy="26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Twitter API : '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https://api.twitter.com/</a:t>
            </a:r>
            <a:r>
              <a:rPr lang="en" sz="1400"/>
              <a:t>'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 sz="1400">
                <a:solidFill>
                  <a:srgbClr val="000000"/>
                </a:solidFill>
              </a:rPr>
              <a:t>Standard Search API: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https://api.twitter.com/1.1/search/tweets.json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 sz="1400">
                <a:solidFill>
                  <a:srgbClr val="000000"/>
                </a:solidFill>
              </a:rPr>
              <a:t>GET statuses/user_timeline: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https://api.twitter.com/1.1/statuses/user_timeline.json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 sz="1400">
                <a:solidFill>
                  <a:srgbClr val="000000"/>
                </a:solidFill>
              </a:rPr>
              <a:t>GET users/show: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https://api.twitter.com/1.1/users/show.json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2018 Trump Tweet Data Set: 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http://www.trumptwitterarchive.com/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JSON Objects</a:t>
            </a:r>
            <a:endParaRPr/>
          </a:p>
        </p:txBody>
      </p:sp>
      <p:grpSp>
        <p:nvGrpSpPr>
          <p:cNvPr id="296" name="Google Shape;296;p16"/>
          <p:cNvGrpSpPr/>
          <p:nvPr/>
        </p:nvGrpSpPr>
        <p:grpSpPr>
          <a:xfrm>
            <a:off x="470225" y="1597875"/>
            <a:ext cx="4833675" cy="2825025"/>
            <a:chOff x="470225" y="1597875"/>
            <a:chExt cx="4833675" cy="2825025"/>
          </a:xfrm>
        </p:grpSpPr>
        <p:pic>
          <p:nvPicPr>
            <p:cNvPr id="297" name="Google Shape;297;p16"/>
            <p:cNvPicPr preferRelativeResize="0"/>
            <p:nvPr/>
          </p:nvPicPr>
          <p:blipFill rotWithShape="1">
            <a:blip r:embed="rId3">
              <a:alphaModFix/>
            </a:blip>
            <a:srcRect b="0" l="0" r="1652" t="0"/>
            <a:stretch/>
          </p:blipFill>
          <p:spPr>
            <a:xfrm>
              <a:off x="470225" y="2098800"/>
              <a:ext cx="4833675" cy="2324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8" name="Google Shape;298;p16"/>
            <p:cNvSpPr txBox="1"/>
            <p:nvPr/>
          </p:nvSpPr>
          <p:spPr>
            <a:xfrm>
              <a:off x="1904413" y="1597875"/>
              <a:ext cx="19653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Tweet Object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5443300" y="1606013"/>
            <a:ext cx="3314700" cy="3090113"/>
            <a:chOff x="5443300" y="1606013"/>
            <a:chExt cx="3314700" cy="3090113"/>
          </a:xfrm>
        </p:grpSpPr>
        <p:pic>
          <p:nvPicPr>
            <p:cNvPr id="300" name="Google Shape;300;p16"/>
            <p:cNvPicPr preferRelativeResize="0"/>
            <p:nvPr/>
          </p:nvPicPr>
          <p:blipFill rotWithShape="1">
            <a:blip r:embed="rId4">
              <a:alphaModFix/>
            </a:blip>
            <a:srcRect b="17369" l="0" r="0" t="0"/>
            <a:stretch/>
          </p:blipFill>
          <p:spPr>
            <a:xfrm>
              <a:off x="5443300" y="2098800"/>
              <a:ext cx="3314700" cy="259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Google Shape;301;p16"/>
            <p:cNvSpPr txBox="1"/>
            <p:nvPr/>
          </p:nvSpPr>
          <p:spPr>
            <a:xfrm>
              <a:off x="6117988" y="1606013"/>
              <a:ext cx="19653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User </a:t>
              </a: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Object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77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on Trump Mentions</a:t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150" y="1679725"/>
            <a:ext cx="4563675" cy="288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7"/>
          <p:cNvSpPr txBox="1"/>
          <p:nvPr/>
        </p:nvSpPr>
        <p:spPr>
          <a:xfrm>
            <a:off x="365150" y="1366750"/>
            <a:ext cx="4507200" cy="3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Library: TextBlob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https://textblob.readthedocs.io/en/dev/index.html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Python library for processing textual data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Provides simple API for common NLP tasks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Method: Sentiment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This function returns two properties: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Polarity: float which lies in the range of [-1,1] where 1 means positive statement and -1 means a negative statement.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Subjectivity: float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which lies in the range of [0,1]. Subjective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generally refers to personal opinion, emotion or judgment whereas objective refers to factual information.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of Trump’s Tweets</a:t>
            </a:r>
            <a:endParaRPr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7400" y="1706800"/>
            <a:ext cx="3733925" cy="248929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8"/>
          <p:cNvSpPr txBox="1"/>
          <p:nvPr/>
        </p:nvSpPr>
        <p:spPr>
          <a:xfrm>
            <a:off x="3406525" y="1597875"/>
            <a:ext cx="54054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majority of Trump’s tweets in 2018 (full year) and June 2019 had Positive sentiment, while 22% were negative.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Example Tweets:</a:t>
            </a:r>
            <a:endParaRPr b="1" sz="12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Positive: </a:t>
            </a: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“Five Most Wanted leaders of ISIS just captured!”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Negative: </a:t>
            </a: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“We will be forced to close the Southern Border entirely if the Obstructionist Democrats do not give us the money to finish the Wall &amp; also change the ridiculous immigration laws that our Country is saddled with. Hard to believe there was a Congress &amp; President who would approve!”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Neutral: </a:t>
            </a: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“I’ve done more damage to ISIS than all recent presidents....not even close!”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Trump’s Tweets Overtime</a:t>
            </a:r>
            <a:endParaRPr/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850" y="1750600"/>
            <a:ext cx="4255825" cy="27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9"/>
          <p:cNvSpPr txBox="1"/>
          <p:nvPr/>
        </p:nvSpPr>
        <p:spPr>
          <a:xfrm>
            <a:off x="444550" y="1565800"/>
            <a:ext cx="37956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Tweet Volume</a:t>
            </a: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Trump increased the amount he tweets during Q3 and Q4 of 2018. A few events that help explain the increase in June 2018: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AutoNum type="arabicParenR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 leaves UN Human Rights Council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arenR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Trump Places Tariff on Chinese Goods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AutoNum type="arabicParenR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Trump signs Executive Order ending family separation at the border for illegal immigrants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AutoNum type="arabicParenR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Mass shooting at a New Jersey art festival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AutoNum type="arabicParenR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Singapore Summit between North Korean leader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/>
              </a:rPr>
              <a:t>Kim Jong-un</a:t>
            </a: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and US President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/>
              </a:rPr>
              <a:t>Donald Trump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of Trump’s Tweets Overtime</a:t>
            </a:r>
            <a:endParaRPr/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325" y="1705625"/>
            <a:ext cx="4130625" cy="264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0"/>
          <p:cNvSpPr txBox="1"/>
          <p:nvPr/>
        </p:nvSpPr>
        <p:spPr>
          <a:xfrm>
            <a:off x="372850" y="1773050"/>
            <a:ext cx="39471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Sentiment: </a:t>
            </a: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increase in tweet volume was majorly on Positive sentiment tweets. His negative tweets started to increased in April, going above his 2018 average.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Avg Positive: 173 tweets per month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Avg Neutral: 55 </a:t>
            </a: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tweets per month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Avg Negative: 63 </a:t>
            </a: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tweets per month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Trump’s Tweet Polarity vs. Engagement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(2018)</a:t>
            </a:r>
            <a:endParaRPr/>
          </a:p>
        </p:txBody>
      </p:sp>
      <p:pic>
        <p:nvPicPr>
          <p:cNvPr id="335" name="Google Shape;3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75" y="1684850"/>
            <a:ext cx="4333950" cy="29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1"/>
          <p:cNvPicPr preferRelativeResize="0"/>
          <p:nvPr/>
        </p:nvPicPr>
        <p:blipFill rotWithShape="1">
          <a:blip r:embed="rId4">
            <a:alphaModFix/>
          </a:blip>
          <a:srcRect b="65336" l="0" r="0" t="0"/>
          <a:stretch/>
        </p:blipFill>
        <p:spPr>
          <a:xfrm>
            <a:off x="5366025" y="1499375"/>
            <a:ext cx="3120676" cy="107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1"/>
          <p:cNvPicPr preferRelativeResize="0"/>
          <p:nvPr/>
        </p:nvPicPr>
        <p:blipFill rotWithShape="1">
          <a:blip r:embed="rId4">
            <a:alphaModFix/>
          </a:blip>
          <a:srcRect b="0" l="0" r="0" t="36868"/>
          <a:stretch/>
        </p:blipFill>
        <p:spPr>
          <a:xfrm>
            <a:off x="5265750" y="2727175"/>
            <a:ext cx="3120676" cy="19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