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04" r:id="rId2"/>
  </p:sldMasterIdLst>
  <p:sldIdLst>
    <p:sldId id="256" r:id="rId3"/>
    <p:sldId id="274" r:id="rId4"/>
    <p:sldId id="259" r:id="rId5"/>
    <p:sldId id="260" r:id="rId6"/>
    <p:sldId id="257" r:id="rId7"/>
    <p:sldId id="258" r:id="rId8"/>
    <p:sldId id="261" r:id="rId9"/>
    <p:sldId id="266" r:id="rId10"/>
    <p:sldId id="265" r:id="rId11"/>
    <p:sldId id="262" r:id="rId12"/>
    <p:sldId id="278" r:id="rId13"/>
    <p:sldId id="279" r:id="rId14"/>
    <p:sldId id="263" r:id="rId15"/>
    <p:sldId id="272" r:id="rId16"/>
    <p:sldId id="280" r:id="rId17"/>
    <p:sldId id="275" r:id="rId18"/>
    <p:sldId id="281" r:id="rId19"/>
    <p:sldId id="282" r:id="rId20"/>
    <p:sldId id="264" r:id="rId21"/>
    <p:sldId id="273" r:id="rId22"/>
    <p:sldId id="276" r:id="rId23"/>
    <p:sldId id="267" r:id="rId24"/>
    <p:sldId id="271" r:id="rId25"/>
    <p:sldId id="283" r:id="rId26"/>
    <p:sldId id="301" r:id="rId27"/>
    <p:sldId id="302" r:id="rId28"/>
    <p:sldId id="303" r:id="rId29"/>
    <p:sldId id="304" r:id="rId30"/>
    <p:sldId id="296" r:id="rId31"/>
    <p:sldId id="297" r:id="rId32"/>
    <p:sldId id="298" r:id="rId33"/>
    <p:sldId id="299" r:id="rId34"/>
    <p:sldId id="300" r:id="rId35"/>
    <p:sldId id="284" r:id="rId36"/>
    <p:sldId id="295" r:id="rId37"/>
    <p:sldId id="285" r:id="rId38"/>
    <p:sldId id="286" r:id="rId39"/>
    <p:sldId id="305" r:id="rId40"/>
    <p:sldId id="288" r:id="rId41"/>
    <p:sldId id="291" r:id="rId42"/>
    <p:sldId id="308" r:id="rId43"/>
    <p:sldId id="306" r:id="rId44"/>
    <p:sldId id="289" r:id="rId45"/>
    <p:sldId id="307" r:id="rId46"/>
    <p:sldId id="290" r:id="rId47"/>
    <p:sldId id="292" r:id="rId48"/>
    <p:sldId id="293" r:id="rId49"/>
    <p:sldId id="287" r:id="rId50"/>
    <p:sldId id="309" r:id="rId51"/>
    <p:sldId id="310" r:id="rId52"/>
    <p:sldId id="313" r:id="rId53"/>
    <p:sldId id="311" r:id="rId54"/>
    <p:sldId id="315" r:id="rId55"/>
    <p:sldId id="316" r:id="rId56"/>
    <p:sldId id="312" r:id="rId57"/>
    <p:sldId id="317" r:id="rId58"/>
    <p:sldId id="318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7F8EA-1D1B-4E63-83EB-CF39D366661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E8396C2-06D2-47BB-A1B0-2BD4DFD6C5CF}">
      <dgm:prSet phldrT="[Текст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44E267AB-C4F9-46B0-A68C-C5EEFA023480}" type="parTrans" cxnId="{DD313E82-F19A-44DA-A850-72EB92DB9C63}">
      <dgm:prSet/>
      <dgm:spPr/>
      <dgm:t>
        <a:bodyPr/>
        <a:lstStyle/>
        <a:p>
          <a:endParaRPr lang="ru-RU"/>
        </a:p>
      </dgm:t>
    </dgm:pt>
    <dgm:pt modelId="{52D1588E-4A45-48C0-A004-53F1A20890C8}" type="sibTrans" cxnId="{DD313E82-F19A-44DA-A850-72EB92DB9C63}">
      <dgm:prSet/>
      <dgm:spPr/>
      <dgm:t>
        <a:bodyPr/>
        <a:lstStyle/>
        <a:p>
          <a:endParaRPr lang="ru-RU"/>
        </a:p>
      </dgm:t>
    </dgm:pt>
    <dgm:pt modelId="{FC0304D8-D3D3-43CB-89BA-36D6A8D5BE7B}">
      <dgm:prSet phldrT="[Текст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 dirty="0" smtClean="0"/>
            <a:t/>
          </a:r>
          <a:br>
            <a:rPr lang="ru-RU" dirty="0" smtClean="0"/>
          </a:br>
          <a:endParaRPr lang="ru-RU" dirty="0"/>
        </a:p>
      </dgm:t>
    </dgm:pt>
    <dgm:pt modelId="{98839FCD-1E97-4DC4-A010-D56985C3D00D}" type="parTrans" cxnId="{BC1C1AF6-D38C-4AEB-AA29-3744F8FD879D}">
      <dgm:prSet/>
      <dgm:spPr/>
      <dgm:t>
        <a:bodyPr/>
        <a:lstStyle/>
        <a:p>
          <a:endParaRPr lang="ru-RU"/>
        </a:p>
      </dgm:t>
    </dgm:pt>
    <dgm:pt modelId="{C75FF35E-FC7F-411D-8359-C625C0D9625D}" type="sibTrans" cxnId="{BC1C1AF6-D38C-4AEB-AA29-3744F8FD879D}">
      <dgm:prSet/>
      <dgm:spPr/>
      <dgm:t>
        <a:bodyPr/>
        <a:lstStyle/>
        <a:p>
          <a:endParaRPr lang="ru-RU"/>
        </a:p>
      </dgm:t>
    </dgm:pt>
    <dgm:pt modelId="{4676B64D-C8E8-496C-B4C7-349BC8434337}">
      <dgm:prSet phldrT="[Текст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 dirty="0" smtClean="0"/>
            <a:t/>
          </a:r>
          <a:br>
            <a:rPr lang="ru-RU" dirty="0" smtClean="0"/>
          </a:br>
          <a:endParaRPr lang="ru-RU" dirty="0">
            <a:solidFill>
              <a:srgbClr val="0070C0"/>
            </a:solidFill>
            <a:latin typeface="Segoe Condensed" pitchFamily="34" charset="0"/>
          </a:endParaRPr>
        </a:p>
      </dgm:t>
    </dgm:pt>
    <dgm:pt modelId="{CAABF4A2-79EF-4028-A8F4-E30767D938F0}" type="sibTrans" cxnId="{B00D6B26-7D2F-4F7A-9B3D-1FB5539D7801}">
      <dgm:prSet/>
      <dgm:spPr/>
      <dgm:t>
        <a:bodyPr/>
        <a:lstStyle/>
        <a:p>
          <a:endParaRPr lang="ru-RU"/>
        </a:p>
      </dgm:t>
    </dgm:pt>
    <dgm:pt modelId="{DCC4EC07-D338-4A9F-A911-4C79D64CF7EF}" type="parTrans" cxnId="{B00D6B26-7D2F-4F7A-9B3D-1FB5539D7801}">
      <dgm:prSet/>
      <dgm:spPr/>
      <dgm:t>
        <a:bodyPr/>
        <a:lstStyle/>
        <a:p>
          <a:endParaRPr lang="ru-RU"/>
        </a:p>
      </dgm:t>
    </dgm:pt>
    <dgm:pt modelId="{81CB0F73-33B7-46CF-AAF5-6D93B3F3BF12}" type="pres">
      <dgm:prSet presAssocID="{5CB7F8EA-1D1B-4E63-83EB-CF39D366661B}" presName="arrowDiagram" presStyleCnt="0">
        <dgm:presLayoutVars>
          <dgm:chMax val="5"/>
          <dgm:dir/>
          <dgm:resizeHandles val="exact"/>
        </dgm:presLayoutVars>
      </dgm:prSet>
      <dgm:spPr/>
    </dgm:pt>
    <dgm:pt modelId="{FA4DFA20-AB2B-466D-BA00-3E3CD0E403E2}" type="pres">
      <dgm:prSet presAssocID="{5CB7F8EA-1D1B-4E63-83EB-CF39D366661B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E857DFE9-7BB4-4210-918A-24BCF63F530B}" type="pres">
      <dgm:prSet presAssocID="{5CB7F8EA-1D1B-4E63-83EB-CF39D366661B}" presName="arrowDiagram3" presStyleCnt="0"/>
      <dgm:spPr/>
    </dgm:pt>
    <dgm:pt modelId="{29A46A86-D8F2-4937-8140-B5A72A9DD17F}" type="pres">
      <dgm:prSet presAssocID="{AE8396C2-06D2-47BB-A1B0-2BD4DFD6C5CF}" presName="bullet3a" presStyleLbl="node1" presStyleIdx="0" presStyleCnt="3" custLinFactX="-100000" custLinFactY="100000" custLinFactNeighborX="-101380" custLinFactNeighborY="117307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F1F5610B-E2FA-46EB-AFC8-4E8E14F48995}" type="pres">
      <dgm:prSet presAssocID="{AE8396C2-06D2-47BB-A1B0-2BD4DFD6C5CF}" presName="textBox3a" presStyleLbl="revTx" presStyleIdx="0" presStyleCnt="3" custScaleX="26469" custScaleY="24929" custLinFactNeighborX="-43975" custLinFactNeighborY="-12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5962C-CFE2-4F07-A28C-A42095107190}" type="pres">
      <dgm:prSet presAssocID="{4676B64D-C8E8-496C-B4C7-349BC8434337}" presName="bullet3b" presStyleLbl="node1" presStyleIdx="1" presStyleCnt="3" custLinFactX="-162194" custLinFactY="100000" custLinFactNeighborX="-200000" custLinFactNeighborY="118992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/>
        </a:p>
      </dgm:t>
    </dgm:pt>
    <dgm:pt modelId="{EADB0321-C25D-466C-87EE-ACA2EEBCC341}" type="pres">
      <dgm:prSet presAssocID="{4676B64D-C8E8-496C-B4C7-349BC8434337}" presName="textBox3b" presStyleLbl="revTx" presStyleIdx="1" presStyleCnt="3" custScaleX="26087" custScaleY="14391" custLinFactNeighborX="-88128" custLinFactNeighborY="-90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4A1832-AA70-44B5-9433-E9BC26600485}" type="pres">
      <dgm:prSet presAssocID="{FC0304D8-D3D3-43CB-89BA-36D6A8D5BE7B}" presName="bullet3c" presStyleLbl="node1" presStyleIdx="2" presStyleCnt="3" custLinFactX="-200000" custLinFactY="48124" custLinFactNeighborX="-253341" custLinFactNeighborY="100000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/>
        </a:p>
      </dgm:t>
    </dgm:pt>
    <dgm:pt modelId="{71EF5E93-3626-405B-8D3D-FCA4D2FE7F64}" type="pres">
      <dgm:prSet presAssocID="{FC0304D8-D3D3-43CB-89BA-36D6A8D5BE7B}" presName="textBox3c" presStyleLbl="revTx" presStyleIdx="2" presStyleCnt="3" custScaleX="21829" custScaleY="10423" custLinFactX="-48530" custLinFactNeighborX="-100000" custLinFactNeighborY="-133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3A5FF2-3369-49F8-A07C-8E0F99D12096}" type="presOf" srcId="{FC0304D8-D3D3-43CB-89BA-36D6A8D5BE7B}" destId="{71EF5E93-3626-405B-8D3D-FCA4D2FE7F64}" srcOrd="0" destOrd="0" presId="urn:microsoft.com/office/officeart/2005/8/layout/arrow2"/>
    <dgm:cxn modelId="{B00D6B26-7D2F-4F7A-9B3D-1FB5539D7801}" srcId="{5CB7F8EA-1D1B-4E63-83EB-CF39D366661B}" destId="{4676B64D-C8E8-496C-B4C7-349BC8434337}" srcOrd="1" destOrd="0" parTransId="{DCC4EC07-D338-4A9F-A911-4C79D64CF7EF}" sibTransId="{CAABF4A2-79EF-4028-A8F4-E30767D938F0}"/>
    <dgm:cxn modelId="{284EFA15-6669-4BA4-8585-970BEA566BF5}" type="presOf" srcId="{4676B64D-C8E8-496C-B4C7-349BC8434337}" destId="{EADB0321-C25D-466C-87EE-ACA2EEBCC341}" srcOrd="0" destOrd="0" presId="urn:microsoft.com/office/officeart/2005/8/layout/arrow2"/>
    <dgm:cxn modelId="{DD313E82-F19A-44DA-A850-72EB92DB9C63}" srcId="{5CB7F8EA-1D1B-4E63-83EB-CF39D366661B}" destId="{AE8396C2-06D2-47BB-A1B0-2BD4DFD6C5CF}" srcOrd="0" destOrd="0" parTransId="{44E267AB-C4F9-46B0-A68C-C5EEFA023480}" sibTransId="{52D1588E-4A45-48C0-A004-53F1A20890C8}"/>
    <dgm:cxn modelId="{823B50AC-E6B3-4A12-B99A-BBA8A049E81C}" type="presOf" srcId="{AE8396C2-06D2-47BB-A1B0-2BD4DFD6C5CF}" destId="{F1F5610B-E2FA-46EB-AFC8-4E8E14F48995}" srcOrd="0" destOrd="0" presId="urn:microsoft.com/office/officeart/2005/8/layout/arrow2"/>
    <dgm:cxn modelId="{BCC7371D-D103-4867-AE33-7EA5AE9E3849}" type="presOf" srcId="{5CB7F8EA-1D1B-4E63-83EB-CF39D366661B}" destId="{81CB0F73-33B7-46CF-AAF5-6D93B3F3BF12}" srcOrd="0" destOrd="0" presId="urn:microsoft.com/office/officeart/2005/8/layout/arrow2"/>
    <dgm:cxn modelId="{BC1C1AF6-D38C-4AEB-AA29-3744F8FD879D}" srcId="{5CB7F8EA-1D1B-4E63-83EB-CF39D366661B}" destId="{FC0304D8-D3D3-43CB-89BA-36D6A8D5BE7B}" srcOrd="2" destOrd="0" parTransId="{98839FCD-1E97-4DC4-A010-D56985C3D00D}" sibTransId="{C75FF35E-FC7F-411D-8359-C625C0D9625D}"/>
    <dgm:cxn modelId="{E5372B3C-4F41-4540-BE77-69491FE6F58B}" type="presParOf" srcId="{81CB0F73-33B7-46CF-AAF5-6D93B3F3BF12}" destId="{FA4DFA20-AB2B-466D-BA00-3E3CD0E403E2}" srcOrd="0" destOrd="0" presId="urn:microsoft.com/office/officeart/2005/8/layout/arrow2"/>
    <dgm:cxn modelId="{57351739-199F-40BB-8479-399BF8596941}" type="presParOf" srcId="{81CB0F73-33B7-46CF-AAF5-6D93B3F3BF12}" destId="{E857DFE9-7BB4-4210-918A-24BCF63F530B}" srcOrd="1" destOrd="0" presId="urn:microsoft.com/office/officeart/2005/8/layout/arrow2"/>
    <dgm:cxn modelId="{44890EA2-C068-4AF1-8A15-6411D098673F}" type="presParOf" srcId="{E857DFE9-7BB4-4210-918A-24BCF63F530B}" destId="{29A46A86-D8F2-4937-8140-B5A72A9DD17F}" srcOrd="0" destOrd="0" presId="urn:microsoft.com/office/officeart/2005/8/layout/arrow2"/>
    <dgm:cxn modelId="{4043373E-BB82-4CFA-89EE-E2FA9B4683E4}" type="presParOf" srcId="{E857DFE9-7BB4-4210-918A-24BCF63F530B}" destId="{F1F5610B-E2FA-46EB-AFC8-4E8E14F48995}" srcOrd="1" destOrd="0" presId="urn:microsoft.com/office/officeart/2005/8/layout/arrow2"/>
    <dgm:cxn modelId="{5EE5CE4D-074D-4030-B57B-662A1BD0393E}" type="presParOf" srcId="{E857DFE9-7BB4-4210-918A-24BCF63F530B}" destId="{BDE5962C-CFE2-4F07-A28C-A42095107190}" srcOrd="2" destOrd="0" presId="urn:microsoft.com/office/officeart/2005/8/layout/arrow2"/>
    <dgm:cxn modelId="{A89F2D73-32D9-4531-A318-5EF65E9D7606}" type="presParOf" srcId="{E857DFE9-7BB4-4210-918A-24BCF63F530B}" destId="{EADB0321-C25D-466C-87EE-ACA2EEBCC341}" srcOrd="3" destOrd="0" presId="urn:microsoft.com/office/officeart/2005/8/layout/arrow2"/>
    <dgm:cxn modelId="{8D2C9AE3-3EC3-47FD-BDB3-ACEF2D02DA15}" type="presParOf" srcId="{E857DFE9-7BB4-4210-918A-24BCF63F530B}" destId="{D24A1832-AA70-44B5-9433-E9BC26600485}" srcOrd="4" destOrd="0" presId="urn:microsoft.com/office/officeart/2005/8/layout/arrow2"/>
    <dgm:cxn modelId="{AE013217-C50F-4F8C-81CA-34475DF5D80A}" type="presParOf" srcId="{E857DFE9-7BB4-4210-918A-24BCF63F530B}" destId="{71EF5E93-3626-405B-8D3D-FCA4D2FE7F6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DFA20-AB2B-466D-BA00-3E3CD0E403E2}">
      <dsp:nvSpPr>
        <dsp:cNvPr id="0" name=""/>
        <dsp:cNvSpPr/>
      </dsp:nvSpPr>
      <dsp:spPr>
        <a:xfrm>
          <a:off x="132097" y="0"/>
          <a:ext cx="7708899" cy="4818062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9A46A86-D8F2-4937-8140-B5A72A9DD17F}">
      <dsp:nvSpPr>
        <dsp:cNvPr id="0" name=""/>
        <dsp:cNvSpPr/>
      </dsp:nvSpPr>
      <dsp:spPr>
        <a:xfrm>
          <a:off x="707498" y="3760977"/>
          <a:ext cx="200431" cy="20043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F1F5610B-E2FA-46EB-AFC8-4E8E14F48995}">
      <dsp:nvSpPr>
        <dsp:cNvPr id="0" name=""/>
        <dsp:cNvSpPr/>
      </dsp:nvSpPr>
      <dsp:spPr>
        <a:xfrm>
          <a:off x="1081848" y="3774310"/>
          <a:ext cx="475429" cy="3471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04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>
        <a:off x="1081848" y="3774310"/>
        <a:ext cx="475429" cy="347116"/>
      </dsp:txXfrm>
    </dsp:sp>
    <dsp:sp modelId="{BDE5962C-CFE2-4F07-A28C-A42095107190}">
      <dsp:nvSpPr>
        <dsp:cNvPr id="0" name=""/>
        <dsp:cNvSpPr/>
      </dsp:nvSpPr>
      <dsp:spPr>
        <a:xfrm>
          <a:off x="1568024" y="2809325"/>
          <a:ext cx="362318" cy="362318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EADB0321-C25D-466C-87EE-ACA2EEBCC341}">
      <dsp:nvSpPr>
        <dsp:cNvPr id="0" name=""/>
        <dsp:cNvSpPr/>
      </dsp:nvSpPr>
      <dsp:spPr>
        <a:xfrm>
          <a:off x="2114736" y="3081304"/>
          <a:ext cx="482644" cy="377191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985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/>
          </a:r>
          <a:br>
            <a:rPr lang="ru-RU" sz="1200" kern="1200" dirty="0" smtClean="0"/>
          </a:br>
          <a:endParaRPr lang="ru-RU" sz="1200" kern="1200" dirty="0">
            <a:solidFill>
              <a:srgbClr val="0070C0"/>
            </a:solidFill>
            <a:latin typeface="Segoe Condensed" pitchFamily="34" charset="0"/>
          </a:endParaRPr>
        </a:p>
      </dsp:txBody>
      <dsp:txXfrm>
        <a:off x="2114736" y="3081304"/>
        <a:ext cx="482644" cy="377191"/>
      </dsp:txXfrm>
    </dsp:sp>
    <dsp:sp modelId="{D24A1832-AA70-44B5-9433-E9BC26600485}">
      <dsp:nvSpPr>
        <dsp:cNvPr id="0" name=""/>
        <dsp:cNvSpPr/>
      </dsp:nvSpPr>
      <dsp:spPr>
        <a:xfrm>
          <a:off x="2736382" y="1961187"/>
          <a:ext cx="501078" cy="501078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71EF5E93-3626-405B-8D3D-FCA4D2FE7F64}">
      <dsp:nvSpPr>
        <dsp:cNvPr id="0" name=""/>
        <dsp:cNvSpPr/>
      </dsp:nvSpPr>
      <dsp:spPr>
        <a:xfrm>
          <a:off x="3233643" y="2521239"/>
          <a:ext cx="403866" cy="34901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511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/>
          </a:r>
          <a:br>
            <a:rPr lang="ru-RU" sz="1200" kern="1200" dirty="0" smtClean="0"/>
          </a:br>
          <a:endParaRPr lang="ru-RU" sz="1200" kern="1200" dirty="0"/>
        </a:p>
      </dsp:txBody>
      <dsp:txXfrm>
        <a:off x="3233643" y="2521239"/>
        <a:ext cx="403866" cy="349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99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67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4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86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87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2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08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89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2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209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73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68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8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2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68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95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934200" y="762000"/>
            <a:ext cx="2209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4D4D4D"/>
                </a:solidFill>
                <a:latin typeface="Verdana" charset="0"/>
              </a:rPr>
              <a:t>WWW.MIREA.RU</a:t>
            </a:r>
            <a:endParaRPr lang="ru-RU" sz="800">
              <a:solidFill>
                <a:srgbClr val="4D4D4D"/>
              </a:solidFill>
              <a:latin typeface="Verdana" charset="0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</a:endParaRP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503238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4363" y="6481763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  <p:sp>
        <p:nvSpPr>
          <p:cNvPr id="7373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57B0-EF12-440B-9F28-EBECC0FE06B3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D281-FE7F-44A3-BEE5-0F0B0D637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e.microsoft.com/testdrive/Graphics/WorkerFountains/Defaul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websockets/" TargetMode="External"/><Relationship Id="rId2" Type="http://schemas.openxmlformats.org/officeDocument/2006/relationships/hyperlink" Target="http://tools.ietf.org/html/rfc6455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18" Type="http://schemas.openxmlformats.org/officeDocument/2006/relationships/image" Target="../media/image3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microsoft.com/office/2007/relationships/hdphoto" Target="../media/hdphoto4.wdp"/><Relationship Id="rId2" Type="http://schemas.openxmlformats.org/officeDocument/2006/relationships/diagramData" Target="../diagrams/data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1.xml"/><Relationship Id="rId15" Type="http://schemas.microsoft.com/office/2007/relationships/hdphoto" Target="../media/hdphoto3.wdp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mite/web-socket-ruby" TargetMode="External"/><Relationship Id="rId3" Type="http://schemas.openxmlformats.org/officeDocument/2006/relationships/hyperlink" Target="http://jetty.codehaus.org/jetty/" TargetMode="External"/><Relationship Id="rId7" Type="http://schemas.openxmlformats.org/officeDocument/2006/relationships/hyperlink" Target="http://code.google.com/p/pywebsocket/" TargetMode="External"/><Relationship Id="rId2" Type="http://schemas.openxmlformats.org/officeDocument/2006/relationships/hyperlink" Target="http://glassfish.java.net/download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ode.google.com/p/phpwebsocket/" TargetMode="External"/><Relationship Id="rId5" Type="http://schemas.openxmlformats.org/officeDocument/2006/relationships/hyperlink" Target="http://tomcat.apache.org/tomcat-7.0-doc/web-socket-howto.html" TargetMode="External"/><Relationship Id="rId10" Type="http://schemas.openxmlformats.org/officeDocument/2006/relationships/hyperlink" Target="http://nowjs.com/" TargetMode="External"/><Relationship Id="rId4" Type="http://schemas.openxmlformats.org/officeDocument/2006/relationships/hyperlink" Target="http://www.jboss.org/netty" TargetMode="External"/><Relationship Id="rId9" Type="http://schemas.openxmlformats.org/officeDocument/2006/relationships/hyperlink" Target="http://socket.io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mail-archive/web/hybi/current/msg04744.html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workers/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atwg.org/specs/web-apps/current-work/multipage/history.html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octor.com/demos/history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451247"/>
          </a:xfrm>
        </p:spPr>
        <p:txBody>
          <a:bodyPr/>
          <a:lstStyle/>
          <a:p>
            <a:r>
              <a:rPr lang="en-US" smtClean="0"/>
              <a:t>Web workers</a:t>
            </a:r>
            <a:endParaRPr lang="ru-RU"/>
          </a:p>
        </p:txBody>
      </p:sp>
      <p:pic>
        <p:nvPicPr>
          <p:cNvPr id="5122" name="Picture 2" descr="F: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1"/>
            <a:ext cx="574791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использовать?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&gt; 150 </a:t>
            </a:r>
            <a:r>
              <a:rPr lang="en-US" sz="2400" err="1" smtClean="0"/>
              <a:t>ms</a:t>
            </a:r>
            <a:endParaRPr lang="ru-RU" sz="2400" smtClean="0"/>
          </a:p>
          <a:p>
            <a:r>
              <a:rPr lang="ru-RU" sz="2400" smtClean="0"/>
              <a:t>Операции, </a:t>
            </a:r>
            <a:r>
              <a:rPr lang="ru-RU" sz="2400"/>
              <a:t>которые можно выполнять в фоновом </a:t>
            </a:r>
            <a:r>
              <a:rPr lang="ru-RU" sz="2400" smtClean="0"/>
              <a:t>потоке:</a:t>
            </a:r>
            <a:endParaRPr lang="en-US" sz="2400" smtClean="0"/>
          </a:p>
          <a:p>
            <a:pPr lvl="1"/>
            <a:r>
              <a:rPr lang="ru-RU" sz="2400"/>
              <a:t>с</a:t>
            </a:r>
            <a:r>
              <a:rPr lang="ru-RU" sz="2400" smtClean="0"/>
              <a:t>ложные математические вычисления</a:t>
            </a:r>
          </a:p>
          <a:p>
            <a:pPr lvl="1"/>
            <a:r>
              <a:rPr lang="ru-RU" sz="2400"/>
              <a:t>п</a:t>
            </a:r>
            <a:r>
              <a:rPr lang="ru-RU" sz="2400" smtClean="0"/>
              <a:t>олучение</a:t>
            </a:r>
            <a:r>
              <a:rPr lang="en-US" sz="2400" smtClean="0"/>
              <a:t>/</a:t>
            </a:r>
            <a:r>
              <a:rPr lang="ru-RU" sz="2400"/>
              <a:t>о</a:t>
            </a:r>
            <a:r>
              <a:rPr lang="ru-RU" sz="2400" smtClean="0"/>
              <a:t>тправка объемной информации с</a:t>
            </a:r>
            <a:r>
              <a:rPr lang="en-US" sz="2400" smtClean="0"/>
              <a:t>/</a:t>
            </a:r>
            <a:r>
              <a:rPr lang="ru-RU" sz="2400" smtClean="0"/>
              <a:t>на сервера </a:t>
            </a:r>
            <a:r>
              <a:rPr lang="en-US" sz="2400" err="1" smtClean="0"/>
              <a:t>ajax</a:t>
            </a:r>
            <a:r>
              <a:rPr lang="en-US" sz="2400" smtClean="0"/>
              <a:t>-</a:t>
            </a:r>
            <a:r>
              <a:rPr lang="ru-RU" sz="2400" smtClean="0"/>
              <a:t>запросом</a:t>
            </a:r>
          </a:p>
          <a:p>
            <a:pPr lvl="1"/>
            <a:r>
              <a:rPr lang="ru-RU" sz="2400"/>
              <a:t>о</a:t>
            </a:r>
            <a:r>
              <a:rPr lang="ru-RU" sz="2400" smtClean="0"/>
              <a:t>бработка больших массивов данных</a:t>
            </a:r>
          </a:p>
          <a:p>
            <a:pPr lvl="1"/>
            <a:r>
              <a:rPr lang="ru-RU" sz="2400" smtClean="0"/>
              <a:t>обработка графики, видео, аудио</a:t>
            </a:r>
          </a:p>
          <a:p>
            <a:pPr lvl="1"/>
            <a:r>
              <a:rPr lang="ru-RU" sz="2400"/>
              <a:t>с</a:t>
            </a:r>
            <a:r>
              <a:rPr lang="ru-RU" sz="2400" smtClean="0"/>
              <a:t>охранение в </a:t>
            </a:r>
            <a:r>
              <a:rPr lang="en-US" sz="2400" smtClean="0"/>
              <a:t>local storage</a:t>
            </a:r>
            <a:r>
              <a:rPr lang="ru-RU" sz="2400" smtClean="0"/>
              <a:t>, кэширование</a:t>
            </a:r>
            <a:endParaRPr lang="en-US" sz="2400" smtClean="0"/>
          </a:p>
          <a:p>
            <a:pPr lvl="1"/>
            <a:r>
              <a:rPr lang="ru-RU" sz="2400" smtClean="0"/>
              <a:t>сложные манипуляции с </a:t>
            </a:r>
            <a:r>
              <a:rPr lang="en-US" sz="2400" smtClean="0"/>
              <a:t>DOM</a:t>
            </a:r>
            <a:endParaRPr lang="ru-RU" sz="2400" smtClean="0"/>
          </a:p>
          <a:p>
            <a:endParaRPr lang="ru-RU" smtClean="0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 rot="1972768">
            <a:off x="3019378" y="2295097"/>
            <a:ext cx="288032" cy="151216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Down Arrow 6"/>
          <p:cNvSpPr/>
          <p:nvPr/>
        </p:nvSpPr>
        <p:spPr>
          <a:xfrm rot="19563741">
            <a:off x="5822734" y="2321524"/>
            <a:ext cx="288032" cy="151216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1731133" y="4017394"/>
            <a:ext cx="187220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Dedicated</a:t>
            </a:r>
            <a:endParaRPr lang="ru-RU" sz="2800" b="1"/>
          </a:p>
        </p:txBody>
      </p:sp>
      <p:sp>
        <p:nvSpPr>
          <p:cNvPr id="9" name="Rounded Rectangle 8"/>
          <p:cNvSpPr/>
          <p:nvPr/>
        </p:nvSpPr>
        <p:spPr>
          <a:xfrm>
            <a:off x="5566368" y="4017394"/>
            <a:ext cx="1872208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Shared</a:t>
            </a:r>
            <a:endParaRPr lang="ru-RU" sz="2800" b="1"/>
          </a:p>
        </p:txBody>
      </p:sp>
      <p:sp>
        <p:nvSpPr>
          <p:cNvPr id="13" name="Rounded Rectangle 12"/>
          <p:cNvSpPr/>
          <p:nvPr/>
        </p:nvSpPr>
        <p:spPr>
          <a:xfrm>
            <a:off x="3432700" y="1177263"/>
            <a:ext cx="2232248" cy="9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Web workers</a:t>
            </a:r>
            <a:endParaRPr lang="ru-RU" sz="2800" b="1" smtClean="0"/>
          </a:p>
        </p:txBody>
      </p:sp>
    </p:spTree>
    <p:extLst>
      <p:ext uri="{BB962C8B-B14F-4D97-AF65-F5344CB8AC3E}">
        <p14:creationId xmlns:p14="http://schemas.microsoft.com/office/powerpoint/2010/main" val="1491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smtClean="0"/>
              <a:t>Dedicated Workers </a:t>
            </a:r>
            <a:r>
              <a:rPr lang="en-US" smtClean="0"/>
              <a:t>– </a:t>
            </a:r>
            <a:r>
              <a:rPr lang="ru-RU" smtClean="0"/>
              <a:t>позволяет запускать скрипт в фоновом потоке, доступен только для страницы создавшей поток</a:t>
            </a: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b="1" smtClean="0"/>
              <a:t>Shared Workers</a:t>
            </a:r>
            <a:r>
              <a:rPr lang="ru-RU" b="1" smtClean="0"/>
              <a:t> </a:t>
            </a:r>
            <a:r>
              <a:rPr lang="ru-RU" smtClean="0"/>
              <a:t>– позволяет множеству экземпляров приложения (страниц, </a:t>
            </a:r>
            <a:r>
              <a:rPr lang="ru-RU" err="1" smtClean="0"/>
              <a:t>табов</a:t>
            </a:r>
            <a:r>
              <a:rPr lang="ru-RU" smtClean="0"/>
              <a:t>, фреймов) взаимодействовать с одним экземпляром </a:t>
            </a:r>
            <a:r>
              <a:rPr lang="en-US"/>
              <a:t>Shared </a:t>
            </a:r>
            <a:r>
              <a:rPr lang="en-US" smtClean="0"/>
              <a:t>Workers</a:t>
            </a:r>
            <a:r>
              <a:rPr lang="ru-RU" smtClean="0"/>
              <a:t>, доступен для всех страниц с одного домена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smtClean="0"/>
              <a:t>Поддержка</a:t>
            </a:r>
            <a:r>
              <a:rPr lang="en-US" sz="4400" smtClean="0"/>
              <a:t>. Dedicated Workers</a:t>
            </a:r>
            <a:endParaRPr lang="ru-RU" sz="4400"/>
          </a:p>
        </p:txBody>
      </p:sp>
      <p:pic>
        <p:nvPicPr>
          <p:cNvPr id="6146" name="Picture 2" descr="F: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9362"/>
            <a:ext cx="8863583" cy="204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smtClean="0"/>
              <a:t>Поддержка</a:t>
            </a:r>
            <a:r>
              <a:rPr lang="en-US" sz="4400" smtClean="0"/>
              <a:t>. Shared Workers</a:t>
            </a:r>
            <a:endParaRPr lang="ru-RU" sz="4400"/>
          </a:p>
        </p:txBody>
      </p:sp>
      <p:pic>
        <p:nvPicPr>
          <p:cNvPr id="7170" name="Picture 2" descr="F: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480717"/>
            <a:ext cx="8856985" cy="208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Workers. Chrome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работает с протоколом </a:t>
            </a:r>
            <a:r>
              <a:rPr lang="en-US" smtClean="0"/>
              <a:t>file://</a:t>
            </a:r>
            <a:endParaRPr lang="ru-RU" smtClean="0"/>
          </a:p>
          <a:p>
            <a:pPr lvl="1"/>
            <a:r>
              <a:rPr lang="ru-RU" smtClean="0"/>
              <a:t>локальный сервер</a:t>
            </a:r>
          </a:p>
          <a:p>
            <a:pPr lvl="1"/>
            <a:r>
              <a:rPr lang="en-US" smtClean="0"/>
              <a:t>chrome.exe </a:t>
            </a:r>
            <a:r>
              <a:rPr lang="en-US"/>
              <a:t>--allow-file-access-from-files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7560840" cy="4525963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0" i="0" err="1" smtClean="0">
                <a:effectLst/>
                <a:latin typeface="Courier New"/>
              </a:rPr>
              <a:t>isWorkersAvailable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effectLst/>
                <a:latin typeface="Courier New"/>
              </a:rPr>
              <a:t>    </a:t>
            </a:r>
            <a:r>
              <a:rPr lang="en-US" sz="2400" b="1" i="0" smtClean="0">
                <a:solidFill>
                  <a:srgbClr val="000066"/>
                </a:solidFill>
                <a:effectLst/>
                <a:latin typeface="Courier New"/>
              </a:rPr>
              <a:t>return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!!</a:t>
            </a:r>
            <a:r>
              <a:rPr lang="en-US" sz="2400" b="0" i="0" err="1" smtClean="0">
                <a:effectLst/>
                <a:latin typeface="Courier New"/>
              </a:rPr>
              <a:t>window.</a:t>
            </a:r>
            <a:r>
              <a:rPr lang="en-US" sz="2400" b="0" i="0" err="1" smtClean="0">
                <a:solidFill>
                  <a:srgbClr val="660066"/>
                </a:solidFill>
                <a:effectLst/>
                <a:latin typeface="Courier New"/>
              </a:rPr>
              <a:t>Worker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effectLst/>
                <a:latin typeface="Courier New"/>
              </a:rPr>
              <a:t> </a:t>
            </a:r>
            <a:endParaRPr lang="ru-RU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ourier New"/>
              </a:rPr>
              <a:t> </a:t>
            </a:r>
            <a:r>
              <a:rPr lang="ru-RU" sz="2400" smtClean="0">
                <a:latin typeface="Courier New"/>
              </a:rPr>
              <a:t>                 </a:t>
            </a:r>
            <a:r>
              <a:rPr lang="ru-RU" sz="2400" b="1" smtClean="0">
                <a:latin typeface="Courier New"/>
              </a:rPr>
              <a:t>или</a:t>
            </a:r>
            <a:endParaRPr lang="en-US" sz="2400" b="1"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smtClean="0">
                <a:solidFill>
                  <a:srgbClr val="000066"/>
                </a:solidFill>
                <a:effectLst/>
                <a:latin typeface="Courier New"/>
              </a:rPr>
              <a:t>if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400" b="0" i="0" err="1" smtClean="0">
                <a:effectLst/>
                <a:latin typeface="Courier New"/>
              </a:rPr>
              <a:t>Modernizr.</a:t>
            </a:r>
            <a:r>
              <a:rPr lang="en-US" sz="2400" b="0" i="0" err="1" smtClean="0">
                <a:solidFill>
                  <a:srgbClr val="660066"/>
                </a:solidFill>
                <a:effectLst/>
                <a:latin typeface="Courier New"/>
              </a:rPr>
              <a:t>webworkers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effectLst/>
                <a:latin typeface="Courier New"/>
              </a:rPr>
              <a:t>    </a:t>
            </a:r>
            <a:r>
              <a:rPr lang="en-US" sz="2400" b="0" i="1" smtClean="0">
                <a:solidFill>
                  <a:srgbClr val="006600"/>
                </a:solidFill>
                <a:effectLst/>
                <a:latin typeface="Courier New"/>
              </a:rPr>
              <a:t>// </a:t>
            </a:r>
            <a:r>
              <a:rPr lang="en-US" sz="2400" b="0" i="1" err="1" smtClean="0">
                <a:solidFill>
                  <a:srgbClr val="006600"/>
                </a:solidFill>
                <a:effectLst/>
                <a:latin typeface="Courier New"/>
              </a:rPr>
              <a:t>window.Worker</a:t>
            </a:r>
            <a:r>
              <a:rPr lang="en-US" sz="2400" b="0" i="1" smtClean="0">
                <a:solidFill>
                  <a:srgbClr val="006600"/>
                </a:solidFill>
                <a:effectLst/>
                <a:latin typeface="Courier New"/>
              </a:rPr>
              <a:t> is available!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1" i="0" smtClean="0">
                <a:solidFill>
                  <a:srgbClr val="000066"/>
                </a:solidFill>
                <a:effectLst/>
                <a:latin typeface="Courier New"/>
              </a:rPr>
              <a:t>else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effectLst/>
                <a:latin typeface="Courier New"/>
              </a:rPr>
              <a:t>    </a:t>
            </a:r>
            <a:r>
              <a:rPr lang="en-US" sz="2400" b="0" i="1" smtClean="0">
                <a:solidFill>
                  <a:srgbClr val="006600"/>
                </a:solidFill>
                <a:effectLst/>
                <a:latin typeface="Courier New"/>
              </a:rPr>
              <a:t>// no native support for Web Workers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endParaRPr lang="en-US" sz="2400" b="0" i="0" smtClean="0">
              <a:effectLst/>
              <a:latin typeface="Courier New"/>
            </a:endParaRPr>
          </a:p>
          <a:p>
            <a:pPr marL="0" indent="0">
              <a:buNone/>
            </a:pPr>
            <a:endParaRPr lang="ru-RU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r>
              <a:rPr lang="ru-RU" smtClean="0"/>
              <a:t> </a:t>
            </a:r>
            <a:r>
              <a:rPr lang="en-US" smtClean="0"/>
              <a:t>API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Создание</a:t>
            </a:r>
            <a:r>
              <a:rPr lang="en-US" smtClean="0"/>
              <a:t> Dedicated worker</a:t>
            </a:r>
          </a:p>
          <a:p>
            <a:pPr marL="400050" lvl="1" indent="0" fontAlgn="t">
              <a:spcBef>
                <a:spcPts val="0"/>
              </a:spcBef>
              <a:buNone/>
            </a:pPr>
            <a:r>
              <a:rPr lang="en-US" sz="24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2400" b="0" i="0" smtClean="0">
                <a:effectLst/>
                <a:latin typeface="Courier New"/>
              </a:rPr>
              <a:t> worker 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1" i="0" smtClean="0">
                <a:solidFill>
                  <a:srgbClr val="003366"/>
                </a:solidFill>
                <a:effectLst/>
                <a:latin typeface="Courier New"/>
              </a:rPr>
              <a:t>new</a:t>
            </a:r>
            <a:r>
              <a:rPr lang="en-US" sz="2400" b="0" i="0" smtClean="0">
                <a:effectLst/>
                <a:latin typeface="Courier New"/>
              </a:rPr>
              <a:t> Worker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400" b="0" i="0" smtClean="0">
                <a:solidFill>
                  <a:srgbClr val="3366CC"/>
                </a:solidFill>
                <a:effectLst/>
                <a:latin typeface="Courier New"/>
              </a:rPr>
              <a:t>‘</a:t>
            </a:r>
            <a:r>
              <a:rPr lang="en-US" sz="2400" smtClean="0">
                <a:solidFill>
                  <a:srgbClr val="3366CC"/>
                </a:solidFill>
                <a:latin typeface="Courier New"/>
              </a:rPr>
              <a:t>worker</a:t>
            </a:r>
            <a:r>
              <a:rPr lang="en-US" sz="2400" b="0" i="0" smtClean="0">
                <a:solidFill>
                  <a:srgbClr val="3366CC"/>
                </a:solidFill>
                <a:effectLst/>
                <a:latin typeface="Courier New"/>
              </a:rPr>
              <a:t>.js'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400" b="0" i="0" smtClean="0">
              <a:effectLst/>
              <a:latin typeface="Courier New"/>
            </a:endParaRPr>
          </a:p>
          <a:p>
            <a:r>
              <a:rPr lang="ru-RU" smtClean="0"/>
              <a:t>Коммуникация</a:t>
            </a:r>
            <a:endParaRPr lang="en-US" smtClean="0"/>
          </a:p>
          <a:p>
            <a:pPr marL="400050" lvl="1" indent="0" fontAlgn="t">
              <a:spcBef>
                <a:spcPts val="0"/>
              </a:spcBef>
              <a:buNone/>
            </a:pP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2200" b="0" i="0" smtClean="0"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onmessage</a:t>
            </a: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0" i="0" smtClean="0"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i="0" smtClean="0">
                <a:solidFill>
                  <a:srgbClr val="003366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0" i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200" b="0" i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0" i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 ... </a:t>
            </a:r>
            <a:r>
              <a:rPr lang="en-US" sz="2200" b="0" i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b="0" i="0" smtClean="0"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en-US" sz="2200" b="0" i="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400050" lvl="1" indent="0" fontAlgn="t">
              <a:spcBef>
                <a:spcPts val="0"/>
              </a:spcBef>
              <a:buNone/>
            </a:pP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2200" b="0" i="0" smtClean="0"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postMessage</a:t>
            </a:r>
            <a:r>
              <a:rPr lang="en-US" sz="2200" b="0" i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({}</a:t>
            </a:r>
            <a:r>
              <a:rPr lang="en-US" sz="2200" b="0" i="0" smtClean="0"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0" i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0" i="0" smtClean="0">
                <a:effectLst/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2200" b="0" i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lang="en-US" sz="2200" b="0" i="0" smtClean="0"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ru-RU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mtClean="0"/>
              <a:t>Завершение</a:t>
            </a:r>
          </a:p>
          <a:p>
            <a:pPr marL="400050" lvl="1" indent="0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2400" b="0" smtClean="0"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terminate</a:t>
            </a:r>
            <a:r>
              <a:rPr lang="en-US" sz="2400" b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0" smtClean="0"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r>
              <a:rPr lang="ru-RU" smtClean="0"/>
              <a:t> </a:t>
            </a:r>
            <a:r>
              <a:rPr lang="en-US" smtClean="0"/>
              <a:t>API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Обработка ошибок</a:t>
            </a:r>
            <a:endParaRPr lang="en-US" smtClean="0"/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b="0" smtClean="0"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onerror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smtClean="0"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rgbClr val="003366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b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0" smtClean="0"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filename</a:t>
            </a:r>
          </a:p>
          <a:p>
            <a:pPr lvl="1"/>
            <a:r>
              <a:rPr lang="en-US" sz="2000" err="1" smtClean="0">
                <a:latin typeface="Courier New" pitchFamily="49" charset="0"/>
                <a:cs typeface="Courier New" pitchFamily="49" charset="0"/>
              </a:rPr>
              <a:t>lineno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message</a:t>
            </a:r>
            <a:endParaRPr lang="ru-RU" sz="20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Примеры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2492896"/>
            <a:ext cx="79208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9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1900" b="0" i="0" smtClean="0">
                <a:effectLst/>
                <a:latin typeface="Courier New"/>
              </a:rPr>
              <a:t> worker </a:t>
            </a:r>
            <a:r>
              <a:rPr lang="en-US" sz="19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1900" b="0" i="0" smtClean="0">
                <a:effectLst/>
                <a:latin typeface="Courier New"/>
              </a:rPr>
              <a:t> </a:t>
            </a:r>
            <a:r>
              <a:rPr lang="en-US" sz="1900" b="1" i="0" smtClean="0">
                <a:solidFill>
                  <a:srgbClr val="003366"/>
                </a:solidFill>
                <a:effectLst/>
                <a:latin typeface="Courier New"/>
              </a:rPr>
              <a:t>new</a:t>
            </a:r>
            <a:r>
              <a:rPr lang="en-US" sz="1900" b="0" i="0" smtClean="0">
                <a:effectLst/>
                <a:latin typeface="Courier New"/>
              </a:rPr>
              <a:t> Worker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900" b="0" i="0" smtClean="0">
                <a:solidFill>
                  <a:srgbClr val="3366CC"/>
                </a:solidFill>
                <a:effectLst/>
                <a:latin typeface="Courier New"/>
              </a:rPr>
              <a:t>'routes.js'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19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</a:p>
          <a:p>
            <a:pPr fontAlgn="t"/>
            <a:endParaRPr lang="en-US" sz="1900" b="0" i="0" smtClean="0">
              <a:effectLst/>
              <a:latin typeface="Courier New"/>
            </a:endParaRPr>
          </a:p>
          <a:p>
            <a:pPr fontAlgn="t"/>
            <a:r>
              <a:rPr lang="en-US" sz="1900" b="0" i="0" smtClean="0">
                <a:effectLst/>
                <a:latin typeface="Courier New"/>
              </a:rPr>
              <a:t>worker.</a:t>
            </a:r>
            <a:r>
              <a:rPr lang="en-US" sz="1900" b="0" i="0" smtClean="0">
                <a:solidFill>
                  <a:srgbClr val="660066"/>
                </a:solidFill>
                <a:effectLst/>
                <a:latin typeface="Courier New"/>
              </a:rPr>
              <a:t>addEventListener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900" b="0" i="0" smtClean="0">
                <a:solidFill>
                  <a:srgbClr val="3366CC"/>
                </a:solidFill>
                <a:effectLst/>
                <a:latin typeface="Courier New"/>
              </a:rPr>
              <a:t>'message'</a:t>
            </a:r>
            <a:r>
              <a:rPr lang="en-US" sz="1900" b="0" i="0" smtClean="0">
                <a:solidFill>
                  <a:srgbClr val="339933"/>
                </a:solidFill>
                <a:effectLst/>
                <a:latin typeface="Courier New"/>
              </a:rPr>
              <a:t>,</a:t>
            </a:r>
            <a:r>
              <a:rPr lang="en-US" sz="1900" b="0" i="0" smtClean="0">
                <a:effectLst/>
                <a:latin typeface="Courier New"/>
              </a:rPr>
              <a:t> </a:t>
            </a:r>
            <a:r>
              <a:rPr lang="en-US" sz="19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900" b="0" i="0" smtClean="0">
                <a:effectLst/>
                <a:latin typeface="Courier New"/>
              </a:rPr>
              <a:t>event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1900" b="0" i="0" smtClean="0">
                <a:effectLst/>
                <a:latin typeface="Courier New"/>
              </a:rPr>
              <a:t> 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1900" b="0" i="0" smtClean="0">
              <a:effectLst/>
              <a:latin typeface="Courier New"/>
            </a:endParaRPr>
          </a:p>
          <a:p>
            <a:pPr fontAlgn="t"/>
            <a:r>
              <a:rPr lang="en-US" sz="1900" b="0" i="0" smtClean="0">
                <a:effectLst/>
                <a:latin typeface="Courier New"/>
              </a:rPr>
              <a:t>   console.</a:t>
            </a:r>
            <a:r>
              <a:rPr lang="en-US" sz="1900" b="0" i="0" smtClean="0">
                <a:solidFill>
                  <a:srgbClr val="660066"/>
                </a:solidFill>
                <a:effectLst/>
                <a:latin typeface="Courier New"/>
              </a:rPr>
              <a:t>log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900" b="0" i="0" smtClean="0">
                <a:solidFill>
                  <a:srgbClr val="3366CC"/>
                </a:solidFill>
                <a:effectLst/>
                <a:latin typeface="Courier New"/>
              </a:rPr>
              <a:t>"Called back by the routes-worker"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endParaRPr lang="en-US" sz="1900" b="0" i="0" smtClean="0">
              <a:effectLst/>
              <a:latin typeface="Courier New"/>
            </a:endParaRPr>
          </a:p>
          <a:p>
            <a:pPr fontAlgn="t"/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1900" b="0" i="0" smtClean="0">
                <a:solidFill>
                  <a:srgbClr val="339933"/>
                </a:solidFill>
                <a:effectLst/>
                <a:latin typeface="Courier New"/>
              </a:rPr>
              <a:t>,</a:t>
            </a:r>
            <a:r>
              <a:rPr lang="en-US" sz="1900" b="0" i="0" smtClean="0">
                <a:effectLst/>
                <a:latin typeface="Courier New"/>
              </a:rPr>
              <a:t> </a:t>
            </a:r>
            <a:r>
              <a:rPr lang="en-US" sz="1900" b="1" i="0" smtClean="0">
                <a:solidFill>
                  <a:srgbClr val="003366"/>
                </a:solidFill>
                <a:effectLst/>
                <a:latin typeface="Courier New"/>
              </a:rPr>
              <a:t>false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19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</a:p>
          <a:p>
            <a:pPr fontAlgn="t"/>
            <a:endParaRPr lang="en-US" sz="1900" b="0" i="0" smtClean="0">
              <a:effectLst/>
              <a:latin typeface="Courier New"/>
            </a:endParaRPr>
          </a:p>
          <a:p>
            <a:pPr fontAlgn="t"/>
            <a:r>
              <a:rPr lang="en-US" sz="1900" b="0" i="0" smtClean="0">
                <a:effectLst/>
                <a:latin typeface="Courier New"/>
              </a:rPr>
              <a:t>worker.</a:t>
            </a:r>
            <a:r>
              <a:rPr lang="en-US" sz="1900" b="0" i="0" smtClean="0">
                <a:solidFill>
                  <a:srgbClr val="660066"/>
                </a:solidFill>
                <a:effectLst/>
                <a:latin typeface="Courier New"/>
              </a:rPr>
              <a:t>postMessage</a:t>
            </a:r>
            <a:r>
              <a:rPr lang="en-US" sz="19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19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1900" b="0" i="0" smtClean="0">
                <a:effectLst/>
                <a:latin typeface="Courier New"/>
              </a:rPr>
              <a:t> </a:t>
            </a:r>
            <a:r>
              <a:rPr lang="en-US" sz="1900" b="0" i="1" smtClean="0">
                <a:solidFill>
                  <a:srgbClr val="006600"/>
                </a:solidFill>
                <a:effectLst/>
                <a:latin typeface="Courier New"/>
              </a:rPr>
              <a:t>// start the worker.</a:t>
            </a:r>
            <a:endParaRPr lang="en-US" sz="1900" b="0" i="0" smtClean="0">
              <a:effectLst/>
              <a:latin typeface="Courier New"/>
            </a:endParaRPr>
          </a:p>
          <a:p>
            <a:endParaRPr lang="ru-RU" sz="1900"/>
          </a:p>
        </p:txBody>
      </p:sp>
    </p:spTree>
    <p:extLst>
      <p:ext uri="{BB962C8B-B14F-4D97-AF65-F5344CB8AC3E}">
        <p14:creationId xmlns:p14="http://schemas.microsoft.com/office/powerpoint/2010/main" val="36190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F: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93988"/>
            <a:ext cx="53530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Workers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mtClean="0"/>
              <a:t>Способ встраивания скрипта на страницу приложения, без создания отдельного файла</a:t>
            </a:r>
          </a:p>
          <a:p>
            <a:r>
              <a:rPr lang="ru-RU" smtClean="0"/>
              <a:t>Генерация скрипта «на лету»</a:t>
            </a:r>
          </a:p>
          <a:p>
            <a:r>
              <a:rPr lang="ru-RU" smtClean="0"/>
              <a:t>Требуется один файл (</a:t>
            </a:r>
            <a:r>
              <a:rPr lang="en-US" smtClean="0"/>
              <a:t>c</a:t>
            </a:r>
            <a:r>
              <a:rPr lang="en-US" smtClean="0"/>
              <a:t>hrome </a:t>
            </a:r>
            <a:r>
              <a:rPr lang="en-US"/>
              <a:t>extension</a:t>
            </a:r>
            <a:r>
              <a:rPr lang="ru-RU" smtClean="0"/>
              <a:t>)</a:t>
            </a:r>
            <a:endParaRPr lang="en-US" smtClean="0"/>
          </a:p>
          <a:p>
            <a:endParaRPr lang="ru-RU" smtClean="0"/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&lt;</a:t>
            </a:r>
            <a:r>
              <a:rPr lang="en-US" sz="2400" b="0" i="0" smtClean="0">
                <a:effectLst/>
                <a:latin typeface="Courier New"/>
              </a:rPr>
              <a:t>script id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400" b="0" i="0" smtClean="0">
                <a:solidFill>
                  <a:srgbClr val="3366CC"/>
                </a:solidFill>
                <a:effectLst/>
                <a:latin typeface="Courier New"/>
              </a:rPr>
              <a:t>"worker"</a:t>
            </a:r>
            <a:r>
              <a:rPr lang="en-US" sz="2400" b="0" i="0" smtClean="0">
                <a:effectLst/>
                <a:latin typeface="Courier New"/>
              </a:rPr>
              <a:t> type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400" b="0" i="0" smtClean="0">
                <a:solidFill>
                  <a:srgbClr val="3366CC"/>
                </a:solidFill>
                <a:effectLst/>
                <a:latin typeface="Courier New"/>
              </a:rPr>
              <a:t>"javascript/worker"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&gt;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effectLst/>
                <a:latin typeface="Courier New"/>
              </a:rPr>
              <a:t>      self.</a:t>
            </a:r>
            <a:r>
              <a:rPr lang="en-US" sz="2400" b="0" i="0" smtClean="0">
                <a:solidFill>
                  <a:srgbClr val="660066"/>
                </a:solidFill>
                <a:effectLst/>
                <a:latin typeface="Courier New"/>
              </a:rPr>
              <a:t>onmessage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400" b="0" i="0" smtClean="0">
                <a:effectLst/>
                <a:latin typeface="Courier New"/>
              </a:rPr>
              <a:t>e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400" b="0" i="0" smtClean="0">
                <a:effectLst/>
                <a:latin typeface="Courier New"/>
              </a:rPr>
              <a:t> 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effectLst/>
                <a:latin typeface="Courier New"/>
              </a:rPr>
              <a:t>      self.</a:t>
            </a:r>
            <a:r>
              <a:rPr lang="en-US" sz="2400" b="0" i="0" smtClean="0">
                <a:solidFill>
                  <a:srgbClr val="660066"/>
                </a:solidFill>
                <a:effectLst/>
                <a:latin typeface="Courier New"/>
              </a:rPr>
              <a:t>postMessage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400" b="0" i="0" smtClean="0">
                <a:solidFill>
                  <a:srgbClr val="3366CC"/>
                </a:solidFill>
                <a:effectLst/>
                <a:latin typeface="Courier New"/>
              </a:rPr>
              <a:t>"&lt;h3&gt;Worker: Started the 		calculation&lt;/h3&gt;"</a:t>
            </a:r>
            <a:r>
              <a:rPr lang="en-US" sz="24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4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&lt;/</a:t>
            </a:r>
            <a:r>
              <a:rPr lang="en-US" sz="2400" b="0" i="0" smtClean="0">
                <a:effectLst/>
                <a:latin typeface="Courier New"/>
              </a:rPr>
              <a:t>script</a:t>
            </a:r>
            <a:r>
              <a:rPr lang="en-US" sz="2400" b="0" i="0" smtClean="0">
                <a:solidFill>
                  <a:srgbClr val="339933"/>
                </a:solidFill>
                <a:effectLst/>
                <a:latin typeface="Courier New"/>
              </a:rPr>
              <a:t>&gt;</a:t>
            </a:r>
            <a:endParaRPr lang="en-US" sz="2400" b="0" i="0" smtClean="0">
              <a:effectLst/>
              <a:latin typeface="Courier New"/>
            </a:endParaRPr>
          </a:p>
          <a:p>
            <a:endParaRPr lang="ru-RU" smtClean="0"/>
          </a:p>
        </p:txBody>
      </p:sp>
      <p:sp>
        <p:nvSpPr>
          <p:cNvPr id="4" name="Rectangle 3"/>
          <p:cNvSpPr/>
          <p:nvPr/>
        </p:nvSpPr>
        <p:spPr>
          <a:xfrm>
            <a:off x="4932040" y="4221088"/>
            <a:ext cx="2880320" cy="28803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911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Workers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39341"/>
            <a:ext cx="8640960" cy="4525963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&lt;</a:t>
            </a:r>
            <a:r>
              <a:rPr lang="en-US" sz="1800" b="0" i="0" smtClean="0">
                <a:effectLst/>
                <a:latin typeface="Courier New"/>
              </a:rPr>
              <a:t>script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&gt;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effectLst/>
                <a:latin typeface="Courier New"/>
              </a:rPr>
              <a:t>    </a:t>
            </a:r>
            <a:r>
              <a:rPr lang="en-US" sz="18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1800" b="0" i="0" smtClean="0">
                <a:effectLst/>
                <a:latin typeface="Courier New"/>
              </a:rPr>
              <a:t> bb 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1800" b="0" i="0" smtClean="0">
                <a:effectLst/>
                <a:latin typeface="Courier New"/>
              </a:rPr>
              <a:t> </a:t>
            </a:r>
            <a:r>
              <a:rPr lang="en-US" sz="1800" b="1" i="0" smtClean="0">
                <a:solidFill>
                  <a:srgbClr val="003366"/>
                </a:solidFill>
                <a:effectLst/>
                <a:latin typeface="Courier New"/>
              </a:rPr>
              <a:t>new</a:t>
            </a:r>
            <a:r>
              <a:rPr lang="en-US" sz="1800" b="0" i="0" smtClean="0">
                <a:effectLst/>
                <a:latin typeface="Courier New"/>
              </a:rPr>
              <a:t> window.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BlobBuilder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effectLst/>
                <a:latin typeface="Courier New"/>
              </a:rPr>
              <a:t>    bb.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append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800" b="0" i="0" smtClean="0">
                <a:effectLst/>
                <a:latin typeface="Courier New"/>
              </a:rPr>
              <a:t>document.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querySelector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800" b="0" i="0" smtClean="0">
                <a:solidFill>
                  <a:srgbClr val="3366CC"/>
                </a:solidFill>
                <a:effectLst/>
                <a:latin typeface="Courier New"/>
              </a:rPr>
              <a:t>'#worker'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1800" b="0" i="0" smtClean="0">
                <a:effectLst/>
                <a:latin typeface="Courier New"/>
              </a:rPr>
              <a:t>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textContent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effectLst/>
                <a:latin typeface="Courier New"/>
              </a:rPr>
              <a:t>    </a:t>
            </a:r>
            <a:r>
              <a:rPr lang="en-US" sz="18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1800" b="0" i="0" smtClean="0">
                <a:effectLst/>
                <a:latin typeface="Courier New"/>
              </a:rPr>
              <a:t> objectURL 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1800" b="0" i="0" smtClean="0">
                <a:effectLst/>
                <a:latin typeface="Courier New"/>
              </a:rPr>
              <a:t> window.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URL</a:t>
            </a:r>
            <a:r>
              <a:rPr lang="en-US" sz="1800" b="0" i="0" smtClean="0">
                <a:effectLst/>
                <a:latin typeface="Courier New"/>
              </a:rPr>
              <a:t>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createObjectURL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800" b="0" i="0" smtClean="0">
                <a:effectLst/>
                <a:latin typeface="Courier New"/>
              </a:rPr>
              <a:t>bb.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getBlob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())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effectLst/>
                <a:latin typeface="Courier New"/>
              </a:rPr>
              <a:t>    </a:t>
            </a:r>
            <a:r>
              <a:rPr lang="en-US" sz="18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1800" b="0" i="0" smtClean="0">
                <a:effectLst/>
                <a:latin typeface="Courier New"/>
              </a:rPr>
              <a:t> worker 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1800" b="0" i="0" smtClean="0">
                <a:effectLst/>
                <a:latin typeface="Courier New"/>
              </a:rPr>
              <a:t> </a:t>
            </a:r>
            <a:r>
              <a:rPr lang="en-US" sz="1800" b="1" i="0" smtClean="0">
                <a:solidFill>
                  <a:srgbClr val="003366"/>
                </a:solidFill>
                <a:effectLst/>
                <a:latin typeface="Courier New"/>
              </a:rPr>
              <a:t>new</a:t>
            </a:r>
            <a:r>
              <a:rPr lang="en-US" sz="1800" b="0" i="0" smtClean="0">
                <a:effectLst/>
                <a:latin typeface="Courier New"/>
              </a:rPr>
              <a:t> Worker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800" b="0" i="0" smtClean="0">
                <a:effectLst/>
                <a:latin typeface="Courier New"/>
              </a:rPr>
              <a:t>objectURL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effectLst/>
                <a:latin typeface="Courier New"/>
              </a:rPr>
              <a:t>    worker.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onmessage</a:t>
            </a:r>
            <a:r>
              <a:rPr lang="en-US" sz="1800" b="0" i="0" smtClean="0">
                <a:effectLst/>
                <a:latin typeface="Courier New"/>
              </a:rPr>
              <a:t> 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1800" b="0" i="0" smtClean="0">
                <a:effectLst/>
                <a:latin typeface="Courier New"/>
              </a:rPr>
              <a:t> </a:t>
            </a:r>
            <a:r>
              <a:rPr lang="en-US" sz="18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800" b="0" i="0" smtClean="0">
                <a:effectLst/>
                <a:latin typeface="Courier New"/>
              </a:rPr>
              <a:t>e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1800" b="0" i="0" smtClean="0">
                <a:effectLst/>
                <a:latin typeface="Courier New"/>
              </a:rPr>
              <a:t> 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effectLst/>
                <a:latin typeface="Courier New"/>
              </a:rPr>
              <a:t>        </a:t>
            </a:r>
            <a:r>
              <a:rPr lang="en-US" sz="1800" b="0" i="0" smtClean="0">
                <a:solidFill>
                  <a:srgbClr val="000066"/>
                </a:solidFill>
                <a:effectLst/>
                <a:latin typeface="Courier New"/>
              </a:rPr>
              <a:t>status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1800" b="0" i="0" smtClean="0">
                <a:effectLst/>
                <a:latin typeface="Courier New"/>
              </a:rPr>
              <a:t>e.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data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effectLst/>
                <a:latin typeface="Courier New"/>
              </a:rPr>
              <a:t>    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effectLst/>
                <a:latin typeface="Courier New"/>
              </a:rPr>
              <a:t>    worker.</a:t>
            </a:r>
            <a:r>
              <a:rPr lang="en-US" sz="1800" b="0" i="0" smtClean="0">
                <a:solidFill>
                  <a:srgbClr val="660066"/>
                </a:solidFill>
                <a:effectLst/>
                <a:latin typeface="Courier New"/>
              </a:rPr>
              <a:t>postMessage</a:t>
            </a:r>
            <a:r>
              <a:rPr lang="en-US" sz="18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1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&lt;/</a:t>
            </a:r>
            <a:r>
              <a:rPr lang="en-US" sz="1800" b="0" i="0" smtClean="0">
                <a:effectLst/>
                <a:latin typeface="Courier New"/>
              </a:rPr>
              <a:t>script</a:t>
            </a:r>
            <a:r>
              <a:rPr lang="en-US" sz="1800" b="0" i="0" smtClean="0">
                <a:solidFill>
                  <a:srgbClr val="339933"/>
                </a:solidFill>
                <a:effectLst/>
                <a:latin typeface="Courier New"/>
              </a:rPr>
              <a:t>&gt;</a:t>
            </a:r>
            <a:endParaRPr lang="en-US" sz="1800" b="0" i="0" smtClean="0">
              <a:effectLst/>
              <a:latin typeface="Courier New"/>
            </a:endParaRPr>
          </a:p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4572000" y="2492896"/>
            <a:ext cx="2088232" cy="28803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839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smtClean="0">
              <a:hlinkClick r:id="rId2"/>
            </a:endParaRPr>
          </a:p>
          <a:p>
            <a:pPr marL="0" indent="0" algn="ctr">
              <a:buNone/>
            </a:pPr>
            <a:r>
              <a:rPr lang="en-US" sz="4800" smtClean="0">
                <a:hlinkClick r:id="rId2"/>
              </a:rPr>
              <a:t>Web </a:t>
            </a:r>
            <a:r>
              <a:rPr lang="en-US" sz="4800">
                <a:hlinkClick r:id="rId2"/>
              </a:rPr>
              <a:t>Worker Fountains</a:t>
            </a:r>
            <a:endParaRPr lang="en-US" sz="480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endParaRPr lang="ru-RU"/>
          </a:p>
        </p:txBody>
      </p:sp>
      <p:pic>
        <p:nvPicPr>
          <p:cNvPr id="9218" name="Picture 2" descr="http://0day.kiev.ua/uploads3/1348238495_505c7c9f883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56792"/>
            <a:ext cx="2880320" cy="457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8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Sockets</a:t>
            </a:r>
            <a:endParaRPr lang="ru-RU"/>
          </a:p>
        </p:txBody>
      </p:sp>
      <p:pic>
        <p:nvPicPr>
          <p:cNvPr id="11266" name="Picture 2" descr="http://pubnub.s3.amazonaws.com/2012/blog/gl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56" y="1484784"/>
            <a:ext cx="4457303" cy="444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Эволюция веб-сервисов</a:t>
            </a:r>
            <a:endParaRPr lang="ru-RU"/>
          </a:p>
        </p:txBody>
      </p:sp>
      <p:cxnSp>
        <p:nvCxnSpPr>
          <p:cNvPr id="4" name="直線矢印コネクタ 14"/>
          <p:cNvCxnSpPr/>
          <p:nvPr/>
        </p:nvCxnSpPr>
        <p:spPr>
          <a:xfrm>
            <a:off x="63047" y="1805415"/>
            <a:ext cx="85743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16"/>
          <p:cNvSpPr txBox="1"/>
          <p:nvPr/>
        </p:nvSpPr>
        <p:spPr>
          <a:xfrm>
            <a:off x="108111" y="1445091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1991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7790069" y="1438729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2012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4" descr="http://www.newscientist.com/data/images/ns/cms/dn18158/dn18158-1_7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5" y="2193654"/>
            <a:ext cx="2100361" cy="18274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growmedia.ca/blog/wp-content/gallery/blog-post-9/amazon-2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10" y="2193655"/>
            <a:ext cx="2208353" cy="179241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blog.involver.com/wp-content/uploads/2011/09/timeline_Face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59" y="2178710"/>
            <a:ext cx="2059083" cy="18335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Эволюция</a:t>
            </a:r>
            <a:r>
              <a:rPr lang="en-US" smtClean="0"/>
              <a:t> </a:t>
            </a:r>
            <a:r>
              <a:rPr lang="ru-RU" smtClean="0"/>
              <a:t>модели взаимодействия</a:t>
            </a:r>
            <a:endParaRPr lang="ru-RU"/>
          </a:p>
        </p:txBody>
      </p:sp>
      <p:cxnSp>
        <p:nvCxnSpPr>
          <p:cNvPr id="4" name="直線矢印コネクタ 14"/>
          <p:cNvCxnSpPr/>
          <p:nvPr/>
        </p:nvCxnSpPr>
        <p:spPr>
          <a:xfrm>
            <a:off x="63047" y="1805415"/>
            <a:ext cx="85743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16"/>
          <p:cNvSpPr txBox="1"/>
          <p:nvPr/>
        </p:nvSpPr>
        <p:spPr>
          <a:xfrm>
            <a:off x="108111" y="1445091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1991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7790069" y="1438729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2012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4" descr="http://www.newscientist.com/data/images/ns/cms/dn18158/dn18158-1_7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5" y="2193654"/>
            <a:ext cx="2100361" cy="18274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growmedia.ca/blog/wp-content/gallery/blog-post-9/amazon-2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10" y="2193655"/>
            <a:ext cx="2208353" cy="179241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blog.involver.com/wp-content/uploads/2011/09/timeline_Face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59" y="2178710"/>
            <a:ext cx="2059083" cy="18335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3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35869"/>
            <a:ext cx="659674" cy="659674"/>
          </a:xfrm>
          <a:prstGeom prst="rect">
            <a:avLst/>
          </a:prstGeom>
        </p:spPr>
      </p:pic>
      <p:pic>
        <p:nvPicPr>
          <p:cNvPr id="11" name="図 4" descr="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81" y="4341561"/>
            <a:ext cx="616772" cy="616772"/>
          </a:xfrm>
          <a:prstGeom prst="rect">
            <a:avLst/>
          </a:prstGeom>
        </p:spPr>
      </p:pic>
      <p:pic>
        <p:nvPicPr>
          <p:cNvPr id="12" name="図 15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1" y="6088269"/>
            <a:ext cx="659674" cy="659674"/>
          </a:xfrm>
          <a:prstGeom prst="rect">
            <a:avLst/>
          </a:prstGeom>
        </p:spPr>
      </p:pic>
      <p:pic>
        <p:nvPicPr>
          <p:cNvPr id="13" name="図 18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94" y="5758432"/>
            <a:ext cx="659674" cy="659674"/>
          </a:xfrm>
          <a:prstGeom prst="rect">
            <a:avLst/>
          </a:prstGeom>
        </p:spPr>
      </p:pic>
      <p:cxnSp>
        <p:nvCxnSpPr>
          <p:cNvPr id="14" name="直線矢印コネクタ 12"/>
          <p:cNvCxnSpPr/>
          <p:nvPr/>
        </p:nvCxnSpPr>
        <p:spPr>
          <a:xfrm flipH="1">
            <a:off x="806289" y="5044137"/>
            <a:ext cx="604902" cy="120699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0"/>
          <p:cNvCxnSpPr/>
          <p:nvPr/>
        </p:nvCxnSpPr>
        <p:spPr>
          <a:xfrm>
            <a:off x="1572598" y="5160509"/>
            <a:ext cx="156679" cy="120699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1"/>
          <p:cNvCxnSpPr/>
          <p:nvPr/>
        </p:nvCxnSpPr>
        <p:spPr>
          <a:xfrm>
            <a:off x="1842001" y="4958333"/>
            <a:ext cx="787330" cy="1129936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23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81" y="5935869"/>
            <a:ext cx="659674" cy="659674"/>
          </a:xfrm>
          <a:prstGeom prst="rect">
            <a:avLst/>
          </a:prstGeom>
        </p:spPr>
      </p:pic>
      <p:pic>
        <p:nvPicPr>
          <p:cNvPr id="18" name="図 24" descr="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62" y="4341561"/>
            <a:ext cx="616772" cy="616772"/>
          </a:xfrm>
          <a:prstGeom prst="rect">
            <a:avLst/>
          </a:prstGeom>
        </p:spPr>
      </p:pic>
      <p:pic>
        <p:nvPicPr>
          <p:cNvPr id="19" name="図 25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72" y="6088269"/>
            <a:ext cx="659674" cy="659674"/>
          </a:xfrm>
          <a:prstGeom prst="rect">
            <a:avLst/>
          </a:prstGeom>
        </p:spPr>
      </p:pic>
      <p:pic>
        <p:nvPicPr>
          <p:cNvPr id="20" name="図 26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75" y="5758432"/>
            <a:ext cx="659674" cy="659674"/>
          </a:xfrm>
          <a:prstGeom prst="rect">
            <a:avLst/>
          </a:prstGeom>
        </p:spPr>
      </p:pic>
      <p:cxnSp>
        <p:nvCxnSpPr>
          <p:cNvPr id="21" name="直線矢印コネクタ 27"/>
          <p:cNvCxnSpPr/>
          <p:nvPr/>
        </p:nvCxnSpPr>
        <p:spPr>
          <a:xfrm flipH="1">
            <a:off x="3600370" y="5044137"/>
            <a:ext cx="604902" cy="120699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8"/>
          <p:cNvCxnSpPr/>
          <p:nvPr/>
        </p:nvCxnSpPr>
        <p:spPr>
          <a:xfrm>
            <a:off x="4366679" y="5160509"/>
            <a:ext cx="156679" cy="120699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9"/>
          <p:cNvCxnSpPr/>
          <p:nvPr/>
        </p:nvCxnSpPr>
        <p:spPr>
          <a:xfrm>
            <a:off x="4636082" y="4958333"/>
            <a:ext cx="787330" cy="1129936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30"/>
          <p:cNvCxnSpPr/>
          <p:nvPr/>
        </p:nvCxnSpPr>
        <p:spPr>
          <a:xfrm flipH="1">
            <a:off x="3626672" y="5142495"/>
            <a:ext cx="604902" cy="12069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31"/>
          <p:cNvCxnSpPr/>
          <p:nvPr/>
        </p:nvCxnSpPr>
        <p:spPr>
          <a:xfrm flipH="1">
            <a:off x="3679995" y="5204825"/>
            <a:ext cx="604902" cy="120699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32"/>
          <p:cNvCxnSpPr/>
          <p:nvPr/>
        </p:nvCxnSpPr>
        <p:spPr>
          <a:xfrm>
            <a:off x="4429009" y="5159790"/>
            <a:ext cx="156679" cy="12069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33"/>
          <p:cNvCxnSpPr/>
          <p:nvPr/>
        </p:nvCxnSpPr>
        <p:spPr>
          <a:xfrm>
            <a:off x="4491339" y="5159071"/>
            <a:ext cx="156679" cy="120699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34"/>
          <p:cNvCxnSpPr/>
          <p:nvPr/>
        </p:nvCxnSpPr>
        <p:spPr>
          <a:xfrm>
            <a:off x="4671391" y="4894565"/>
            <a:ext cx="787330" cy="112993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35"/>
          <p:cNvCxnSpPr/>
          <p:nvPr/>
        </p:nvCxnSpPr>
        <p:spPr>
          <a:xfrm>
            <a:off x="4760742" y="4902853"/>
            <a:ext cx="787330" cy="11299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図 36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8" y="5935869"/>
            <a:ext cx="659674" cy="659674"/>
          </a:xfrm>
          <a:prstGeom prst="rect">
            <a:avLst/>
          </a:prstGeom>
        </p:spPr>
      </p:pic>
      <p:pic>
        <p:nvPicPr>
          <p:cNvPr id="31" name="図 37" descr="serv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89" y="4341561"/>
            <a:ext cx="616772" cy="616772"/>
          </a:xfrm>
          <a:prstGeom prst="rect">
            <a:avLst/>
          </a:prstGeom>
        </p:spPr>
      </p:pic>
      <p:pic>
        <p:nvPicPr>
          <p:cNvPr id="32" name="図 38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99" y="6088269"/>
            <a:ext cx="659674" cy="659674"/>
          </a:xfrm>
          <a:prstGeom prst="rect">
            <a:avLst/>
          </a:prstGeom>
        </p:spPr>
      </p:pic>
      <p:pic>
        <p:nvPicPr>
          <p:cNvPr id="33" name="図 39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2" y="5758432"/>
            <a:ext cx="659674" cy="659674"/>
          </a:xfrm>
          <a:prstGeom prst="rect">
            <a:avLst/>
          </a:prstGeom>
        </p:spPr>
      </p:pic>
      <p:cxnSp>
        <p:nvCxnSpPr>
          <p:cNvPr id="34" name="直線矢印コネクタ 40"/>
          <p:cNvCxnSpPr/>
          <p:nvPr/>
        </p:nvCxnSpPr>
        <p:spPr>
          <a:xfrm flipH="1">
            <a:off x="6374697" y="5044137"/>
            <a:ext cx="604902" cy="120699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41"/>
          <p:cNvCxnSpPr/>
          <p:nvPr/>
        </p:nvCxnSpPr>
        <p:spPr>
          <a:xfrm>
            <a:off x="7141006" y="5160509"/>
            <a:ext cx="156679" cy="120699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42"/>
          <p:cNvCxnSpPr/>
          <p:nvPr/>
        </p:nvCxnSpPr>
        <p:spPr>
          <a:xfrm>
            <a:off x="7410409" y="4958333"/>
            <a:ext cx="787330" cy="1129936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43"/>
          <p:cNvCxnSpPr/>
          <p:nvPr/>
        </p:nvCxnSpPr>
        <p:spPr>
          <a:xfrm flipH="1">
            <a:off x="6400999" y="5142495"/>
            <a:ext cx="604902" cy="12069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44"/>
          <p:cNvCxnSpPr/>
          <p:nvPr/>
        </p:nvCxnSpPr>
        <p:spPr>
          <a:xfrm flipH="1">
            <a:off x="6454322" y="5204825"/>
            <a:ext cx="604902" cy="120699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45"/>
          <p:cNvCxnSpPr/>
          <p:nvPr/>
        </p:nvCxnSpPr>
        <p:spPr>
          <a:xfrm>
            <a:off x="7203336" y="5159790"/>
            <a:ext cx="156679" cy="12069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46"/>
          <p:cNvCxnSpPr/>
          <p:nvPr/>
        </p:nvCxnSpPr>
        <p:spPr>
          <a:xfrm>
            <a:off x="7265666" y="5159071"/>
            <a:ext cx="156679" cy="120699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7"/>
          <p:cNvCxnSpPr/>
          <p:nvPr/>
        </p:nvCxnSpPr>
        <p:spPr>
          <a:xfrm>
            <a:off x="7445718" y="4894565"/>
            <a:ext cx="787330" cy="112993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8"/>
          <p:cNvCxnSpPr/>
          <p:nvPr/>
        </p:nvCxnSpPr>
        <p:spPr>
          <a:xfrm>
            <a:off x="7535069" y="4902853"/>
            <a:ext cx="787330" cy="11299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50"/>
          <p:cNvCxnSpPr/>
          <p:nvPr/>
        </p:nvCxnSpPr>
        <p:spPr>
          <a:xfrm flipV="1">
            <a:off x="6248400" y="4894565"/>
            <a:ext cx="757501" cy="119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51"/>
          <p:cNvCxnSpPr/>
          <p:nvPr/>
        </p:nvCxnSpPr>
        <p:spPr>
          <a:xfrm>
            <a:off x="7005901" y="4902853"/>
            <a:ext cx="259765" cy="1692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54"/>
          <p:cNvCxnSpPr/>
          <p:nvPr/>
        </p:nvCxnSpPr>
        <p:spPr>
          <a:xfrm>
            <a:off x="7005901" y="4894565"/>
            <a:ext cx="1191838" cy="119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Протокол </a:t>
            </a:r>
            <a:r>
              <a:rPr lang="en-US" smtClean="0"/>
              <a:t>HTTP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2228541"/>
            <a:ext cx="3456384" cy="3063914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800" smtClean="0"/>
              <a:t>Полудуплексный</a:t>
            </a:r>
          </a:p>
          <a:p>
            <a:pPr>
              <a:buFont typeface="Courier New" pitchFamily="49" charset="0"/>
              <a:buChar char="o"/>
            </a:pPr>
            <a:r>
              <a:rPr lang="ru-RU" sz="2800" smtClean="0"/>
              <a:t>Не имеет состония</a:t>
            </a:r>
          </a:p>
          <a:p>
            <a:pPr>
              <a:buFont typeface="Courier New" pitchFamily="49" charset="0"/>
              <a:buChar char="o"/>
            </a:pPr>
            <a:r>
              <a:rPr lang="ru-RU" sz="2800" smtClean="0"/>
              <a:t>Многословный</a:t>
            </a:r>
          </a:p>
          <a:p>
            <a:pPr>
              <a:buFont typeface="Courier New" pitchFamily="49" charset="0"/>
              <a:buChar char="o"/>
            </a:pPr>
            <a:r>
              <a:rPr lang="ru-RU" sz="2800" smtClean="0"/>
              <a:t>Не подходит для </a:t>
            </a:r>
            <a:r>
              <a:rPr lang="en-US" sz="2800" smtClean="0"/>
              <a:t>real-time </a:t>
            </a:r>
            <a:r>
              <a:rPr lang="ru-RU" sz="2800" smtClean="0"/>
              <a:t>приложений</a:t>
            </a:r>
            <a:endParaRPr lang="ru-RU" sz="2800"/>
          </a:p>
        </p:txBody>
      </p:sp>
      <p:pic>
        <p:nvPicPr>
          <p:cNvPr id="4" name="図 4" descr="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24" y="1748085"/>
            <a:ext cx="830751" cy="830751"/>
          </a:xfrm>
          <a:prstGeom prst="rect">
            <a:avLst/>
          </a:prstGeom>
        </p:spPr>
      </p:pic>
      <p:pic>
        <p:nvPicPr>
          <p:cNvPr id="5" name="図 5" descr="serv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35" y="1761821"/>
            <a:ext cx="846695" cy="846695"/>
          </a:xfrm>
          <a:prstGeom prst="rect">
            <a:avLst/>
          </a:prstGeom>
        </p:spPr>
      </p:pic>
      <p:cxnSp>
        <p:nvCxnSpPr>
          <p:cNvPr id="6" name="直線コネクタ 7"/>
          <p:cNvCxnSpPr/>
          <p:nvPr/>
        </p:nvCxnSpPr>
        <p:spPr>
          <a:xfrm>
            <a:off x="1440057" y="2666841"/>
            <a:ext cx="0" cy="3210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8"/>
          <p:cNvCxnSpPr/>
          <p:nvPr/>
        </p:nvCxnSpPr>
        <p:spPr>
          <a:xfrm>
            <a:off x="3780567" y="2665238"/>
            <a:ext cx="0" cy="3212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10"/>
          <p:cNvCxnSpPr/>
          <p:nvPr/>
        </p:nvCxnSpPr>
        <p:spPr>
          <a:xfrm>
            <a:off x="1602024" y="2874011"/>
            <a:ext cx="1961864" cy="207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11"/>
          <p:cNvCxnSpPr/>
          <p:nvPr/>
        </p:nvCxnSpPr>
        <p:spPr>
          <a:xfrm flipH="1">
            <a:off x="1683238" y="3356992"/>
            <a:ext cx="1880650" cy="31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2"/>
          <p:cNvSpPr txBox="1"/>
          <p:nvPr/>
        </p:nvSpPr>
        <p:spPr>
          <a:xfrm>
            <a:off x="1613464" y="2527183"/>
            <a:ext cx="177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 </a:t>
            </a:r>
            <a:r>
              <a:rPr kumimoji="1" lang="en-US" altLang="ja-JP" dirty="0" err="1" smtClean="0"/>
              <a:t>index.html</a:t>
            </a:r>
            <a:endParaRPr kumimoji="1" lang="ja-JP" altLang="en-US" dirty="0"/>
          </a:p>
        </p:txBody>
      </p:sp>
      <p:cxnSp>
        <p:nvCxnSpPr>
          <p:cNvPr id="11" name="直線矢印コネクタ 13"/>
          <p:cNvCxnSpPr/>
          <p:nvPr/>
        </p:nvCxnSpPr>
        <p:spPr>
          <a:xfrm>
            <a:off x="1673211" y="3945164"/>
            <a:ext cx="189067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4"/>
          <p:cNvCxnSpPr/>
          <p:nvPr/>
        </p:nvCxnSpPr>
        <p:spPr>
          <a:xfrm flipH="1">
            <a:off x="1673212" y="4455921"/>
            <a:ext cx="1962684" cy="29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5"/>
          <p:cNvSpPr txBox="1"/>
          <p:nvPr/>
        </p:nvSpPr>
        <p:spPr>
          <a:xfrm>
            <a:off x="1677472" y="4129830"/>
            <a:ext cx="160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 </a:t>
            </a:r>
            <a:r>
              <a:rPr kumimoji="1" lang="en-US" altLang="ja-JP" dirty="0" err="1" smtClean="0"/>
              <a:t>style.css</a:t>
            </a:r>
            <a:endParaRPr kumimoji="1" lang="ja-JP" altLang="en-US" dirty="0"/>
          </a:p>
        </p:txBody>
      </p:sp>
      <p:sp>
        <p:nvSpPr>
          <p:cNvPr id="14" name="テキスト ボックス 16"/>
          <p:cNvSpPr txBox="1"/>
          <p:nvPr/>
        </p:nvSpPr>
        <p:spPr>
          <a:xfrm>
            <a:off x="139551" y="2711849"/>
            <a:ext cx="141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REQUEST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テキスト ボックス 17"/>
          <p:cNvSpPr txBox="1"/>
          <p:nvPr/>
        </p:nvSpPr>
        <p:spPr>
          <a:xfrm>
            <a:off x="3859920" y="31723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RESPONSE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テキスト ボックス 19"/>
          <p:cNvSpPr txBox="1"/>
          <p:nvPr/>
        </p:nvSpPr>
        <p:spPr>
          <a:xfrm>
            <a:off x="139551" y="3760498"/>
            <a:ext cx="141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REQUEST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テキスト ボックス 20"/>
          <p:cNvSpPr txBox="1"/>
          <p:nvPr/>
        </p:nvSpPr>
        <p:spPr>
          <a:xfrm>
            <a:off x="3889782" y="4086589"/>
            <a:ext cx="1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RESPONSE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23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Концепция «живого» веба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Современные </a:t>
            </a:r>
            <a:r>
              <a:rPr lang="en-US" smtClean="0"/>
              <a:t>web-</a:t>
            </a:r>
            <a:r>
              <a:rPr lang="ru-RU" smtClean="0"/>
              <a:t>приложения требуют коммуникации в режиме реально времени с минимальной задержкой</a:t>
            </a:r>
          </a:p>
          <a:p>
            <a:pPr lvl="1"/>
            <a:r>
              <a:rPr lang="ru-RU" smtClean="0"/>
              <a:t>Социальные сети</a:t>
            </a:r>
          </a:p>
          <a:p>
            <a:pPr lvl="1"/>
            <a:r>
              <a:rPr lang="ru-RU" smtClean="0"/>
              <a:t>Онлайн игры</a:t>
            </a:r>
          </a:p>
          <a:p>
            <a:pPr lvl="1"/>
            <a:r>
              <a:rPr lang="ru-RU" smtClean="0"/>
              <a:t>Финансовые приложения и т.д.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Comet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latin typeface="Segoe UI" pitchFamily="34" charset="0"/>
                <a:cs typeface="Segoe UI" pitchFamily="34" charset="0"/>
              </a:rPr>
              <a:t>Модель разработки приложений, при которой длительно удерживаемое </a:t>
            </a:r>
            <a:r>
              <a:rPr lang="en-US" smtClean="0">
                <a:latin typeface="Segoe UI" pitchFamily="34" charset="0"/>
                <a:cs typeface="Segoe UI" pitchFamily="34" charset="0"/>
              </a:rPr>
              <a:t>HTTP-</a:t>
            </a:r>
            <a:r>
              <a:rPr lang="ru-RU" smtClean="0">
                <a:latin typeface="Segoe UI" pitchFamily="34" charset="0"/>
                <a:cs typeface="Segoe UI" pitchFamily="34" charset="0"/>
              </a:rPr>
              <a:t>соединение позволяет серверу отправлять данные браузеру</a:t>
            </a:r>
          </a:p>
          <a:p>
            <a:pPr lvl="1"/>
            <a:r>
              <a:rPr lang="ru-RU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Частый опрос (</a:t>
            </a: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Pooling</a:t>
            </a:r>
            <a:r>
              <a:rPr lang="ru-RU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lvl="1"/>
            <a:r>
              <a:rPr lang="ru-RU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Удержание соединения (</a:t>
            </a: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Long-Pooling</a:t>
            </a:r>
            <a:r>
              <a:rPr lang="ru-RU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lvl="1"/>
            <a:r>
              <a:rPr lang="ru-RU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Стриминг (</a:t>
            </a: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Streaming</a:t>
            </a:r>
            <a:r>
              <a:rPr lang="ru-RU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lvl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0994"/>
            <a:ext cx="2664296" cy="6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Pooling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r>
              <a:rPr lang="ru-RU" smtClean="0"/>
              <a:t>Браузер через регулярные промежутки времени отправляет HTTP-запрос на сервер</a:t>
            </a:r>
          </a:p>
          <a:p>
            <a:endParaRPr lang="ru-RU"/>
          </a:p>
        </p:txBody>
      </p:sp>
      <p:pic>
        <p:nvPicPr>
          <p:cNvPr id="16386" name="Picture 2" descr="http://www.leggetter.co.uk/pres/techmeetup_edi_2012-02-08/images/PubSub_po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51891"/>
            <a:ext cx="6624736" cy="309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Long-Pooling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ru-RU" smtClean="0"/>
              <a:t>Запрос удерживается сервером на протяжении определенного промежутка времени</a:t>
            </a:r>
          </a:p>
          <a:p>
            <a:endParaRPr lang="ru-RU"/>
          </a:p>
        </p:txBody>
      </p:sp>
      <p:pic>
        <p:nvPicPr>
          <p:cNvPr id="17410" name="Picture 2" descr="http://www.leggetter.co.uk/pres/techmeetup_edi_2012-02-08/images/PubSub_longpo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2"/>
            <a:ext cx="6408712" cy="29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4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Streaming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ru-RU" smtClean="0"/>
              <a:t>Запрос может удерживаться сервером бесконечно долго</a:t>
            </a:r>
          </a:p>
          <a:p>
            <a:endParaRPr lang="ru-RU"/>
          </a:p>
        </p:txBody>
      </p:sp>
      <p:pic>
        <p:nvPicPr>
          <p:cNvPr id="18434" name="Picture 2" descr="http://www.leggetter.co.uk/pres/techmeetup_edi_2012-02-08/images/PubSub_str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64" y="2852937"/>
            <a:ext cx="708161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Недостатки </a:t>
            </a:r>
            <a:r>
              <a:rPr lang="en-US" smtClean="0"/>
              <a:t>COMET-</a:t>
            </a:r>
            <a:r>
              <a:rPr lang="ru-RU" smtClean="0"/>
              <a:t>решений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Сложная реализация</a:t>
            </a:r>
          </a:p>
          <a:p>
            <a:pPr lvl="0"/>
            <a:r>
              <a:rPr lang="ru-RU" smtClean="0">
                <a:latin typeface="Segoe UI" pitchFamily="34" charset="0"/>
                <a:cs typeface="Segoe UI" pitchFamily="34" charset="0"/>
              </a:rPr>
              <a:t>Нерационально используется полоса пропускания</a:t>
            </a:r>
          </a:p>
          <a:p>
            <a:pPr lvl="0"/>
            <a:r>
              <a:rPr lang="ru-RU" smtClean="0">
                <a:latin typeface="Segoe UI" pitchFamily="34" charset="0"/>
                <a:cs typeface="Segoe UI" pitchFamily="34" charset="0"/>
              </a:rPr>
              <a:t>Повышается время ожидания</a:t>
            </a:r>
          </a:p>
          <a:p>
            <a:pPr lvl="0"/>
            <a:r>
              <a:rPr lang="ru-RU" smtClean="0">
                <a:latin typeface="Segoe UI" pitchFamily="34" charset="0"/>
                <a:cs typeface="Segoe UI" pitchFamily="34" charset="0"/>
              </a:rPr>
              <a:t>Возрастает нагрузка на </a:t>
            </a:r>
            <a:r>
              <a:rPr lang="en-US" smtClean="0">
                <a:latin typeface="Segoe UI" pitchFamily="34" charset="0"/>
                <a:cs typeface="Segoe UI" pitchFamily="34" charset="0"/>
              </a:rPr>
              <a:t>CPU</a:t>
            </a:r>
            <a:endParaRPr lang="ru-RU" smtClean="0"/>
          </a:p>
          <a:p>
            <a:r>
              <a:rPr lang="ru-RU" smtClean="0"/>
              <a:t>Нет единого стандарта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Web Sockets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smtClean="0"/>
              <a:t>Web Sockets</a:t>
            </a:r>
            <a:r>
              <a:rPr lang="en-US" sz="2800" b="1"/>
              <a:t> </a:t>
            </a:r>
            <a:r>
              <a:rPr lang="en-US" sz="2800" smtClean="0"/>
              <a:t>- </a:t>
            </a:r>
            <a:r>
              <a:rPr lang="ru-RU" sz="2800" smtClean="0"/>
              <a:t>протокол полнодуплексной двунаправленной связи поверх TCP-соединения, предназначенный для обмена сообщениями между браузером и веб-сервером в режиме реального времени.</a:t>
            </a:r>
            <a:endParaRPr lang="en-US" sz="2800" smtClean="0"/>
          </a:p>
          <a:p>
            <a:r>
              <a:rPr lang="ru-RU" sz="2800" smtClean="0"/>
              <a:t>Протокол описан </a:t>
            </a:r>
            <a:r>
              <a:rPr lang="en-US" sz="2800" smtClean="0"/>
              <a:t>IETF, </a:t>
            </a:r>
            <a:r>
              <a:rPr lang="ru-RU" sz="2800" smtClean="0"/>
              <a:t> </a:t>
            </a:r>
            <a:r>
              <a:rPr lang="en-US" sz="2800" smtClean="0">
                <a:hlinkClick r:id="rId2"/>
              </a:rPr>
              <a:t>RFC 6455</a:t>
            </a:r>
            <a:endParaRPr lang="en-US" sz="2800" smtClean="0"/>
          </a:p>
          <a:p>
            <a:r>
              <a:rPr lang="en-US" sz="2800" smtClean="0"/>
              <a:t>W3C JavaScript API </a:t>
            </a:r>
            <a:r>
              <a:rPr lang="en-US" sz="2800" smtClean="0">
                <a:hlinkClick r:id="rId3"/>
              </a:rPr>
              <a:t>http://dev.w3.org/html5/websockets/</a:t>
            </a:r>
            <a:endParaRPr lang="en-US" sz="2800" smtClean="0"/>
          </a:p>
          <a:p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300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Поддержка </a:t>
            </a:r>
            <a:r>
              <a:rPr lang="en-US" smtClean="0"/>
              <a:t>web-</a:t>
            </a:r>
            <a:r>
              <a:rPr lang="ru-RU" smtClean="0"/>
              <a:t>сокетов</a:t>
            </a:r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400300"/>
            <a:ext cx="8801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6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smtClean="0"/>
              <a:t>Web Sockets</a:t>
            </a:r>
            <a:r>
              <a:rPr lang="en-US" sz="3600" smtClean="0"/>
              <a:t>. </a:t>
            </a:r>
            <a:r>
              <a:rPr lang="ru-RU" sz="3600" smtClean="0"/>
              <a:t>Варианты использования</a:t>
            </a:r>
            <a:endParaRPr lang="ru-RU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smtClean="0"/>
              <a:t>B</a:t>
            </a:r>
            <a:r>
              <a:rPr lang="ru-RU" sz="2600" smtClean="0"/>
              <a:t>еб-приложения, с интенсивным обменом данными, требовательные к скорости обмена и каналу</a:t>
            </a:r>
          </a:p>
          <a:p>
            <a:r>
              <a:rPr lang="ru-RU" sz="2600" smtClean="0"/>
              <a:t>Приложения, следующие стандартам</a:t>
            </a:r>
          </a:p>
          <a:p>
            <a:r>
              <a:rPr lang="ru-RU" sz="2600" smtClean="0"/>
              <a:t>«Долгоиграющие» веб-приложения</a:t>
            </a:r>
          </a:p>
          <a:p>
            <a:r>
              <a:rPr lang="ru-RU" sz="2600"/>
              <a:t>К</a:t>
            </a:r>
            <a:r>
              <a:rPr lang="ru-RU" sz="2600" smtClean="0"/>
              <a:t>омплексные приложения с множеством различных асинхронных блоков на странице</a:t>
            </a:r>
          </a:p>
          <a:p>
            <a:r>
              <a:rPr lang="ru-RU" sz="2600" smtClean="0"/>
              <a:t>Кросс-доменные приложения</a:t>
            </a:r>
          </a:p>
          <a:p>
            <a:r>
              <a:rPr lang="ru-RU" sz="2600"/>
              <a:t>О</a:t>
            </a:r>
            <a:r>
              <a:rPr lang="ru-RU" sz="2600" smtClean="0"/>
              <a:t>нлайн-игры, нотификация в соц. сетях, мониторинг биржевых котировок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Web Sockets</a:t>
            </a:r>
            <a:r>
              <a:rPr lang="en-US" smtClean="0"/>
              <a:t>. </a:t>
            </a:r>
            <a:r>
              <a:rPr lang="ru-RU" smtClean="0"/>
              <a:t>Достоинства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b="1" smtClean="0"/>
              <a:t>Скорость и эффективность</a:t>
            </a:r>
            <a:r>
              <a:rPr lang="ru-RU" sz="2400" smtClean="0"/>
              <a:t>: малый размер, постоянное соединение</a:t>
            </a:r>
          </a:p>
          <a:p>
            <a:r>
              <a:rPr lang="ru-RU" sz="2400" b="1" smtClean="0"/>
              <a:t>Стандартность</a:t>
            </a:r>
            <a:r>
              <a:rPr lang="ru-RU" sz="2400" smtClean="0"/>
              <a:t>: устранение потребности в целом ряде технологий: </a:t>
            </a:r>
            <a:r>
              <a:rPr lang="ru-RU" sz="2400" err="1" smtClean="0"/>
              <a:t>Comet</a:t>
            </a:r>
            <a:r>
              <a:rPr lang="ru-RU" sz="2400" smtClean="0"/>
              <a:t> и все что накручено поверх него (</a:t>
            </a:r>
            <a:r>
              <a:rPr lang="ru-RU" sz="2400" err="1" smtClean="0"/>
              <a:t>Bayuex</a:t>
            </a:r>
            <a:r>
              <a:rPr lang="ru-RU" sz="2400" smtClean="0"/>
              <a:t>, </a:t>
            </a:r>
            <a:r>
              <a:rPr lang="ru-RU" sz="2400" err="1" smtClean="0"/>
              <a:t>LongPolling</a:t>
            </a:r>
            <a:r>
              <a:rPr lang="ru-RU" sz="2400" smtClean="0"/>
              <a:t>, </a:t>
            </a:r>
            <a:r>
              <a:rPr lang="ru-RU" sz="2400" err="1" smtClean="0"/>
              <a:t>MultiPart</a:t>
            </a:r>
            <a:r>
              <a:rPr lang="ru-RU" sz="2400" smtClean="0"/>
              <a:t> и так далее), работающее на </a:t>
            </a:r>
            <a:r>
              <a:rPr lang="ru-RU" sz="2400" err="1" smtClean="0"/>
              <a:t>хаках</a:t>
            </a:r>
            <a:r>
              <a:rPr lang="ru-RU" sz="2400" smtClean="0"/>
              <a:t>, а не стандартах. </a:t>
            </a:r>
          </a:p>
          <a:p>
            <a:r>
              <a:rPr lang="ru-RU" sz="2400" b="1" smtClean="0"/>
              <a:t>Время жизни канала не имеет ограничений </a:t>
            </a:r>
            <a:r>
              <a:rPr lang="ru-RU" sz="2400" smtClean="0"/>
              <a:t>на время жизни в неактивном состоянии</a:t>
            </a:r>
          </a:p>
          <a:p>
            <a:r>
              <a:rPr lang="ru-RU" sz="2400" b="1" smtClean="0">
                <a:cs typeface="Segoe UI" pitchFamily="34" charset="0"/>
              </a:rPr>
              <a:t>Функционирует не только в браузере, работает с </a:t>
            </a:r>
            <a:r>
              <a:rPr lang="en-US" sz="2400" b="1" smtClean="0">
                <a:cs typeface="Segoe UI" pitchFamily="34" charset="0"/>
              </a:rPr>
              <a:t>proxy</a:t>
            </a:r>
            <a:r>
              <a:rPr lang="en-US" sz="2400" b="1" smtClean="0">
                <a:cs typeface="Segoe UI" pitchFamily="34" charset="0"/>
              </a:rPr>
              <a:t>/firewall</a:t>
            </a:r>
            <a:endParaRPr lang="ru-RU" sz="2400" b="1" smtClean="0">
              <a:cs typeface="Segoe UI" pitchFamily="34" charset="0"/>
            </a:endParaRPr>
          </a:p>
          <a:p>
            <a:r>
              <a:rPr lang="ru-RU" sz="2400" b="1" smtClean="0">
                <a:cs typeface="Segoe UI" pitchFamily="34" charset="0"/>
              </a:rPr>
              <a:t>Возможности масштабирования</a:t>
            </a:r>
          </a:p>
          <a:p>
            <a:r>
              <a:rPr lang="ru-RU" sz="2400" b="1" smtClean="0"/>
              <a:t>Простое и понятное </a:t>
            </a:r>
            <a:r>
              <a:rPr lang="en-US" sz="2400" b="1" smtClean="0"/>
              <a:t>API</a:t>
            </a:r>
            <a:endParaRPr lang="ru-RU" sz="2400" b="1" smtClean="0"/>
          </a:p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8680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Web Sockets</a:t>
            </a:r>
            <a:r>
              <a:rPr lang="en-US" smtClean="0"/>
              <a:t>. </a:t>
            </a:r>
            <a:r>
              <a:rPr lang="ru-RU" smtClean="0"/>
              <a:t>История развития</a:t>
            </a:r>
            <a:endParaRPr lang="ru-RU"/>
          </a:p>
        </p:txBody>
      </p:sp>
      <p:graphicFrame>
        <p:nvGraphicFramePr>
          <p:cNvPr id="4" name="Схема 2"/>
          <p:cNvGraphicFramePr/>
          <p:nvPr>
            <p:extLst>
              <p:ext uri="{D42A27DB-BD31-4B8C-83A1-F6EECF244321}">
                <p14:modId xmlns:p14="http://schemas.microsoft.com/office/powerpoint/2010/main" val="3906728301"/>
              </p:ext>
            </p:extLst>
          </p:nvPr>
        </p:nvGraphicFramePr>
        <p:xfrm>
          <a:off x="862794" y="1640708"/>
          <a:ext cx="7973094" cy="481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309" y="528208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Январь 2009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322" y="5602116"/>
            <a:ext cx="211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First Working Draft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65" y="447166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Декабрь 2009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829" y="4962045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Third Draft, v.75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Picture 4" descr="http://www.chrome-wallpapers.com/wp-content/uploads/2010/06/Google-Chrome-Logo-Wallpap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3900" y1="23000" x2="21800" y2="15600"/>
                        <a14:foregroundMark x1="20200" y1="23500" x2="19700" y2="27600"/>
                        <a14:foregroundMark x1="29100" y1="39300" x2="31200" y2="54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37" y="4151632"/>
            <a:ext cx="349523" cy="3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partyworldinc.ca/IE/images/safar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71" y="4130272"/>
            <a:ext cx="387968" cy="43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93928" y="4401982"/>
            <a:ext cx="58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v.76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4485" y="359156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Декабрь 2010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" name="Picture 2" descr="http://www.cs.cmu.edu/~perspectives/firefo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65" y="3282346"/>
            <a:ext cx="350867" cy="3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chrome-wallpapers.com/wp-content/uploads/2010/06/Google-Chrome-Logo-Wallpap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3900" y1="23000" x2="21800" y2="15600"/>
                        <a14:foregroundMark x1="20200" y1="23500" x2="19700" y2="27600"/>
                        <a14:foregroundMark x1="29100" y1="39300" x2="31200" y2="54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86" y="3274083"/>
            <a:ext cx="349523" cy="3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epagini.com/wp-content/uploads/2010/06/opera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63" y="3271702"/>
            <a:ext cx="353806" cy="3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partyworldinc.ca/IE/images/safar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46" y="3254622"/>
            <a:ext cx="384553" cy="42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вал 4"/>
          <p:cNvSpPr/>
          <p:nvPr/>
        </p:nvSpPr>
        <p:spPr>
          <a:xfrm>
            <a:off x="4986547" y="3036154"/>
            <a:ext cx="618278" cy="60574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4" descr="http://www.ietf.org/logo/ietf-logo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35" y="3892238"/>
            <a:ext cx="576064" cy="3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987720" y="4151631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v.00-v.06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2558" y="254452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Июнь 2010 – Ноябрь 2011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1" name="Picture 2" descr="http://www.cs.cmu.edu/~perspectives/firefox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68" y="2252386"/>
            <a:ext cx="350867" cy="3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epagini.com/wp-content/uploads/2010/06/opera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86" y="2241742"/>
            <a:ext cx="353806" cy="3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33"/>
          <p:cNvSpPr/>
          <p:nvPr/>
        </p:nvSpPr>
        <p:spPr>
          <a:xfrm>
            <a:off x="6457079" y="2561778"/>
            <a:ext cx="731923" cy="71668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028862" y="208172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Декабрь 2011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5" name="Picture 4" descr="http://www.ietf.org/logo/ietf-logo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9" y="3601894"/>
            <a:ext cx="576064" cy="3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489003" y="392192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Condensed" pitchFamily="34" charset="0"/>
              </a:rPr>
              <a:t>RFC 6455</a:t>
            </a:r>
            <a:endParaRPr lang="ru-RU" dirty="0">
              <a:solidFill>
                <a:srgbClr val="0070C0"/>
              </a:solidFill>
              <a:latin typeface="Segoe Condensed" pitchFamily="34" charset="0"/>
            </a:endParaRPr>
          </a:p>
        </p:txBody>
      </p:sp>
      <p:pic>
        <p:nvPicPr>
          <p:cNvPr id="27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34" y="4254554"/>
            <a:ext cx="497831" cy="3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844209" y="4562000"/>
            <a:ext cx="307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Candidate Recommendation</a:t>
            </a:r>
            <a:endParaRPr lang="ru-RU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9" name="Picture 2" descr="http://www.cs.cmu.edu/~perspectives/firefo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43" y="1701630"/>
            <a:ext cx="350867" cy="3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hrome-wallpapers.com/wp-content/uploads/2010/06/Google-Chrome-Logo-Wallpap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3900" y1="23000" x2="21800" y2="15600"/>
                        <a14:foregroundMark x1="20200" y1="23500" x2="19700" y2="27600"/>
                        <a14:foregroundMark x1="29100" y1="39300" x2="31200" y2="54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64" y="1693366"/>
            <a:ext cx="349523" cy="3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www.epagini.com/wp-content/uploads/2010/06/opera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941" y="1690986"/>
            <a:ext cx="353806" cy="3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http://partyworldinc.ca/IE/images/safar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24" y="1673905"/>
            <a:ext cx="384553" cy="42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Рисунок 3" descr="C:\Users\Alexandr\Desktop\MSSWIT 2012\internet-explorer-icon-580x358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11" y="1640709"/>
            <a:ext cx="472665" cy="52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Web Sockets</a:t>
            </a:r>
            <a:r>
              <a:rPr lang="en-US" smtClean="0"/>
              <a:t>. </a:t>
            </a:r>
            <a:r>
              <a:rPr lang="ru-RU" smtClean="0"/>
              <a:t>Установка соединения</a:t>
            </a:r>
            <a:endParaRPr lang="ru-RU"/>
          </a:p>
        </p:txBody>
      </p:sp>
      <p:pic>
        <p:nvPicPr>
          <p:cNvPr id="19" name="Picture 18" descr="978-1-4302-3864-5_Ch07_Fig02-websocket-initial-handsh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0" y="1700808"/>
            <a:ext cx="857045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7261975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Web Sockets</a:t>
            </a:r>
            <a:r>
              <a:rPr lang="en-US" smtClean="0"/>
              <a:t>. </a:t>
            </a:r>
            <a:r>
              <a:rPr lang="ru-RU" smtClean="0"/>
              <a:t>Формат фреймов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85000" lnSpcReduction="20000"/>
          </a:bodyPr>
          <a:lstStyle/>
          <a:p>
            <a:pPr marL="285750" indent="-285750"/>
            <a:r>
              <a:rPr lang="ru-RU" smtClean="0">
                <a:cs typeface="Segoe UI" pitchFamily="34" charset="0"/>
              </a:rPr>
              <a:t>Каждый фрейм содержит несколько заголовочных байтов</a:t>
            </a:r>
          </a:p>
          <a:p>
            <a:pPr marL="285750" indent="-285750"/>
            <a:r>
              <a:rPr lang="ru-RU" smtClean="0">
                <a:cs typeface="Segoe UI" pitchFamily="34" charset="0"/>
              </a:rPr>
              <a:t>Данные могут пересылаться как в текстовом так и в бинарном виде</a:t>
            </a:r>
          </a:p>
          <a:p>
            <a:pPr marL="285750" indent="-285750"/>
            <a:r>
              <a:rPr lang="ru-RU" smtClean="0">
                <a:cs typeface="Segoe UI" pitchFamily="34" charset="0"/>
              </a:rPr>
              <a:t>Каждый фрейм содержит «маску» для обхода ограничений прокси-серверов</a:t>
            </a:r>
            <a:endParaRPr lang="en-US" smtClean="0">
              <a:cs typeface="Segoe UI" pitchFamily="34" charset="0"/>
            </a:endParaRPr>
          </a:p>
          <a:p>
            <a:endParaRPr lang="ru-RU"/>
          </a:p>
        </p:txBody>
      </p:sp>
      <p:pic>
        <p:nvPicPr>
          <p:cNvPr id="23" name="Picture 22" descr="f-websocket-v.08-datafra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62400"/>
            <a:ext cx="8382000" cy="23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Web Sockets</a:t>
            </a:r>
            <a:r>
              <a:rPr lang="en-US" smtClean="0"/>
              <a:t>.</a:t>
            </a:r>
            <a:r>
              <a:rPr lang="ru-RU" smtClean="0"/>
              <a:t> </a:t>
            </a:r>
            <a:r>
              <a:rPr lang="en-US" smtClean="0"/>
              <a:t>URI c</a:t>
            </a:r>
            <a:r>
              <a:rPr lang="ru-RU" smtClean="0"/>
              <a:t>хемы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ws://</a:t>
            </a:r>
            <a:endParaRPr lang="ru-RU" smtClean="0"/>
          </a:p>
          <a:p>
            <a:r>
              <a:rPr lang="en-US" smtClean="0"/>
              <a:t>wss:// - </a:t>
            </a:r>
            <a:r>
              <a:rPr lang="ru-RU" smtClean="0"/>
              <a:t>используется шифрование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2260848"/>
          </a:xfrm>
        </p:spPr>
        <p:txBody>
          <a:bodyPr/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if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window.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WebSocket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1" smtClean="0">
                <a:solidFill>
                  <a:srgbClr val="006600"/>
                </a:solidFill>
                <a:effectLst/>
                <a:latin typeface="Courier New"/>
              </a:rPr>
              <a:t>// or</a:t>
            </a:r>
            <a:r>
              <a:rPr lang="ru-RU" sz="2000" b="0" i="1" smtClean="0">
                <a:solidFill>
                  <a:srgbClr val="006600"/>
                </a:solidFill>
                <a:effectLst/>
                <a:latin typeface="Courier New"/>
              </a:rPr>
              <a:t> </a:t>
            </a:r>
            <a:r>
              <a:rPr lang="en-US" sz="2000" b="0" i="1" smtClean="0">
                <a:solidFill>
                  <a:srgbClr val="006600"/>
                </a:solidFill>
                <a:effectLst/>
                <a:latin typeface="Courier New"/>
              </a:rPr>
              <a:t>Modernizr.websocket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ourier New"/>
              </a:rPr>
              <a:t> </a:t>
            </a:r>
            <a:r>
              <a:rPr lang="ru-RU" sz="2000" smtClean="0">
                <a:latin typeface="Courier New"/>
              </a:rPr>
              <a:t>   </a:t>
            </a:r>
            <a:r>
              <a:rPr lang="en-US" sz="2000" b="0" i="1" smtClean="0">
                <a:solidFill>
                  <a:srgbClr val="006600"/>
                </a:solidFill>
                <a:effectLst/>
                <a:latin typeface="Courier New"/>
              </a:rPr>
              <a:t>// HTML5 WebSocket is supported;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else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  </a:t>
            </a:r>
            <a:r>
              <a:rPr lang="ru-RU" sz="2000" b="0" i="0" smtClean="0">
                <a:effectLst/>
                <a:latin typeface="Courier New"/>
              </a:rPr>
              <a:t>  </a:t>
            </a:r>
            <a:r>
              <a:rPr lang="en-US" sz="2000" b="0" i="1" smtClean="0">
                <a:solidFill>
                  <a:srgbClr val="006600"/>
                </a:solidFill>
                <a:effectLst/>
                <a:latin typeface="Courier New"/>
              </a:rPr>
              <a:t>// HTML5 WebSocket is not supported;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endParaRPr lang="en-US" sz="2000" b="0" i="0" smtClean="0">
              <a:effectLst/>
              <a:latin typeface="Courier New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2000" b="0" i="0" smtClean="0">
                <a:effectLst/>
                <a:latin typeface="Courier New"/>
              </a:rPr>
              <a:t> mySocket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new</a:t>
            </a:r>
            <a:r>
              <a:rPr lang="ru-RU" sz="2000">
                <a:latin typeface="Courier New"/>
              </a:rPr>
              <a:t> </a:t>
            </a:r>
            <a:r>
              <a:rPr lang="en-US" sz="2000" b="0" i="0" smtClean="0">
                <a:effectLst/>
                <a:latin typeface="Courier New"/>
              </a:rPr>
              <a:t>WebSocket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"ws://www.WebSocket.org"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 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sz="2000" b="0" i="0" smtClean="0">
                <a:effectLst/>
                <a:latin typeface="Courier New"/>
              </a:rPr>
              <a:t>mySocket.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onopen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evt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r>
              <a:rPr lang="en-US" sz="2000" b="0" i="0" smtClean="0">
                <a:effectLst/>
                <a:latin typeface="Courier New"/>
              </a:rPr>
              <a:t> </a:t>
            </a:r>
            <a:r>
              <a:rPr lang="en-US" sz="2000" b="0" i="0" smtClean="0">
                <a:solidFill>
                  <a:srgbClr val="000066"/>
                </a:solidFill>
                <a:effectLst/>
                <a:latin typeface="Courier New"/>
              </a:rPr>
              <a:t>alert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</a:t>
            </a:r>
            <a:r>
              <a:rPr lang="en-US" sz="2000" smtClean="0">
                <a:solidFill>
                  <a:srgbClr val="3366CC"/>
                </a:solidFill>
                <a:latin typeface="Courier New"/>
              </a:rPr>
              <a:t>o</a:t>
            </a:r>
            <a:r>
              <a:rPr lang="en-US" sz="2000" smtClean="0">
                <a:solidFill>
                  <a:srgbClr val="3366CC"/>
                </a:solidFill>
                <a:latin typeface="Courier New"/>
              </a:rPr>
              <a:t>pened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ru-RU" sz="2000" smtClean="0"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mySocket.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onclose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evt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    </a:t>
            </a:r>
            <a:r>
              <a:rPr lang="en-US" sz="2000" b="0" i="0" smtClean="0">
                <a:solidFill>
                  <a:srgbClr val="000066"/>
                </a:solidFill>
                <a:effectLst/>
                <a:latin typeface="Courier New"/>
              </a:rPr>
              <a:t>alert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"closed w/ status: "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+</a:t>
            </a:r>
            <a:r>
              <a:rPr lang="en-US" sz="2000" b="0" i="0" smtClean="0">
                <a:effectLst/>
                <a:latin typeface="Courier New"/>
              </a:rPr>
              <a:t> evt.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code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mySocket.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onmessage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evt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solidFill>
                  <a:srgbClr val="000066"/>
                </a:solidFill>
                <a:effectLst/>
                <a:latin typeface="Courier New"/>
              </a:rPr>
              <a:t>    alert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"Received message: "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+</a:t>
            </a:r>
            <a:r>
              <a:rPr lang="en-US" sz="2000" b="0" i="0" smtClean="0">
                <a:effectLst/>
                <a:latin typeface="Courier New"/>
              </a:rPr>
              <a:t> evt.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data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mySocket.</a:t>
            </a:r>
            <a:r>
              <a:rPr lang="en-US" sz="2000" b="0" i="0" smtClean="0">
                <a:solidFill>
                  <a:srgbClr val="000066"/>
                </a:solidFill>
                <a:effectLst/>
                <a:latin typeface="Courier New"/>
              </a:rPr>
              <a:t>onerror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evt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r>
              <a:rPr lang="en-US" sz="2000" smtClean="0">
                <a:latin typeface="Courier New"/>
              </a:rPr>
              <a:t> </a:t>
            </a:r>
            <a:r>
              <a:rPr lang="en-US" sz="2000" b="0" i="0" smtClean="0">
                <a:solidFill>
                  <a:srgbClr val="000066"/>
                </a:solidFill>
                <a:effectLst/>
                <a:latin typeface="Courier New"/>
              </a:rPr>
              <a:t>alert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"Error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ru-RU" sz="2000" smtClean="0"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9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39341"/>
            <a:ext cx="8784976" cy="4525963"/>
          </a:xfrm>
        </p:spPr>
        <p:txBody>
          <a:bodyPr>
            <a:normAutofit fontScale="70000" lnSpcReduction="20000"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smtClean="0">
                <a:solidFill>
                  <a:srgbClr val="006600"/>
                </a:solidFill>
                <a:effectLst/>
                <a:latin typeface="Courier New"/>
              </a:rPr>
              <a:t>// Sending String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smtClean="0">
                <a:effectLst/>
                <a:latin typeface="Courier New"/>
              </a:rPr>
              <a:t>mySocket</a:t>
            </a:r>
            <a:r>
              <a:rPr lang="en-US" sz="2800" b="0" i="0" smtClean="0">
                <a:effectLst/>
                <a:latin typeface="Courier New"/>
              </a:rPr>
              <a:t>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send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800" b="0" i="0" smtClean="0">
                <a:solidFill>
                  <a:srgbClr val="3366CC"/>
                </a:solidFill>
                <a:effectLst/>
                <a:latin typeface="Courier New"/>
              </a:rPr>
              <a:t>'your message'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smtClean="0">
                <a:effectLst/>
                <a:latin typeface="Courier New"/>
              </a:rPr>
              <a:t> 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smtClean="0">
                <a:solidFill>
                  <a:srgbClr val="006600"/>
                </a:solidFill>
                <a:effectLst/>
                <a:latin typeface="Courier New"/>
              </a:rPr>
              <a:t>// Sending canvas ImageData as ArrayBuffer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2800" b="0" i="0" smtClean="0">
                <a:effectLst/>
                <a:latin typeface="Courier New"/>
              </a:rPr>
              <a:t> img 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800" b="0" i="0" smtClean="0">
                <a:effectLst/>
                <a:latin typeface="Courier New"/>
              </a:rPr>
              <a:t> canvas_context.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getImageData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800" b="0" i="0" smtClean="0">
                <a:solidFill>
                  <a:srgbClr val="CC0000"/>
                </a:solidFill>
                <a:effectLst/>
                <a:latin typeface="Courier New"/>
              </a:rPr>
              <a:t>0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,</a:t>
            </a:r>
            <a:r>
              <a:rPr lang="en-US" sz="2800" b="0" i="0" smtClean="0">
                <a:effectLst/>
                <a:latin typeface="Courier New"/>
              </a:rPr>
              <a:t> </a:t>
            </a:r>
            <a:r>
              <a:rPr lang="en-US" sz="2800" b="0" i="0" smtClean="0">
                <a:solidFill>
                  <a:srgbClr val="CC0000"/>
                </a:solidFill>
                <a:effectLst/>
                <a:latin typeface="Courier New"/>
              </a:rPr>
              <a:t>0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,</a:t>
            </a:r>
            <a:r>
              <a:rPr lang="en-US" sz="2800" b="0" i="0" smtClean="0">
                <a:effectLst/>
                <a:latin typeface="Courier New"/>
              </a:rPr>
              <a:t> </a:t>
            </a:r>
            <a:r>
              <a:rPr lang="en-US" sz="2800" b="0" i="0" smtClean="0">
                <a:solidFill>
                  <a:srgbClr val="CC0000"/>
                </a:solidFill>
                <a:effectLst/>
                <a:latin typeface="Courier New"/>
              </a:rPr>
              <a:t>400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,</a:t>
            </a:r>
            <a:r>
              <a:rPr lang="en-US" sz="2800" b="0" i="0" smtClean="0">
                <a:effectLst/>
                <a:latin typeface="Courier New"/>
              </a:rPr>
              <a:t> </a:t>
            </a:r>
            <a:r>
              <a:rPr lang="en-US" sz="2800" b="0" i="0" smtClean="0">
                <a:solidFill>
                  <a:srgbClr val="CC0000"/>
                </a:solidFill>
                <a:effectLst/>
                <a:latin typeface="Courier New"/>
              </a:rPr>
              <a:t>320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2800" b="0" i="0" smtClean="0">
                <a:effectLst/>
                <a:latin typeface="Courier New"/>
              </a:rPr>
              <a:t> binary 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800" b="0" i="0" smtClean="0">
                <a:effectLst/>
                <a:latin typeface="Courier New"/>
              </a:rPr>
              <a:t> </a:t>
            </a:r>
            <a:r>
              <a:rPr lang="en-US" sz="2800" b="1" i="0" smtClean="0">
                <a:solidFill>
                  <a:srgbClr val="003366"/>
                </a:solidFill>
                <a:effectLst/>
                <a:latin typeface="Courier New"/>
              </a:rPr>
              <a:t>new</a:t>
            </a:r>
            <a:r>
              <a:rPr lang="en-US" sz="2800" b="0" i="0" smtClean="0">
                <a:effectLst/>
                <a:latin typeface="Courier New"/>
              </a:rPr>
              <a:t> Uint8Array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800" b="0" i="0" smtClean="0">
                <a:effectLst/>
                <a:latin typeface="Courier New"/>
              </a:rPr>
              <a:t>img.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data</a:t>
            </a:r>
            <a:r>
              <a:rPr lang="en-US" sz="2800" b="0" i="0" smtClean="0">
                <a:effectLst/>
                <a:latin typeface="Courier New"/>
              </a:rPr>
              <a:t>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length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smtClean="0">
                <a:solidFill>
                  <a:srgbClr val="000066"/>
                </a:solidFill>
                <a:effectLst/>
                <a:latin typeface="Courier New"/>
              </a:rPr>
              <a:t>for</a:t>
            </a:r>
            <a:r>
              <a:rPr lang="en-US" sz="2800" b="0" i="0" smtClean="0">
                <a:effectLst/>
                <a:latin typeface="Courier New"/>
              </a:rPr>
              <a:t> 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8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2800" b="0" i="0" smtClean="0">
                <a:effectLst/>
                <a:latin typeface="Courier New"/>
              </a:rPr>
              <a:t> i 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800" b="0" i="0" smtClean="0">
                <a:effectLst/>
                <a:latin typeface="Courier New"/>
              </a:rPr>
              <a:t> </a:t>
            </a:r>
            <a:r>
              <a:rPr lang="en-US" sz="2800" b="0" i="0" smtClean="0">
                <a:solidFill>
                  <a:srgbClr val="CC0000"/>
                </a:solidFill>
                <a:effectLst/>
                <a:latin typeface="Courier New"/>
              </a:rPr>
              <a:t>0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800" b="0" i="0" smtClean="0">
                <a:effectLst/>
                <a:latin typeface="Courier New"/>
              </a:rPr>
              <a:t> i 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&lt;</a:t>
            </a:r>
            <a:r>
              <a:rPr lang="en-US" sz="2800" b="0" i="0" smtClean="0">
                <a:effectLst/>
                <a:latin typeface="Courier New"/>
              </a:rPr>
              <a:t> img.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data</a:t>
            </a:r>
            <a:r>
              <a:rPr lang="en-US" sz="2800" b="0" i="0" smtClean="0">
                <a:effectLst/>
                <a:latin typeface="Courier New"/>
              </a:rPr>
              <a:t>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length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800" b="0" i="0" smtClean="0">
                <a:effectLst/>
                <a:latin typeface="Courier New"/>
              </a:rPr>
              <a:t> i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++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800" b="0" i="0" smtClean="0">
                <a:effectLst/>
                <a:latin typeface="Courier New"/>
              </a:rPr>
              <a:t> 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smtClean="0">
                <a:effectLst/>
                <a:latin typeface="Courier New"/>
              </a:rPr>
              <a:t>    binary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[</a:t>
            </a:r>
            <a:r>
              <a:rPr lang="en-US" sz="2800" b="0" i="0" smtClean="0">
                <a:effectLst/>
                <a:latin typeface="Courier New"/>
              </a:rPr>
              <a:t>i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]</a:t>
            </a:r>
            <a:r>
              <a:rPr lang="en-US" sz="2800" b="0" i="0" smtClean="0">
                <a:effectLst/>
                <a:latin typeface="Courier New"/>
              </a:rPr>
              <a:t> 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800" b="0" i="0" smtClean="0">
                <a:effectLst/>
                <a:latin typeface="Courier New"/>
              </a:rPr>
              <a:t> img.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data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[</a:t>
            </a:r>
            <a:r>
              <a:rPr lang="en-US" sz="2800" b="0" i="0" smtClean="0">
                <a:effectLst/>
                <a:latin typeface="Courier New"/>
              </a:rPr>
              <a:t>i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]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smtClean="0">
                <a:effectLst/>
                <a:latin typeface="Courier New"/>
              </a:rPr>
              <a:t>mySocket</a:t>
            </a:r>
            <a:r>
              <a:rPr lang="en-US" sz="2800" b="0" i="0" smtClean="0">
                <a:effectLst/>
                <a:latin typeface="Courier New"/>
              </a:rPr>
              <a:t>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send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800" b="0" i="0" smtClean="0">
                <a:effectLst/>
                <a:latin typeface="Courier New"/>
              </a:rPr>
              <a:t>binary.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buffer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smtClean="0">
                <a:effectLst/>
                <a:latin typeface="Courier New"/>
              </a:rPr>
              <a:t> 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smtClean="0">
                <a:solidFill>
                  <a:srgbClr val="006600"/>
                </a:solidFill>
                <a:effectLst/>
                <a:latin typeface="Courier New"/>
              </a:rPr>
              <a:t>// Sending file as Blob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2600" b="0" i="0" smtClean="0">
                <a:effectLst/>
                <a:latin typeface="Courier New"/>
              </a:rPr>
              <a:t> f </a:t>
            </a:r>
            <a:r>
              <a:rPr lang="en-US" sz="26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600">
                <a:latin typeface="Courier New"/>
              </a:rPr>
              <a:t> </a:t>
            </a:r>
            <a:r>
              <a:rPr lang="en-US" sz="2600" b="0" i="0" smtClean="0">
                <a:effectLst/>
                <a:latin typeface="Courier New"/>
              </a:rPr>
              <a:t>document.</a:t>
            </a:r>
            <a:r>
              <a:rPr lang="en-US" sz="2600" b="0" i="0" smtClean="0">
                <a:solidFill>
                  <a:srgbClr val="660066"/>
                </a:solidFill>
                <a:effectLst/>
                <a:latin typeface="Courier New"/>
              </a:rPr>
              <a:t>querySelector</a:t>
            </a:r>
            <a:r>
              <a:rPr lang="en-US" sz="26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600" b="0" i="0" smtClean="0">
                <a:solidFill>
                  <a:srgbClr val="3366CC"/>
                </a:solidFill>
                <a:effectLst/>
                <a:latin typeface="Courier New"/>
              </a:rPr>
              <a:t>'input[type="file"]'</a:t>
            </a:r>
            <a:r>
              <a:rPr lang="en-US" sz="26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600" b="0" i="0" smtClean="0">
                <a:effectLst/>
                <a:latin typeface="Courier New"/>
              </a:rPr>
              <a:t>.</a:t>
            </a:r>
            <a:r>
              <a:rPr lang="en-US" sz="2600" b="0" i="0" smtClean="0">
                <a:solidFill>
                  <a:srgbClr val="660066"/>
                </a:solidFill>
                <a:effectLst/>
                <a:latin typeface="Courier New"/>
              </a:rPr>
              <a:t>files</a:t>
            </a:r>
            <a:r>
              <a:rPr lang="en-US" sz="2600" b="0" i="0" smtClean="0">
                <a:solidFill>
                  <a:srgbClr val="009900"/>
                </a:solidFill>
                <a:effectLst/>
                <a:latin typeface="Courier New"/>
              </a:rPr>
              <a:t>[</a:t>
            </a:r>
            <a:r>
              <a:rPr lang="en-US" sz="2600" b="0" i="0" smtClean="0">
                <a:solidFill>
                  <a:srgbClr val="CC0000"/>
                </a:solidFill>
                <a:effectLst/>
                <a:latin typeface="Courier New"/>
              </a:rPr>
              <a:t>0</a:t>
            </a:r>
            <a:r>
              <a:rPr lang="en-US" sz="2600" b="0" i="0" smtClean="0">
                <a:solidFill>
                  <a:srgbClr val="009900"/>
                </a:solidFill>
                <a:effectLst/>
                <a:latin typeface="Courier New"/>
              </a:rPr>
              <a:t>]</a:t>
            </a:r>
            <a:r>
              <a:rPr lang="en-US" sz="26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6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smtClean="0">
                <a:effectLst/>
                <a:latin typeface="Courier New"/>
              </a:rPr>
              <a:t>mySocket</a:t>
            </a:r>
            <a:r>
              <a:rPr lang="en-US" sz="2800" b="0" i="0" smtClean="0">
                <a:effectLst/>
                <a:latin typeface="Courier New"/>
              </a:rPr>
              <a:t>.</a:t>
            </a:r>
            <a:r>
              <a:rPr lang="en-US" sz="2800" b="0" i="0" smtClean="0">
                <a:solidFill>
                  <a:srgbClr val="660066"/>
                </a:solidFill>
                <a:effectLst/>
                <a:latin typeface="Courier New"/>
              </a:rPr>
              <a:t>send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800" b="0" i="0" smtClean="0">
                <a:effectLst/>
                <a:latin typeface="Courier New"/>
              </a:rPr>
              <a:t>file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8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800" smtClean="0"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smtClean="0">
                <a:effectLst/>
                <a:latin typeface="Courier New"/>
              </a:rPr>
              <a:t>mySocket.</a:t>
            </a:r>
            <a:r>
              <a:rPr lang="en-US" sz="2800" b="0" i="0" smtClean="0">
                <a:solidFill>
                  <a:srgbClr val="000066"/>
                </a:solidFill>
                <a:effectLst/>
                <a:latin typeface="Courier New"/>
              </a:rPr>
              <a:t>close</a:t>
            </a:r>
            <a:r>
              <a:rPr lang="en-US" sz="28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28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800" b="0" i="0" smtClean="0">
              <a:effectLst/>
              <a:latin typeface="Courier New"/>
            </a:endParaRP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5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Web Sockets</a:t>
            </a:r>
            <a:r>
              <a:rPr lang="ru-RU"/>
              <a:t> </a:t>
            </a:r>
            <a:r>
              <a:rPr lang="ru-RU" smtClean="0"/>
              <a:t>на сервере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Java: </a:t>
            </a:r>
            <a:r>
              <a:rPr lang="en-US" sz="2800" smtClean="0">
                <a:hlinkClick r:id="rId2"/>
              </a:rPr>
              <a:t>Glassfish 3.1.2+</a:t>
            </a:r>
            <a:r>
              <a:rPr lang="en-US" sz="2800" smtClean="0"/>
              <a:t>, </a:t>
            </a:r>
            <a:r>
              <a:rPr lang="en-US" sz="2800" smtClean="0">
                <a:hlinkClick r:id="rId3"/>
              </a:rPr>
              <a:t>Jetty 7+</a:t>
            </a:r>
            <a:r>
              <a:rPr lang="en-US" sz="2800" smtClean="0"/>
              <a:t>, </a:t>
            </a:r>
            <a:r>
              <a:rPr lang="en-US" sz="2800" err="1" smtClean="0">
                <a:hlinkClick r:id="rId4"/>
              </a:rPr>
              <a:t>Netty</a:t>
            </a:r>
            <a:r>
              <a:rPr lang="en-US" sz="2800" smtClean="0"/>
              <a:t> (</a:t>
            </a:r>
            <a:r>
              <a:rPr lang="ru-RU" sz="2800" smtClean="0"/>
              <a:t>серверный фреймворк</a:t>
            </a:r>
            <a:r>
              <a:rPr lang="en-US" sz="2800" smtClean="0"/>
              <a:t>), </a:t>
            </a:r>
            <a:r>
              <a:rPr lang="en-US" sz="2800" smtClean="0">
                <a:hlinkClick r:id="rId5"/>
              </a:rPr>
              <a:t>Tomcat 7.0.21+</a:t>
            </a:r>
            <a:endParaRPr lang="ru-RU" sz="2800"/>
          </a:p>
          <a:p>
            <a:r>
              <a:rPr lang="en-US" sz="2800" smtClean="0"/>
              <a:t>PHP: </a:t>
            </a:r>
            <a:r>
              <a:rPr lang="en-US" sz="2800" smtClean="0">
                <a:hlinkClick r:id="rId6"/>
              </a:rPr>
              <a:t>PHP Web Sockets</a:t>
            </a:r>
            <a:endParaRPr lang="en-US" sz="2800" smtClean="0"/>
          </a:p>
          <a:p>
            <a:r>
              <a:rPr lang="en-US" sz="2800" smtClean="0"/>
              <a:t>Python: </a:t>
            </a:r>
            <a:r>
              <a:rPr lang="en-US" sz="2800" err="1" smtClean="0">
                <a:hlinkClick r:id="rId7"/>
              </a:rPr>
              <a:t>mod_pyWebSocket</a:t>
            </a:r>
            <a:r>
              <a:rPr lang="en-US" sz="2800" smtClean="0"/>
              <a:t> (</a:t>
            </a:r>
            <a:r>
              <a:rPr lang="ru-RU" sz="2800" smtClean="0"/>
              <a:t>расширение для </a:t>
            </a:r>
            <a:r>
              <a:rPr lang="en-US" sz="2800" smtClean="0"/>
              <a:t>Apache)</a:t>
            </a:r>
          </a:p>
          <a:p>
            <a:r>
              <a:rPr lang="en-US" sz="2800" smtClean="0"/>
              <a:t>Ruby: </a:t>
            </a:r>
            <a:r>
              <a:rPr lang="en-US" sz="2800" err="1" smtClean="0">
                <a:hlinkClick r:id="rId8"/>
              </a:rPr>
              <a:t>WebSocket</a:t>
            </a:r>
            <a:r>
              <a:rPr lang="en-US" sz="2800" smtClean="0">
                <a:hlinkClick r:id="rId8"/>
              </a:rPr>
              <a:t> Ruby.</a:t>
            </a:r>
            <a:endParaRPr lang="en-US" sz="2800" smtClean="0"/>
          </a:p>
          <a:p>
            <a:r>
              <a:rPr lang="en-US" sz="2800" smtClean="0"/>
              <a:t>JavaScript </a:t>
            </a:r>
            <a:r>
              <a:rPr lang="ru-RU" sz="2800" smtClean="0"/>
              <a:t>на сервере </a:t>
            </a:r>
            <a:r>
              <a:rPr lang="en-US" sz="2800" smtClean="0"/>
              <a:t>(</a:t>
            </a:r>
            <a:r>
              <a:rPr lang="en-US" sz="2800" err="1" smtClean="0"/>
              <a:t>NodeJS</a:t>
            </a:r>
            <a:r>
              <a:rPr lang="en-US" sz="2800" smtClean="0"/>
              <a:t>) </a:t>
            </a:r>
            <a:r>
              <a:rPr lang="en-US" sz="2800" smtClean="0"/>
              <a:t>: </a:t>
            </a:r>
            <a:r>
              <a:rPr lang="en-US" sz="2800" smtClean="0">
                <a:hlinkClick r:id="rId9"/>
              </a:rPr>
              <a:t>socket.io</a:t>
            </a:r>
            <a:r>
              <a:rPr lang="en-US" sz="2800" smtClean="0"/>
              <a:t>, </a:t>
            </a:r>
            <a:r>
              <a:rPr lang="en-US" sz="2800" err="1" smtClean="0">
                <a:hlinkClick r:id="rId10"/>
              </a:rPr>
              <a:t>NowJS</a:t>
            </a:r>
            <a:r>
              <a:rPr lang="en-US" sz="2800" smtClean="0"/>
              <a:t>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7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Сравнение накладных расходов пропускной способности сети. </a:t>
            </a:r>
            <a:r>
              <a:rPr lang="en-US" sz="2800" smtClean="0"/>
              <a:t>Polling </a:t>
            </a:r>
            <a:r>
              <a:rPr lang="en-US" sz="2800" err="1" smtClean="0"/>
              <a:t>vs</a:t>
            </a:r>
            <a:r>
              <a:rPr lang="en-US" sz="2800" smtClean="0"/>
              <a:t> Web Sockets</a:t>
            </a:r>
            <a:endParaRPr lang="ru-RU" sz="2800"/>
          </a:p>
        </p:txBody>
      </p:sp>
      <p:pic>
        <p:nvPicPr>
          <p:cNvPr id="13314" name="Picture 2" descr="http://www.websocket.org/img/poll-ws-comp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4095"/>
            <a:ext cx="5760640" cy="412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5833892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Polling</a:t>
            </a:r>
            <a:r>
              <a:rPr lang="ru-RU" smtClean="0"/>
              <a:t> -</a:t>
            </a:r>
            <a:r>
              <a:rPr lang="en-US" smtClean="0"/>
              <a:t> </a:t>
            </a:r>
            <a:r>
              <a:rPr lang="ru-RU" smtClean="0"/>
              <a:t>871</a:t>
            </a:r>
            <a:r>
              <a:rPr lang="en-US" smtClean="0"/>
              <a:t> </a:t>
            </a:r>
            <a:r>
              <a:rPr lang="ru-RU" smtClean="0"/>
              <a:t>байт</a:t>
            </a:r>
            <a:r>
              <a:rPr lang="en-US" smtClean="0"/>
              <a:t>/</a:t>
            </a:r>
            <a:r>
              <a:rPr lang="ru-RU" smtClean="0"/>
              <a:t>запрос</a:t>
            </a:r>
            <a:endParaRPr lang="en-US" smtClean="0"/>
          </a:p>
          <a:p>
            <a:r>
              <a:rPr lang="en-US" smtClean="0"/>
              <a:t>Web Sockets – 2 </a:t>
            </a:r>
            <a:r>
              <a:rPr lang="ru-RU" smtClean="0"/>
              <a:t>байта</a:t>
            </a:r>
            <a:r>
              <a:rPr lang="en-US" smtClean="0"/>
              <a:t>/</a:t>
            </a:r>
            <a:r>
              <a:rPr lang="ru-RU" smtClean="0"/>
              <a:t>запрос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4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задержек при ответах</a:t>
            </a:r>
            <a:endParaRPr lang="ru-RU"/>
          </a:p>
        </p:txBody>
      </p:sp>
      <p:pic>
        <p:nvPicPr>
          <p:cNvPr id="14338" name="Picture 2" descr="http://www.websocket.org/img/latency-compari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84704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0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Web Sockets</a:t>
            </a:r>
            <a:r>
              <a:rPr lang="en-US" smtClean="0"/>
              <a:t>. </a:t>
            </a:r>
            <a:r>
              <a:rPr lang="ru-RU" smtClean="0"/>
              <a:t>Недостатки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найдена уязвимость </a:t>
            </a:r>
            <a:r>
              <a:rPr lang="en-US" smtClean="0">
                <a:hlinkClick r:id="rId2"/>
              </a:rPr>
              <a:t>www.ietf.org/mail-archive/web/hybi/current/msg04744.html</a:t>
            </a:r>
            <a:endParaRPr lang="ru-RU" smtClean="0"/>
          </a:p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942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API</a:t>
            </a:r>
            <a:endParaRPr lang="ru-RU"/>
          </a:p>
        </p:txBody>
      </p:sp>
      <p:pic>
        <p:nvPicPr>
          <p:cNvPr id="19458" name="Picture 2" descr="http://4.bp.blogspot.com/-hTRk-er3XlY/TZwLBAy9Y6I/AAAAAAAAAQA/upea2uWVG5A/s1600/back_but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35" y="1772816"/>
            <a:ext cx="3672408" cy="364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JavaScript – </a:t>
            </a:r>
            <a:r>
              <a:rPr lang="ru-RU" sz="2400" smtClean="0"/>
              <a:t>однопоточный язык, не позволяет выполнять несколько операций одновременно</a:t>
            </a:r>
          </a:p>
          <a:p>
            <a:r>
              <a:rPr lang="en-US" sz="2400" b="1" smtClean="0"/>
              <a:t>Web workers</a:t>
            </a:r>
            <a:r>
              <a:rPr lang="en-US" sz="2400" smtClean="0"/>
              <a:t> </a:t>
            </a:r>
            <a:r>
              <a:rPr lang="ru-RU" sz="2400" smtClean="0"/>
              <a:t>реализует</a:t>
            </a:r>
            <a:r>
              <a:rPr lang="en-US" sz="2400" smtClean="0"/>
              <a:t> </a:t>
            </a:r>
            <a:r>
              <a:rPr lang="ru-RU" sz="2400" smtClean="0"/>
              <a:t>механизм параллельного выполнения</a:t>
            </a:r>
            <a:endParaRPr lang="en-US" sz="2400" smtClean="0"/>
          </a:p>
          <a:p>
            <a:r>
              <a:rPr lang="en-US" sz="2400" smtClean="0"/>
              <a:t>Worker script </a:t>
            </a:r>
            <a:r>
              <a:rPr lang="ru-RU" sz="2400" smtClean="0"/>
              <a:t>выполняется в отдельном потоке, «не тормозит» главный </a:t>
            </a:r>
            <a:r>
              <a:rPr lang="en-US" sz="2400" smtClean="0"/>
              <a:t>UI </a:t>
            </a:r>
            <a:r>
              <a:rPr lang="ru-RU" sz="2400" smtClean="0"/>
              <a:t>поток, приложение сохраняет «отзывчивость»</a:t>
            </a:r>
          </a:p>
          <a:p>
            <a:r>
              <a:rPr lang="en-US" sz="2400">
                <a:hlinkClick r:id="rId2"/>
              </a:rPr>
              <a:t>http://dev.w3.org/html5/workers</a:t>
            </a:r>
            <a:r>
              <a:rPr lang="en-US" sz="2400" smtClean="0">
                <a:hlinkClick r:id="rId2"/>
              </a:rPr>
              <a:t>/</a:t>
            </a:r>
            <a:endParaRPr lang="ru-RU" sz="2400" smtClean="0"/>
          </a:p>
          <a:p>
            <a:endParaRPr lang="ru-RU"/>
          </a:p>
          <a:p>
            <a:endParaRPr lang="ru-RU" smtClean="0"/>
          </a:p>
          <a:p>
            <a:endParaRPr lang="ru-RU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API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Обеспечивает возможность  навигации по истории сеанса и управления состоянием</a:t>
            </a:r>
            <a:endParaRPr lang="en-US" smtClean="0"/>
          </a:p>
          <a:p>
            <a:r>
              <a:rPr lang="en-US" smtClean="0">
                <a:hlinkClick r:id="rId2"/>
              </a:rPr>
              <a:t>http://www.whatwg.org/specs/web-apps/current-work/multipage/history.html</a:t>
            </a:r>
            <a:endParaRPr lang="en-US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2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API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</a:t>
            </a:r>
            <a:r>
              <a:rPr lang="en-US" smtClean="0"/>
              <a:t>ajax </a:t>
            </a:r>
            <a:r>
              <a:rPr lang="ru-RU" smtClean="0"/>
              <a:t>страниц с </a:t>
            </a:r>
            <a:r>
              <a:rPr lang="en-US" smtClean="0"/>
              <a:t>“</a:t>
            </a:r>
            <a:r>
              <a:rPr lang="ru-RU" smtClean="0"/>
              <a:t>чистыми</a:t>
            </a:r>
            <a:r>
              <a:rPr lang="en-US" smtClean="0"/>
              <a:t>”</a:t>
            </a:r>
            <a:r>
              <a:rPr lang="ru-RU" smtClean="0"/>
              <a:t> и понятными </a:t>
            </a:r>
            <a:r>
              <a:rPr lang="en-US" smtClean="0"/>
              <a:t>url </a:t>
            </a:r>
            <a:r>
              <a:rPr lang="ru-RU" smtClean="0"/>
              <a:t>оптимизированными по </a:t>
            </a:r>
            <a:r>
              <a:rPr lang="en-US" smtClean="0"/>
              <a:t>SE</a:t>
            </a:r>
            <a:endParaRPr lang="ru-RU" smtClean="0"/>
          </a:p>
          <a:p>
            <a:r>
              <a:rPr lang="ru-RU" smtClean="0"/>
              <a:t>Уникальные заголовки, описания и ключевые слова</a:t>
            </a:r>
          </a:p>
          <a:p>
            <a:r>
              <a:rPr lang="ru-RU" smtClean="0"/>
              <a:t>«Не ломается» кнопка «Назад»</a:t>
            </a:r>
            <a:endParaRPr lang="en-US" smtClean="0"/>
          </a:p>
          <a:p>
            <a:endParaRPr lang="en-US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6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Поддержка </a:t>
            </a:r>
            <a:r>
              <a:rPr lang="en-US" smtClean="0"/>
              <a:t>History API</a:t>
            </a:r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405063"/>
            <a:ext cx="88011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0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API</a:t>
            </a:r>
            <a:endParaRPr lang="ru-RU"/>
          </a:p>
        </p:txBody>
      </p:sp>
      <p:pic>
        <p:nvPicPr>
          <p:cNvPr id="24578" name="Picture 2" descr="http://3.bp.blogspot.com/-y96KrBvSbuQ/Tgu5oLmVZyI/AAAAAAAAAKE/EFkwE1ZIic8/s1600/threadlist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1368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API</a:t>
            </a:r>
            <a:endParaRPr lang="ru-RU"/>
          </a:p>
        </p:txBody>
      </p:sp>
      <p:pic>
        <p:nvPicPr>
          <p:cNvPr id="25602" name="Picture 2" descr="http://blog.mgm-tp.com/wp-content/uploads/2011/10/Scenario-with-HTML5-History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4176464" cy="49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API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0000"/>
                </a:solidFill>
                <a:effectLst/>
                <a:latin typeface="Courier New"/>
              </a:rPr>
              <a:t>interface</a:t>
            </a:r>
            <a:r>
              <a:rPr lang="en-US" sz="2000" b="0" i="0" smtClean="0">
                <a:effectLst/>
                <a:latin typeface="Courier New"/>
              </a:rPr>
              <a:t> History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r>
              <a:rPr lang="en-US" sz="2000" b="0" i="0" smtClean="0">
                <a:effectLst/>
                <a:latin typeface="Courier New"/>
              </a:rPr>
              <a:t>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    readonly attribute </a:t>
            </a: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long</a:t>
            </a:r>
            <a:r>
              <a:rPr lang="en-US" sz="2000" b="0" i="0" smtClean="0">
                <a:effectLst/>
                <a:latin typeface="Courier New"/>
              </a:rPr>
              <a:t> length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000" b="0" i="0" smtClean="0">
                <a:effectLst/>
                <a:latin typeface="Courier New"/>
              </a:rPr>
              <a:t>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    readonly attribute any state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000" b="0" i="0" smtClean="0">
                <a:effectLst/>
                <a:latin typeface="Courier New"/>
              </a:rPr>
              <a:t>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    void</a:t>
            </a:r>
            <a:r>
              <a:rPr lang="en-US" sz="2000" b="0" i="0" smtClean="0">
                <a:effectLst/>
                <a:latin typeface="Courier New"/>
              </a:rPr>
              <a:t> go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optional </a:t>
            </a: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long</a:t>
            </a:r>
            <a:r>
              <a:rPr lang="en-US" sz="2000" b="0" i="0" smtClean="0">
                <a:effectLst/>
                <a:latin typeface="Courier New"/>
              </a:rPr>
              <a:t> delta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000" b="0" i="0" smtClean="0">
                <a:effectLst/>
                <a:latin typeface="Courier New"/>
              </a:rPr>
              <a:t>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    void</a:t>
            </a:r>
            <a:r>
              <a:rPr lang="en-US" sz="2000" b="0" i="0" smtClean="0">
                <a:effectLst/>
                <a:latin typeface="Courier New"/>
              </a:rPr>
              <a:t> back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000" b="0" i="0" smtClean="0">
                <a:effectLst/>
                <a:latin typeface="Courier New"/>
              </a:rPr>
              <a:t>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    void</a:t>
            </a:r>
            <a:r>
              <a:rPr lang="en-US" sz="2000" b="0" i="0" smtClean="0">
                <a:effectLst/>
                <a:latin typeface="Courier New"/>
              </a:rPr>
              <a:t> forward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000" b="0" i="0" smtClean="0">
                <a:effectLst/>
                <a:latin typeface="Courier New"/>
              </a:rPr>
              <a:t>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    void</a:t>
            </a:r>
            <a:r>
              <a:rPr lang="en-US" sz="2000" b="0" i="0" smtClean="0">
                <a:effectLst/>
                <a:latin typeface="Courier New"/>
              </a:rPr>
              <a:t> pushState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any data, DOMString title,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        optional DOMString url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000" b="0" i="0" smtClean="0">
                <a:effectLst/>
                <a:latin typeface="Courier New"/>
              </a:rPr>
              <a:t>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0066"/>
                </a:solidFill>
                <a:effectLst/>
                <a:latin typeface="Courier New"/>
              </a:rPr>
              <a:t>    void</a:t>
            </a:r>
            <a:r>
              <a:rPr lang="en-US" sz="2000" b="0" i="0" smtClean="0">
                <a:effectLst/>
                <a:latin typeface="Courier New"/>
              </a:rPr>
              <a:t> replaceState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any data, DOMString title,    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        optional DOMString url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r>
              <a:rPr lang="en-US" sz="2000" b="0" i="0" smtClean="0">
                <a:effectLst/>
                <a:latin typeface="Courier New"/>
              </a:rPr>
              <a:t> 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pPr marL="0" indent="0">
              <a:buNone/>
            </a:pPr>
            <a:endParaRPr lang="ru-RU" sz="20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API</a:t>
            </a:r>
            <a:r>
              <a:rPr lang="ru-RU" smtClean="0"/>
              <a:t>. Пример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window.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history</a:t>
            </a:r>
            <a:r>
              <a:rPr lang="en-US" sz="2000" b="0" i="0" smtClean="0">
                <a:effectLst/>
                <a:latin typeface="Courier New"/>
              </a:rPr>
              <a:t>.</a:t>
            </a:r>
            <a:r>
              <a:rPr lang="en-US" sz="2000" b="0" i="0" smtClean="0">
                <a:solidFill>
                  <a:srgbClr val="000066"/>
                </a:solidFill>
                <a:effectLst/>
                <a:latin typeface="Courier New"/>
              </a:rPr>
              <a:t>back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ru-RU" sz="2000" b="0" i="0" smtClean="0">
              <a:solidFill>
                <a:srgbClr val="339933"/>
              </a:solidFill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window.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history</a:t>
            </a:r>
            <a:r>
              <a:rPr lang="en-US" sz="2000" b="0" i="0" smtClean="0">
                <a:effectLst/>
                <a:latin typeface="Courier New"/>
              </a:rPr>
              <a:t>.</a:t>
            </a:r>
            <a:r>
              <a:rPr lang="en-US" sz="2000" b="0" i="0" smtClean="0">
                <a:solidFill>
                  <a:srgbClr val="000066"/>
                </a:solidFill>
                <a:effectLst/>
                <a:latin typeface="Courier New"/>
              </a:rPr>
              <a:t>forward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ru-RU" sz="2000" b="0" i="0" smtClean="0">
              <a:solidFill>
                <a:srgbClr val="339933"/>
              </a:solidFill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window.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history</a:t>
            </a:r>
            <a:r>
              <a:rPr lang="en-US" sz="2000" b="0" i="0" smtClean="0">
                <a:effectLst/>
                <a:latin typeface="Courier New"/>
              </a:rPr>
              <a:t>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go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-</a:t>
            </a:r>
            <a:r>
              <a:rPr lang="en-US" sz="2000" b="0" i="0" smtClean="0">
                <a:solidFill>
                  <a:srgbClr val="CC0000"/>
                </a:solidFill>
                <a:effectLst/>
                <a:latin typeface="Courier New"/>
              </a:rPr>
              <a:t>1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ru-RU" sz="2000" b="0" i="0" smtClean="0">
              <a:solidFill>
                <a:srgbClr val="339933"/>
              </a:solidFill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window.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history</a:t>
            </a:r>
            <a:r>
              <a:rPr lang="en-US" sz="2000" b="0" i="0" smtClean="0">
                <a:effectLst/>
                <a:latin typeface="Courier New"/>
              </a:rPr>
              <a:t>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go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solidFill>
                  <a:srgbClr val="CC0000"/>
                </a:solidFill>
                <a:effectLst/>
                <a:latin typeface="Courier New"/>
              </a:rPr>
              <a:t>1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ru-RU" sz="2000" b="0" i="0" smtClean="0">
              <a:solidFill>
                <a:srgbClr val="339933"/>
              </a:solidFill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2000" b="0" i="0" smtClean="0">
                <a:effectLst/>
                <a:latin typeface="Courier New"/>
              </a:rPr>
              <a:t> numberOfEntries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000" b="0" i="0" smtClean="0">
                <a:effectLst/>
                <a:latin typeface="Courier New"/>
              </a:rPr>
              <a:t> window.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history</a:t>
            </a:r>
            <a:r>
              <a:rPr lang="en-US" sz="2000" b="0" i="0" smtClean="0">
                <a:effectLst/>
                <a:latin typeface="Courier New"/>
              </a:rPr>
              <a:t>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length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 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var</a:t>
            </a:r>
            <a:r>
              <a:rPr lang="en-US" sz="2000" b="0" i="0" smtClean="0">
                <a:effectLst/>
                <a:latin typeface="Courier New"/>
              </a:rPr>
              <a:t> stateObj 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=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r>
              <a:rPr lang="en-US" sz="2000" b="0" i="0" smtClean="0">
                <a:effectLst/>
                <a:latin typeface="Courier New"/>
              </a:rPr>
              <a:t> foo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: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"bar"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history.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pushState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stateObj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,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"page 2"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,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"bar.html"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 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window.</a:t>
            </a:r>
            <a:r>
              <a:rPr lang="en-US" sz="2000" b="0" i="0" smtClean="0">
                <a:solidFill>
                  <a:srgbClr val="660066"/>
                </a:solidFill>
                <a:effectLst/>
                <a:latin typeface="Courier New"/>
              </a:rPr>
              <a:t>addEventListener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solidFill>
                  <a:srgbClr val="3366CC"/>
                </a:solidFill>
                <a:effectLst/>
                <a:latin typeface="Courier New"/>
              </a:rPr>
              <a:t>'popstate'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,</a:t>
            </a:r>
            <a:r>
              <a:rPr lang="en-US" sz="2000" b="0" i="0" smtClean="0">
                <a:effectLst/>
                <a:latin typeface="Courier New"/>
              </a:rPr>
              <a:t> </a:t>
            </a:r>
            <a:r>
              <a:rPr lang="en-US" sz="2000" b="1" i="0" smtClean="0">
                <a:solidFill>
                  <a:srgbClr val="003366"/>
                </a:solidFill>
                <a:effectLst/>
                <a:latin typeface="Courier New"/>
              </a:rPr>
              <a:t>function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(</a:t>
            </a:r>
            <a:r>
              <a:rPr lang="en-US" sz="2000" b="0" i="0" smtClean="0">
                <a:effectLst/>
                <a:latin typeface="Courier New"/>
              </a:rPr>
              <a:t>e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)</a:t>
            </a:r>
            <a:r>
              <a:rPr lang="ru-RU" sz="2000">
                <a:latin typeface="Courier New"/>
              </a:rPr>
              <a:t> </a:t>
            </a: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{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effectLst/>
                <a:latin typeface="Courier New"/>
              </a:rPr>
              <a:t>  </a:t>
            </a:r>
            <a:r>
              <a:rPr lang="en-US" sz="2000" b="0" i="1" smtClean="0">
                <a:solidFill>
                  <a:srgbClr val="006600"/>
                </a:solidFill>
                <a:effectLst/>
                <a:latin typeface="Courier New"/>
              </a:rPr>
              <a:t>// e.state.foo;</a:t>
            </a:r>
            <a:endParaRPr lang="en-US" sz="2000" b="0" i="0" smtClean="0">
              <a:effectLst/>
              <a:latin typeface="Courier New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smtClean="0">
                <a:solidFill>
                  <a:srgbClr val="009900"/>
                </a:solidFill>
                <a:effectLst/>
                <a:latin typeface="Courier New"/>
              </a:rPr>
              <a:t>})</a:t>
            </a:r>
            <a:r>
              <a:rPr lang="en-US" sz="2000" b="0" i="0" smtClean="0">
                <a:solidFill>
                  <a:srgbClr val="339933"/>
                </a:solidFill>
                <a:effectLst/>
                <a:latin typeface="Courier New"/>
              </a:rPr>
              <a:t>;</a:t>
            </a:r>
            <a:endParaRPr lang="en-US" sz="2000" b="0" i="0" smtClean="0">
              <a:effectLst/>
              <a:latin typeface="Courier New"/>
            </a:endParaRP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0107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API</a:t>
            </a:r>
            <a:r>
              <a:rPr lang="ru-RU" smtClean="0"/>
              <a:t>. Пример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hlinkClick r:id="rId2"/>
              </a:rPr>
              <a:t>http://html5doctor.com/demos/history/</a:t>
            </a:r>
            <a:endParaRPr lang="ru-RU" sz="2800" smtClean="0"/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6227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endParaRPr lang="ru-RU"/>
          </a:p>
        </p:txBody>
      </p:sp>
      <p:pic>
        <p:nvPicPr>
          <p:cNvPr id="1026" name="Picture 2" descr="20110701-wwiibjmwaf-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700808"/>
            <a:ext cx="6203394" cy="40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4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Workers</a:t>
            </a:r>
            <a:endParaRPr lang="ru-RU"/>
          </a:p>
        </p:txBody>
      </p:sp>
      <p:pic>
        <p:nvPicPr>
          <p:cNvPr id="4098" name="Picture 2" descr="F: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46" y="2348880"/>
            <a:ext cx="8433534" cy="23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можно?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поддерживает модульность, подключение </a:t>
            </a:r>
            <a:r>
              <a:rPr lang="en-US" sz="2400" err="1" smtClean="0"/>
              <a:t>js</a:t>
            </a:r>
            <a:r>
              <a:rPr lang="en-US" sz="2400" smtClean="0"/>
              <a:t>-</a:t>
            </a:r>
            <a:r>
              <a:rPr lang="ru-RU" sz="2400" smtClean="0"/>
              <a:t>файлов через </a:t>
            </a:r>
            <a:endParaRPr lang="en-US" sz="2400" smtClean="0"/>
          </a:p>
          <a:p>
            <a:pPr marL="457200" lvl="1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importScripts</a:t>
            </a:r>
            <a:r>
              <a:rPr lang="en-US" sz="2000" b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“ajax.</a:t>
            </a:r>
            <a:r>
              <a:rPr lang="en-US" sz="2000" b="0" smtClean="0"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lib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0" smtClean="0"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b="0" smtClean="0"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smtClean="0"/>
              <a:t>navigator</a:t>
            </a:r>
          </a:p>
          <a:p>
            <a:r>
              <a:rPr lang="en-US" sz="2400" smtClean="0"/>
              <a:t>location </a:t>
            </a:r>
          </a:p>
          <a:p>
            <a:r>
              <a:rPr lang="ru-RU" sz="2400"/>
              <a:t>объекты </a:t>
            </a:r>
            <a:r>
              <a:rPr lang="en-US" sz="2400"/>
              <a:t>JavaScript, </a:t>
            </a:r>
            <a:r>
              <a:rPr lang="ru-RU" sz="2400"/>
              <a:t>такие как </a:t>
            </a:r>
            <a:r>
              <a:rPr lang="en-US" sz="2400"/>
              <a:t>Object, Array, Date, Math, </a:t>
            </a:r>
            <a:r>
              <a:rPr lang="en-US" sz="2400" smtClean="0"/>
              <a:t>String </a:t>
            </a:r>
            <a:r>
              <a:rPr lang="ru-RU" sz="2400" smtClean="0"/>
              <a:t>и т.д.</a:t>
            </a:r>
            <a:endParaRPr lang="en-US" sz="2400" smtClean="0"/>
          </a:p>
          <a:p>
            <a:r>
              <a:rPr lang="en-US" sz="2400" err="1" smtClean="0"/>
              <a:t>XMLHttpRequest</a:t>
            </a:r>
            <a:endParaRPr lang="en-US" sz="2400" smtClean="0"/>
          </a:p>
          <a:p>
            <a:r>
              <a:rPr lang="ru-RU" sz="2400"/>
              <a:t>методы </a:t>
            </a:r>
            <a:r>
              <a:rPr lang="en-US" sz="2400" err="1"/>
              <a:t>setTimeout</a:t>
            </a:r>
            <a:r>
              <a:rPr lang="en-US" sz="2400"/>
              <a:t>() </a:t>
            </a:r>
            <a:r>
              <a:rPr lang="ru-RU" sz="2400"/>
              <a:t>и </a:t>
            </a:r>
            <a:r>
              <a:rPr lang="en-US" sz="2400" err="1"/>
              <a:t>setInterval</a:t>
            </a:r>
            <a:r>
              <a:rPr lang="en-US" sz="2400"/>
              <a:t>() </a:t>
            </a:r>
            <a:endParaRPr lang="ru-RU" sz="2400" smtClean="0"/>
          </a:p>
          <a:p>
            <a:r>
              <a:rPr lang="ru-RU" sz="2400" smtClean="0"/>
              <a:t>доступ </a:t>
            </a:r>
            <a:r>
              <a:rPr lang="ru-RU" sz="2400"/>
              <a:t>к кэшу приложения</a:t>
            </a:r>
            <a:endParaRPr lang="en-US" sz="2400" smtClean="0"/>
          </a:p>
          <a:p>
            <a:r>
              <a:rPr lang="ru-RU" sz="2400" smtClean="0"/>
              <a:t>создать другого </a:t>
            </a:r>
            <a:r>
              <a:rPr lang="en-US" sz="2400" smtClean="0"/>
              <a:t>worker’</a:t>
            </a:r>
            <a:r>
              <a:rPr lang="ru-RU" sz="2400"/>
              <a:t>а</a:t>
            </a:r>
            <a:endParaRPr lang="en-US" sz="2400"/>
          </a:p>
          <a:p>
            <a:endParaRPr lang="ru-RU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нельзя?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DOM</a:t>
            </a:r>
          </a:p>
          <a:p>
            <a:r>
              <a:rPr lang="en-US" sz="2400" smtClean="0"/>
              <a:t>window</a:t>
            </a:r>
          </a:p>
          <a:p>
            <a:r>
              <a:rPr lang="en-US" sz="2400" smtClean="0"/>
              <a:t>document</a:t>
            </a:r>
          </a:p>
          <a:p>
            <a:r>
              <a:rPr lang="en-US" sz="2400" smtClean="0"/>
              <a:t>parent</a:t>
            </a:r>
          </a:p>
          <a:p>
            <a:r>
              <a:rPr lang="en-US" sz="2400" smtClean="0"/>
              <a:t>alert, console</a:t>
            </a:r>
            <a:endParaRPr lang="ru-RU" sz="2400" smtClean="0"/>
          </a:p>
          <a:p>
            <a:r>
              <a:rPr lang="ru-RU" sz="2400"/>
              <a:t>обращаться к переменным, объявленным в общем потоке</a:t>
            </a:r>
            <a:endParaRPr lang="en-US" sz="2400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1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_Оформление по умолчанию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1_Оформление по умолчанию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22604</TotalTime>
  <Words>974</Words>
  <Application>Microsoft Office PowerPoint</Application>
  <PresentationFormat>On-screen Show (4:3)</PresentationFormat>
  <Paragraphs>279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Theme1</vt:lpstr>
      <vt:lpstr>Office Theme</vt:lpstr>
      <vt:lpstr>Web workers</vt:lpstr>
      <vt:lpstr>PowerPoint Presentation</vt:lpstr>
      <vt:lpstr>PowerPoint Presentation</vt:lpstr>
      <vt:lpstr>PowerPoint Presentation</vt:lpstr>
      <vt:lpstr>Web Workers</vt:lpstr>
      <vt:lpstr>Web Workers</vt:lpstr>
      <vt:lpstr>Web Workers</vt:lpstr>
      <vt:lpstr>Что можно?</vt:lpstr>
      <vt:lpstr>Что нельзя?</vt:lpstr>
      <vt:lpstr>Когда использовать?</vt:lpstr>
      <vt:lpstr>PowerPoint Presentation</vt:lpstr>
      <vt:lpstr>Web Workers</vt:lpstr>
      <vt:lpstr>Поддержка. Dedicated Workers</vt:lpstr>
      <vt:lpstr>Поддержка. Shared Workers</vt:lpstr>
      <vt:lpstr>Web Workers. Chrome</vt:lpstr>
      <vt:lpstr>Web Workers</vt:lpstr>
      <vt:lpstr>Web Workers API</vt:lpstr>
      <vt:lpstr>Web Workers API</vt:lpstr>
      <vt:lpstr>Web Workers. Примеры</vt:lpstr>
      <vt:lpstr>Inline Workers</vt:lpstr>
      <vt:lpstr>Inline Workers</vt:lpstr>
      <vt:lpstr>Демо</vt:lpstr>
      <vt:lpstr>Web Workers</vt:lpstr>
      <vt:lpstr>Web Sockets</vt:lpstr>
      <vt:lpstr>Эволюция веб-сервисов</vt:lpstr>
      <vt:lpstr>Эволюция модели взаимодействия</vt:lpstr>
      <vt:lpstr>Протокол HTTP</vt:lpstr>
      <vt:lpstr>Концепция «живого» веба</vt:lpstr>
      <vt:lpstr>Comet</vt:lpstr>
      <vt:lpstr>Pooling</vt:lpstr>
      <vt:lpstr>Long-Pooling</vt:lpstr>
      <vt:lpstr>Streaming</vt:lpstr>
      <vt:lpstr>Недостатки COMET-решений</vt:lpstr>
      <vt:lpstr>Web Sockets</vt:lpstr>
      <vt:lpstr>Поддержка web-сокетов</vt:lpstr>
      <vt:lpstr>Web Sockets. Варианты использования</vt:lpstr>
      <vt:lpstr>Web Sockets. Достоинства</vt:lpstr>
      <vt:lpstr>Web Sockets. История развития</vt:lpstr>
      <vt:lpstr>Web Sockets. Установка соединения</vt:lpstr>
      <vt:lpstr>Web Sockets. Формат фреймов</vt:lpstr>
      <vt:lpstr>Web Sockets. URI cхемы</vt:lpstr>
      <vt:lpstr>Примеры</vt:lpstr>
      <vt:lpstr>Примеры</vt:lpstr>
      <vt:lpstr>Примеры</vt:lpstr>
      <vt:lpstr>Web Sockets на сервере</vt:lpstr>
      <vt:lpstr>Сравнение накладных расходов пропускной способности сети. Polling vs Web Sockets</vt:lpstr>
      <vt:lpstr>Сравнение задержек при ответах</vt:lpstr>
      <vt:lpstr>Web Sockets. Недостатки</vt:lpstr>
      <vt:lpstr>History API</vt:lpstr>
      <vt:lpstr>History API</vt:lpstr>
      <vt:lpstr>History API</vt:lpstr>
      <vt:lpstr>Поддержка History API</vt:lpstr>
      <vt:lpstr>History API</vt:lpstr>
      <vt:lpstr>History API</vt:lpstr>
      <vt:lpstr>History API</vt:lpstr>
      <vt:lpstr>History API. Пример</vt:lpstr>
      <vt:lpstr>History API. 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Eugene</cp:lastModifiedBy>
  <cp:revision>69</cp:revision>
  <dcterms:created xsi:type="dcterms:W3CDTF">2012-10-25T12:22:27Z</dcterms:created>
  <dcterms:modified xsi:type="dcterms:W3CDTF">2012-11-10T05:07:22Z</dcterms:modified>
</cp:coreProperties>
</file>