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70" r:id="rId9"/>
    <p:sldId id="260" r:id="rId10"/>
    <p:sldId id="276" r:id="rId11"/>
    <p:sldId id="277" r:id="rId12"/>
    <p:sldId id="278" r:id="rId13"/>
    <p:sldId id="272" r:id="rId14"/>
    <p:sldId id="275" r:id="rId15"/>
    <p:sldId id="279" r:id="rId16"/>
    <p:sldId id="280" r:id="rId17"/>
    <p:sldId id="26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2" r:id="rId26"/>
    <p:sldId id="288" r:id="rId27"/>
    <p:sldId id="271" r:id="rId28"/>
    <p:sldId id="269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EA606-E708-415F-8CD1-2D6FA7A3AECF}" type="datetimeFigureOut">
              <a:rPr lang="ru-RU" smtClean="0"/>
              <a:t>20.12.2012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A28E-2F75-4820-A98E-ED42DD68C0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75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B0C3-388D-41C2-8D56-777C0DB1C03E}" type="datetime1">
              <a:rPr lang="ru-RU" smtClean="0"/>
              <a:t>20.12.2012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4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F6A9-0C0E-4C61-B077-F317109D9B3B}" type="datetime1">
              <a:rPr lang="ru-RU" smtClean="0"/>
              <a:t>20.12.2012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5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089F8-6460-4F8C-935A-40F60EE52E42}" type="datetime1">
              <a:rPr lang="ru-RU" smtClean="0"/>
              <a:t>20.12.2012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84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27BD-1765-4A92-831F-9F21FD84AD91}" type="datetime1">
              <a:rPr lang="ru-RU" smtClean="0"/>
              <a:t>20.12.2012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8068-2522-4C18-97E4-27C12BCE5E88}" type="datetime1">
              <a:rPr lang="ru-RU" smtClean="0"/>
              <a:t>20.12.2012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13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3E2C-910B-486D-B4AD-DA566597E04F}" type="datetime1">
              <a:rPr lang="ru-RU" smtClean="0"/>
              <a:t>20.12.2012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29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31AD-651F-4BAD-AF7E-BEB2AE518DC3}" type="datetime1">
              <a:rPr lang="ru-RU" smtClean="0"/>
              <a:t>20.12.2012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9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BD97-9B5E-4B84-AF57-109FF7F05E78}" type="datetime1">
              <a:rPr lang="ru-RU" smtClean="0"/>
              <a:t>20.12.2012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2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DDB9-95CD-400D-9EC7-7F0039AD0368}" type="datetime1">
              <a:rPr lang="ru-RU" smtClean="0"/>
              <a:t>20.12.2012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AA9E-4526-4412-81D5-7AB970F8DDF0}" type="datetime1">
              <a:rPr lang="ru-RU" smtClean="0"/>
              <a:t>20.12.2012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4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B027-E458-4479-A315-012DF99B77BA}" type="datetime1">
              <a:rPr lang="ru-RU" smtClean="0"/>
              <a:t>20.12.2012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4F04-76AE-4900-BFC1-A10540B8FD9F}" type="datetime1">
              <a:rPr lang="ru-RU" smtClean="0"/>
              <a:t>20.12.2012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CC07-30D3-4A51-BE72-05135B1355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4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transit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CSS/current-wor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transi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csswg/css3-transform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animatio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play.co.uk/menu/css3-animation.html" TargetMode="External"/><Relationship Id="rId2" Type="http://schemas.openxmlformats.org/officeDocument/2006/relationships/hyperlink" Target="http://www.optimum7.com/css3-ma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aydulla.com/" TargetMode="External"/><Relationship Id="rId4" Type="http://schemas.openxmlformats.org/officeDocument/2006/relationships/hyperlink" Target="https://developer.mozilla.org/ru/demos/detail/battlefield-css3/launch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stelle.github.com/animation/" TargetMode="External"/><Relationship Id="rId2" Type="http://schemas.openxmlformats.org/officeDocument/2006/relationships/hyperlink" Target="http://www.findmebyip.com/litm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s3.bradshawenterprise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electo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w3.org/TR/css3-mediaqueri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02.hongkiat.com/css3-code-slim/css3-mark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38416"/>
            <a:ext cx="5472608" cy="46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60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Адаптивный(отзывчивый) дизайн</a:t>
            </a:r>
            <a:endParaRPr lang="ru-RU"/>
          </a:p>
        </p:txBody>
      </p:sp>
      <p:pic>
        <p:nvPicPr>
          <p:cNvPr id="4" name="Picture 4" descr="http://presta-ecommerce.com/wp-content/uploads/responsive-design-example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975" y="3618021"/>
            <a:ext cx="3960440" cy="29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smtClean="0"/>
              <a:t>Адаптивный веб-дизайн</a:t>
            </a:r>
            <a:r>
              <a:rPr lang="ru-RU" sz="2400" smtClean="0"/>
              <a:t> (англ. </a:t>
            </a:r>
            <a:r>
              <a:rPr lang="ru-RU" sz="2400" i="1" smtClean="0"/>
              <a:t>Responsive web design</a:t>
            </a:r>
            <a:r>
              <a:rPr lang="ru-RU" sz="2400" smtClean="0"/>
              <a:t>) — дизайн веб-страниц, обеспечивающий отличное восприятие на различных устройствах </a:t>
            </a:r>
          </a:p>
          <a:p>
            <a:r>
              <a:rPr lang="ru-RU" sz="2400" smtClean="0"/>
              <a:t>не нужно создавать отдельные версии сайта для отдельных видов устройств</a:t>
            </a:r>
            <a:endParaRPr lang="ru-RU" sz="2400"/>
          </a:p>
        </p:txBody>
      </p:sp>
      <p:pic>
        <p:nvPicPr>
          <p:cNvPr id="5" name="Picture 6" descr="http://taritsyn.files.wordpress.com/2012/07/responsive_web_design_russian_version_book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95" y="3807042"/>
            <a:ext cx="182841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73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Основые принципы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применение гибкого макета на основе сетки (</a:t>
            </a:r>
            <a:r>
              <a:rPr lang="ru-RU" i="1" smtClean="0"/>
              <a:t>flexible, grid-based layout</a:t>
            </a:r>
            <a:r>
              <a:rPr lang="ru-RU" smtClean="0"/>
              <a:t>)</a:t>
            </a:r>
          </a:p>
          <a:p>
            <a:r>
              <a:rPr lang="ru-RU" smtClean="0"/>
              <a:t>использование гибких изображений (</a:t>
            </a:r>
            <a:r>
              <a:rPr lang="ru-RU" i="1" smtClean="0"/>
              <a:t>flexible images</a:t>
            </a:r>
            <a:r>
              <a:rPr lang="ru-RU" smtClean="0"/>
              <a:t>)</a:t>
            </a:r>
          </a:p>
          <a:p>
            <a:r>
              <a:rPr lang="ru-RU" smtClean="0"/>
              <a:t>работа с медиазапросами (</a:t>
            </a:r>
            <a:r>
              <a:rPr lang="ru-RU" i="1" smtClean="0"/>
              <a:t>media queries</a:t>
            </a:r>
            <a:r>
              <a:rPr lang="ru-RU" smtClean="0"/>
              <a:t>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8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Стратегии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smtClean="0"/>
              <a:t>Постепенное улучшение </a:t>
            </a:r>
            <a:r>
              <a:rPr lang="ru-RU" smtClean="0"/>
              <a:t>(</a:t>
            </a:r>
            <a:r>
              <a:rPr lang="en-US" smtClean="0"/>
              <a:t>progressive enhancement</a:t>
            </a:r>
            <a:r>
              <a:rPr lang="ru-RU" smtClean="0"/>
              <a:t>)</a:t>
            </a:r>
            <a:endParaRPr lang="en-US" smtClean="0"/>
          </a:p>
          <a:p>
            <a:pPr lvl="1">
              <a:buFont typeface="Courier New" pitchFamily="49" charset="0"/>
              <a:buChar char="o"/>
            </a:pPr>
            <a:r>
              <a:rPr lang="en-US" b="1" smtClean="0"/>
              <a:t>Mobile first </a:t>
            </a:r>
            <a:r>
              <a:rPr lang="en-US" smtClean="0"/>
              <a:t>- </a:t>
            </a:r>
            <a:r>
              <a:rPr lang="ru-RU" smtClean="0"/>
              <a:t>проектирование для мобильных устройств с самых ранних этапов</a:t>
            </a:r>
          </a:p>
          <a:p>
            <a:r>
              <a:rPr lang="ru-RU" b="1" smtClean="0"/>
              <a:t>Умеренная деградация </a:t>
            </a:r>
            <a:r>
              <a:rPr lang="ru-RU" smtClean="0"/>
              <a:t>(</a:t>
            </a:r>
            <a:r>
              <a:rPr lang="en-US" smtClean="0"/>
              <a:t>graceful degradation</a:t>
            </a:r>
            <a:r>
              <a:rPr lang="ru-RU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Медиазапросы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62500" lnSpcReduction="20000"/>
          </a:bodyPr>
          <a:lstStyle/>
          <a:p>
            <a:pPr marL="1714500" lvl="4" indent="0">
              <a:buNone/>
            </a:pP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@media screen</a:t>
            </a:r>
            <a:r>
              <a:rPr lang="en-US" sz="2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smtClean="0"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max-width</a:t>
            </a:r>
            <a:r>
              <a:rPr lang="en-US" sz="2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600px)</a:t>
            </a:r>
            <a:r>
              <a:rPr lang="en-US" sz="2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260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600" b="1" smtClean="0">
                <a:solidFill>
                  <a:srgbClr val="808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b="1" smtClean="0">
              <a:solidFill>
                <a:srgbClr val="808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 b="1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smtClean="0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font-size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88%;</a:t>
            </a:r>
            <a:r>
              <a:rPr lang="en-US" sz="2600" b="1" smtClean="0">
                <a:solidFill>
                  <a:srgbClr val="808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b="1" smtClean="0">
              <a:solidFill>
                <a:srgbClr val="808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 b="1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smtClean="0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smtClean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600" b="1" smtClean="0">
                <a:solidFill>
                  <a:srgbClr val="0080FF"/>
                </a:solidFill>
                <a:effectLst/>
                <a:latin typeface="Courier New" pitchFamily="49" charset="0"/>
                <a:cs typeface="Courier New" pitchFamily="49" charset="0"/>
              </a:rPr>
              <a:t>content-main</a:t>
            </a:r>
            <a:r>
              <a:rPr lang="en-US" sz="260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600" b="1" smtClean="0">
                <a:solidFill>
                  <a:srgbClr val="808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b="1" smtClean="0">
              <a:solidFill>
                <a:srgbClr val="808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 b="1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smtClean="0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none;</a:t>
            </a:r>
            <a:r>
              <a:rPr lang="en-US" sz="2600" b="1" smtClean="0">
                <a:solidFill>
                  <a:srgbClr val="808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b="1" smtClean="0">
              <a:solidFill>
                <a:srgbClr val="808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 b="1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smtClean="0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600" b="1" smtClean="0">
                <a:solidFill>
                  <a:srgbClr val="7030A0"/>
                </a:solidFill>
                <a:effectLst/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100%;</a:t>
            </a:r>
            <a:r>
              <a:rPr lang="en-US" sz="2600" b="1" smtClean="0">
                <a:solidFill>
                  <a:srgbClr val="808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b="1" smtClean="0">
              <a:solidFill>
                <a:srgbClr val="808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ru-RU" sz="2600" b="1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600" b="1" smtClean="0">
                <a:solidFill>
                  <a:srgbClr val="8080C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2600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r>
              <a:rPr lang="en-US" sz="2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lang="ru-RU" sz="2600" b="1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14500" lvl="4" indent="0">
              <a:buNone/>
            </a:pPr>
            <a:endParaRPr lang="ru-RU" sz="2600" b="1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10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b="1" smtClean="0">
                <a:latin typeface="Courier New" pitchFamily="49" charset="0"/>
                <a:cs typeface="Courier New" pitchFamily="49" charset="0"/>
              </a:rPr>
              <a:t>@import </a:t>
            </a:r>
            <a:r>
              <a:rPr lang="en-US" sz="290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9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smtClean="0">
                <a:latin typeface="Courier New" pitchFamily="49" charset="0"/>
                <a:cs typeface="Courier New" pitchFamily="49" charset="0"/>
              </a:rPr>
              <a:t>narrow.css</a:t>
            </a:r>
            <a:r>
              <a:rPr lang="en-US" sz="2900" b="1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900" smtClean="0">
                <a:latin typeface="Courier New" pitchFamily="49" charset="0"/>
                <a:cs typeface="Courier New" pitchFamily="49" charset="0"/>
              </a:rPr>
              <a:t> only screen and </a:t>
            </a:r>
            <a:r>
              <a:rPr lang="en-US" sz="29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max-width</a:t>
            </a:r>
            <a:r>
              <a:rPr lang="en-US" sz="290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900" b="1" smtClean="0">
                <a:latin typeface="Courier New" pitchFamily="49" charset="0"/>
                <a:cs typeface="Courier New" pitchFamily="49" charset="0"/>
              </a:rPr>
              <a:t>600px)</a:t>
            </a:r>
            <a:r>
              <a:rPr lang="en-US" sz="290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9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31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31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1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&lt;link</a:t>
            </a:r>
            <a:r>
              <a:rPr lang="en-US" sz="31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10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sz="31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100" b="1" smtClean="0"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"stylesheet"</a:t>
            </a:r>
            <a:r>
              <a:rPr lang="en-US" sz="31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3100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31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1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10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media</a:t>
            </a:r>
            <a:r>
              <a:rPr lang="en-US" sz="31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100" b="1" smtClean="0"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"only screen and (max-width:600px)"</a:t>
            </a:r>
            <a:r>
              <a:rPr lang="en-US" sz="31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1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ru-RU" sz="31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1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10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31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100" b="1" smtClean="0"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"narrow.css"</a:t>
            </a:r>
            <a:r>
              <a:rPr lang="en-US" sz="31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lang="en-US" sz="3100" b="1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1268760"/>
            <a:ext cx="6840760" cy="2448272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461630" y="4087684"/>
            <a:ext cx="7992888" cy="576064"/>
          </a:xfrm>
          <a:prstGeom prst="roundRect">
            <a:avLst/>
          </a:prstGeom>
          <a:solidFill>
            <a:schemeClr val="accent3">
              <a:alpha val="1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461630" y="5013176"/>
            <a:ext cx="7992888" cy="1008112"/>
          </a:xfrm>
          <a:prstGeom prst="roundRect">
            <a:avLst/>
          </a:prstGeom>
          <a:solidFill>
            <a:schemeClr val="accent2">
              <a:alpha val="1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медианосителей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3600" smtClean="0"/>
              <a:t>braille</a:t>
            </a:r>
          </a:p>
          <a:p>
            <a:r>
              <a:rPr lang="en-US" sz="3600" smtClean="0"/>
              <a:t>embossed</a:t>
            </a:r>
          </a:p>
          <a:p>
            <a:r>
              <a:rPr lang="en-US" sz="3600" smtClean="0"/>
              <a:t>handheld</a:t>
            </a:r>
          </a:p>
          <a:p>
            <a:r>
              <a:rPr lang="en-US" sz="3600" smtClean="0"/>
              <a:t>print</a:t>
            </a:r>
          </a:p>
          <a:p>
            <a:r>
              <a:rPr lang="en-US" sz="3600" smtClean="0"/>
              <a:t>projection</a:t>
            </a:r>
          </a:p>
          <a:p>
            <a:pPr marL="0" indent="0">
              <a:buNone/>
            </a:pPr>
            <a:endParaRPr lang="en-US" sz="3600"/>
          </a:p>
          <a:p>
            <a:r>
              <a:rPr lang="en-US" sz="3600" smtClean="0"/>
              <a:t>screen</a:t>
            </a:r>
          </a:p>
          <a:p>
            <a:r>
              <a:rPr lang="en-US" sz="3600" smtClean="0"/>
              <a:t>speech</a:t>
            </a:r>
          </a:p>
          <a:p>
            <a:r>
              <a:rPr lang="en-US" sz="3600" smtClean="0"/>
              <a:t>tty</a:t>
            </a:r>
          </a:p>
          <a:p>
            <a:r>
              <a:rPr lang="en-US" sz="3600" smtClean="0"/>
              <a:t>tv</a:t>
            </a:r>
          </a:p>
          <a:p>
            <a:r>
              <a:rPr lang="en-US" sz="3600" smtClean="0"/>
              <a:t>all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139337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медианосителей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mtClean="0"/>
              <a:t>width </a:t>
            </a:r>
          </a:p>
          <a:p>
            <a:r>
              <a:rPr lang="en-US" smtClean="0"/>
              <a:t>height </a:t>
            </a:r>
          </a:p>
          <a:p>
            <a:r>
              <a:rPr lang="en-US" smtClean="0"/>
              <a:t>device-width </a:t>
            </a:r>
          </a:p>
          <a:p>
            <a:r>
              <a:rPr lang="en-US" smtClean="0"/>
              <a:t>device-height </a:t>
            </a:r>
          </a:p>
          <a:p>
            <a:r>
              <a:rPr lang="en-US" smtClean="0"/>
              <a:t>orientation </a:t>
            </a:r>
          </a:p>
          <a:p>
            <a:r>
              <a:rPr lang="en-US" smtClean="0"/>
              <a:t>aspect-ratio </a:t>
            </a:r>
          </a:p>
          <a:p>
            <a:r>
              <a:rPr lang="en-US" smtClean="0"/>
              <a:t>device-aspect-ratio </a:t>
            </a:r>
          </a:p>
          <a:p>
            <a:r>
              <a:rPr lang="en-US" smtClean="0"/>
              <a:t>color </a:t>
            </a:r>
          </a:p>
          <a:p>
            <a:r>
              <a:rPr lang="en-US" smtClean="0"/>
              <a:t>color-index </a:t>
            </a:r>
          </a:p>
          <a:p>
            <a:r>
              <a:rPr lang="en-US" smtClean="0"/>
              <a:t>monochrome </a:t>
            </a:r>
          </a:p>
          <a:p>
            <a:r>
              <a:rPr lang="en-US" smtClean="0"/>
              <a:t>resolution </a:t>
            </a:r>
          </a:p>
          <a:p>
            <a:r>
              <a:rPr lang="en-US" smtClean="0"/>
              <a:t>scan </a:t>
            </a:r>
          </a:p>
          <a:p>
            <a:r>
              <a:rPr lang="en-US" smtClean="0"/>
              <a:t>grid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Характеристики медианосителей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http://webstandardsdays.ru/2011/10/29/pres/media/images/lyn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6390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CSS </a:t>
            </a:r>
            <a:r>
              <a:rPr lang="ru-RU" b="1" smtClean="0"/>
              <a:t>переходы</a:t>
            </a:r>
            <a:r>
              <a:rPr lang="ru-RU" smtClean="0"/>
              <a:t> позволяют плавно изменять значения </a:t>
            </a:r>
            <a:r>
              <a:rPr lang="en-US" smtClean="0"/>
              <a:t>CSS </a:t>
            </a:r>
            <a:r>
              <a:rPr lang="ru-RU" smtClean="0"/>
              <a:t>свойства в течение заданного времени</a:t>
            </a:r>
          </a:p>
          <a:p>
            <a:r>
              <a:rPr lang="ru-RU" smtClean="0"/>
              <a:t>представлены </a:t>
            </a:r>
            <a:r>
              <a:rPr lang="en-US" smtClean="0"/>
              <a:t>Safari  2007 </a:t>
            </a:r>
            <a:r>
              <a:rPr lang="ru-RU" smtClean="0"/>
              <a:t>года, первоначально были отнесены с </a:t>
            </a:r>
            <a:r>
              <a:rPr lang="en-US" smtClean="0"/>
              <a:t>CSS </a:t>
            </a:r>
            <a:r>
              <a:rPr lang="ru-RU"/>
              <a:t>а</a:t>
            </a:r>
            <a:r>
              <a:rPr lang="ru-RU" smtClean="0"/>
              <a:t>нимации</a:t>
            </a:r>
          </a:p>
          <a:p>
            <a:r>
              <a:rPr lang="en-US" smtClean="0">
                <a:hlinkClick r:id="rId2"/>
              </a:rPr>
              <a:t>http://www.w3.org/TR/css3-transitions/</a:t>
            </a:r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перехода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mtClean="0"/>
              <a:t>transition-property</a:t>
            </a:r>
            <a:r>
              <a:rPr lang="ru-RU" sz="2800" smtClean="0"/>
              <a:t> - название CSS свойства, к которому следует применить переход</a:t>
            </a:r>
          </a:p>
          <a:p>
            <a:r>
              <a:rPr lang="en-US" sz="2800" b="1" smtClean="0"/>
              <a:t>transition-duration</a:t>
            </a:r>
            <a:r>
              <a:rPr lang="ru-RU" sz="2800" smtClean="0"/>
              <a:t> - </a:t>
            </a:r>
            <a:r>
              <a:rPr lang="ru-RU" sz="2800"/>
              <a:t>о</a:t>
            </a:r>
            <a:r>
              <a:rPr lang="ru-RU" sz="2800" smtClean="0"/>
              <a:t>пределяет, сколько времени займет переход</a:t>
            </a:r>
          </a:p>
          <a:p>
            <a:r>
              <a:rPr lang="en-US" sz="2800" b="1" smtClean="0"/>
              <a:t>transition-timing-function</a:t>
            </a:r>
            <a:r>
              <a:rPr lang="ru-RU" sz="2800" smtClean="0"/>
              <a:t> - описывает, как будет изменяться скорость выполнения перехода</a:t>
            </a:r>
          </a:p>
          <a:p>
            <a:r>
              <a:rPr lang="en-US" sz="2800" b="1" smtClean="0"/>
              <a:t>transition-delay</a:t>
            </a:r>
            <a:r>
              <a:rPr lang="ru-RU" sz="2800" smtClean="0"/>
              <a:t> - определяет, когда начнется переход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53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сихронизации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ease </a:t>
            </a:r>
            <a:endParaRPr lang="ru-RU" smtClean="0"/>
          </a:p>
          <a:p>
            <a:r>
              <a:rPr lang="en-US" smtClean="0"/>
              <a:t>linear </a:t>
            </a:r>
            <a:endParaRPr lang="ru-RU" smtClean="0"/>
          </a:p>
          <a:p>
            <a:r>
              <a:rPr lang="en-US" smtClean="0"/>
              <a:t>ease-in </a:t>
            </a:r>
            <a:endParaRPr lang="ru-RU" smtClean="0"/>
          </a:p>
          <a:p>
            <a:r>
              <a:rPr lang="en-US" smtClean="0"/>
              <a:t>ease-out</a:t>
            </a:r>
            <a:endParaRPr lang="ru-RU" smtClean="0"/>
          </a:p>
          <a:p>
            <a:r>
              <a:rPr lang="en-US" smtClean="0"/>
              <a:t>ease-in-out</a:t>
            </a:r>
            <a:endParaRPr lang="ru-RU" smtClean="0"/>
          </a:p>
          <a:p>
            <a:r>
              <a:rPr lang="en-US" smtClean="0"/>
              <a:t>cubic-bezier(x,</a:t>
            </a:r>
            <a:r>
              <a:rPr lang="ru-RU" smtClean="0"/>
              <a:t> </a:t>
            </a:r>
            <a:r>
              <a:rPr lang="en-US" smtClean="0"/>
              <a:t>x</a:t>
            </a:r>
            <a:r>
              <a:rPr lang="ru-RU" smtClean="0"/>
              <a:t> </a:t>
            </a:r>
            <a:r>
              <a:rPr lang="en-US" smtClean="0"/>
              <a:t>,x</a:t>
            </a:r>
            <a:r>
              <a:rPr lang="ru-RU" smtClean="0"/>
              <a:t> </a:t>
            </a:r>
            <a:r>
              <a:rPr lang="en-US" smtClean="0"/>
              <a:t>,x) 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9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CSS3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CSS3 </a:t>
            </a:r>
            <a:r>
              <a:rPr lang="en-US" sz="2800" smtClean="0"/>
              <a:t>(</a:t>
            </a:r>
            <a:r>
              <a:rPr lang="ru-RU" sz="2800" smtClean="0"/>
              <a:t>каскадные таблицы стилей</a:t>
            </a:r>
            <a:r>
              <a:rPr lang="en-US" sz="2800" smtClean="0"/>
              <a:t>) – </a:t>
            </a:r>
            <a:r>
              <a:rPr lang="ru-RU" sz="2800" smtClean="0"/>
              <a:t>расширение </a:t>
            </a:r>
            <a:r>
              <a:rPr lang="en-US" sz="2800" smtClean="0"/>
              <a:t>CSS 2.1, </a:t>
            </a:r>
            <a:r>
              <a:rPr lang="ru-RU" sz="2800" smtClean="0"/>
              <a:t>добавляет новую функциональность к существующим возможностям</a:t>
            </a:r>
          </a:p>
          <a:p>
            <a:r>
              <a:rPr lang="ru-RU" sz="2800"/>
              <a:t>с</a:t>
            </a:r>
            <a:r>
              <a:rPr lang="ru-RU" sz="2800" smtClean="0"/>
              <a:t>пецификация разделена на модули </a:t>
            </a:r>
            <a:r>
              <a:rPr lang="en-US" sz="2800" smtClean="0">
                <a:hlinkClick r:id="rId2"/>
              </a:rPr>
              <a:t>http://www.w3.org/Style/CSS/current-work</a:t>
            </a:r>
            <a:endParaRPr lang="ru-RU" sz="2800" smtClean="0"/>
          </a:p>
          <a:p>
            <a:r>
              <a:rPr lang="ru-RU" sz="2800" smtClean="0"/>
              <a:t>обратная совместимость с предыдущими версиями</a:t>
            </a:r>
          </a:p>
          <a:p>
            <a:r>
              <a:rPr lang="ru-RU" sz="2800" smtClean="0"/>
              <a:t>стандарт в разработке с 1999 года</a:t>
            </a:r>
          </a:p>
          <a:p>
            <a:endParaRPr lang="ru-RU" sz="2800" smtClean="0"/>
          </a:p>
          <a:p>
            <a:endParaRPr lang="ru-RU" sz="2800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6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Переходы. Пример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&lt;style</a:t>
            </a:r>
            <a:r>
              <a:rPr lang="en-US" sz="1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smtClean="0"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"text/css"</a:t>
            </a:r>
            <a:r>
              <a:rPr lang="en-US" sz="16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1600" b="1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100px;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100px; 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webkit-transition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3s;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-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moz-transition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3s;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-o-transition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3s; 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3s;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6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hover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200px; </a:t>
            </a:r>
          </a:p>
          <a:p>
            <a:pPr marL="0" indent="0">
              <a:buNone/>
            </a:pPr>
            <a:r>
              <a:rPr lang="ru-RU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-webkit-transition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1s;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-moz-transition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1s;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-o-transition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1s; </a:t>
            </a:r>
            <a:endParaRPr lang="ru-RU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transition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: width 1s; </a:t>
            </a:r>
          </a:p>
          <a:p>
            <a:pPr marL="0" indent="0"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&lt;/style&gt;</a:t>
            </a:r>
            <a:endParaRPr lang="en-US" sz="1600" b="1" smtClean="0"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5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одна итерация</a:t>
            </a:r>
          </a:p>
          <a:p>
            <a:r>
              <a:rPr lang="ru-RU" smtClean="0"/>
              <a:t>нет полного контроля</a:t>
            </a:r>
          </a:p>
          <a:p>
            <a:r>
              <a:rPr lang="ru-RU" smtClean="0"/>
              <a:t>не все свойства подходят для переходов </a:t>
            </a:r>
            <a:r>
              <a:rPr lang="en-US" sz="2800" smtClean="0">
                <a:hlinkClick r:id="rId2"/>
              </a:rPr>
              <a:t>http://www.w3.org/TR/css3-transitions/#properties-from-css-</a:t>
            </a:r>
            <a:endParaRPr lang="ru-RU" sz="2800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7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Трансформация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transform</a:t>
            </a:r>
            <a:r>
              <a:rPr lang="en-US" smtClean="0"/>
              <a:t>: &lt;</a:t>
            </a:r>
            <a:r>
              <a:rPr lang="ru-RU" smtClean="0"/>
              <a:t>функция&gt; [&lt;функция&gt;]</a:t>
            </a:r>
          </a:p>
          <a:p>
            <a:pPr lvl="1"/>
            <a:r>
              <a:rPr lang="en-US" smtClean="0"/>
              <a:t>translate</a:t>
            </a:r>
            <a:r>
              <a:rPr lang="ru-RU" smtClean="0"/>
              <a:t> - сдвиг</a:t>
            </a:r>
          </a:p>
          <a:p>
            <a:pPr lvl="1"/>
            <a:r>
              <a:rPr lang="en-US" smtClean="0"/>
              <a:t>scale</a:t>
            </a:r>
            <a:r>
              <a:rPr lang="ru-RU" smtClean="0"/>
              <a:t> - масштабирование</a:t>
            </a:r>
          </a:p>
          <a:p>
            <a:pPr lvl="1"/>
            <a:r>
              <a:rPr lang="en-US" smtClean="0"/>
              <a:t>rotate</a:t>
            </a:r>
            <a:r>
              <a:rPr lang="ru-RU" smtClean="0"/>
              <a:t> - поворот</a:t>
            </a:r>
          </a:p>
          <a:p>
            <a:pPr lvl="1"/>
            <a:r>
              <a:rPr lang="en-US" smtClean="0"/>
              <a:t>skew</a:t>
            </a:r>
            <a:r>
              <a:rPr lang="ru-RU" smtClean="0"/>
              <a:t> - наклон</a:t>
            </a:r>
          </a:p>
          <a:p>
            <a:pPr lvl="1"/>
            <a:r>
              <a:rPr lang="en-US" smtClean="0"/>
              <a:t>matrix</a:t>
            </a:r>
            <a:r>
              <a:rPr lang="ru-RU" smtClean="0"/>
              <a:t> – задает матрицу</a:t>
            </a:r>
          </a:p>
          <a:p>
            <a:r>
              <a:rPr lang="ru-RU" b="1" smtClean="0"/>
              <a:t>2</a:t>
            </a:r>
            <a:r>
              <a:rPr lang="en-US" b="1" smtClean="0"/>
              <a:t>D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b="1" smtClean="0"/>
              <a:t>3D</a:t>
            </a:r>
            <a:r>
              <a:rPr lang="en-US" smtClean="0"/>
              <a:t> </a:t>
            </a:r>
            <a:r>
              <a:rPr lang="ru-RU" smtClean="0"/>
              <a:t>контекст</a:t>
            </a:r>
          </a:p>
          <a:p>
            <a:r>
              <a:rPr lang="en-US" smtClean="0">
                <a:hlinkClick r:id="rId2"/>
              </a:rPr>
              <a:t>http://dev.w3.org/csswg/css3-transforms/</a:t>
            </a:r>
            <a:endParaRPr lang="ru-RU" smtClean="0"/>
          </a:p>
          <a:p>
            <a:endParaRPr lang="ru-RU" smtClean="0"/>
          </a:p>
          <a:p>
            <a:pPr marL="457200" lvl="1" indent="0">
              <a:buNone/>
            </a:pPr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5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Трансформация. Пример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&lt;style</a:t>
            </a:r>
            <a:r>
              <a:rPr lang="en-US" sz="18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b="1" smtClean="0"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"text/css"</a:t>
            </a:r>
            <a:r>
              <a:rPr lang="en-US" sz="18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: 100px; </a:t>
            </a:r>
            <a:endParaRPr lang="ru-RU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: 100px; </a:t>
            </a:r>
            <a:endParaRPr lang="ru-RU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: </a:t>
            </a:r>
            <a:endParaRPr lang="ru-RU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translate(80px, 80px) </a:t>
            </a:r>
            <a:endParaRPr lang="ru-RU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scale(1.5, 1.5)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rotate(45deg);</a:t>
            </a:r>
            <a:endParaRPr lang="ru-RU" sz="18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&lt;/style&gt;</a:t>
            </a:r>
            <a:endParaRPr lang="en-US" sz="1800" b="1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80" y="2708919"/>
            <a:ext cx="2949080" cy="298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26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http://www.w3.org/TR/css3-animations/</a:t>
            </a:r>
            <a:endParaRPr lang="ru-RU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7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Свойства анимации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smtClean="0"/>
              <a:t>animation-name</a:t>
            </a:r>
            <a:r>
              <a:rPr lang="en-US" smtClean="0"/>
              <a:t> </a:t>
            </a:r>
            <a:r>
              <a:rPr lang="ru-RU" smtClean="0"/>
              <a:t>- имя анимации</a:t>
            </a:r>
          </a:p>
          <a:p>
            <a:r>
              <a:rPr lang="en-US" b="1" smtClean="0"/>
              <a:t>animation-duration</a:t>
            </a:r>
            <a:r>
              <a:rPr lang="en-US" smtClean="0"/>
              <a:t> </a:t>
            </a:r>
            <a:r>
              <a:rPr lang="ru-RU" smtClean="0"/>
              <a:t>- время проигрывания</a:t>
            </a:r>
          </a:p>
          <a:p>
            <a:r>
              <a:rPr lang="en-US" b="1" smtClean="0"/>
              <a:t>animation-timing-function</a:t>
            </a:r>
            <a:r>
              <a:rPr lang="en-US" smtClean="0"/>
              <a:t> </a:t>
            </a:r>
            <a:r>
              <a:rPr lang="ru-RU" smtClean="0"/>
              <a:t>-</a:t>
            </a:r>
            <a:r>
              <a:rPr lang="en-US" smtClean="0"/>
              <a:t> </a:t>
            </a:r>
            <a:r>
              <a:rPr lang="ru-RU" smtClean="0"/>
              <a:t>функция расчета промежуточных значений</a:t>
            </a:r>
          </a:p>
          <a:p>
            <a:r>
              <a:rPr lang="en-US" b="1" smtClean="0"/>
              <a:t>animation-delay </a:t>
            </a:r>
            <a:r>
              <a:rPr lang="ru-RU" smtClean="0"/>
              <a:t>- задержку анимации</a:t>
            </a:r>
          </a:p>
          <a:p>
            <a:r>
              <a:rPr lang="en-US" b="1" smtClean="0"/>
              <a:t>animation-iteration-count</a:t>
            </a:r>
            <a:r>
              <a:rPr lang="en-US" smtClean="0"/>
              <a:t> </a:t>
            </a:r>
            <a:r>
              <a:rPr lang="ru-RU" smtClean="0"/>
              <a:t>- количество циклов анимации</a:t>
            </a:r>
          </a:p>
          <a:p>
            <a:r>
              <a:rPr lang="en-US" b="1" smtClean="0"/>
              <a:t>animation-direction</a:t>
            </a:r>
            <a:r>
              <a:rPr lang="en-US" smtClean="0"/>
              <a:t> </a:t>
            </a:r>
            <a:r>
              <a:rPr lang="ru-RU" smtClean="0"/>
              <a:t>- задает направление анимации </a:t>
            </a:r>
          </a:p>
          <a:p>
            <a:r>
              <a:rPr lang="en-US" b="1" smtClean="0"/>
              <a:t>animation-play-state</a:t>
            </a:r>
            <a:r>
              <a:rPr lang="en-US" smtClean="0"/>
              <a:t> </a:t>
            </a:r>
            <a:r>
              <a:rPr lang="ru-RU" smtClean="0"/>
              <a:t>- определяет, проигрывается ли анимация или стоит на паузе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Ключевые кадры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5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&lt;style</a:t>
            </a:r>
            <a:r>
              <a:rPr lang="en-US" sz="45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50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45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4500" b="1" smtClean="0">
                <a:solidFill>
                  <a:srgbClr val="8000FF"/>
                </a:solidFill>
                <a:effectLst/>
                <a:latin typeface="Courier New" pitchFamily="49" charset="0"/>
                <a:cs typeface="Courier New" pitchFamily="49" charset="0"/>
              </a:rPr>
              <a:t>"text/css"</a:t>
            </a:r>
            <a:r>
              <a:rPr lang="en-US" sz="45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45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lang="ru-RU" sz="4500" b="1" smtClean="0"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5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@keyframes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movement {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0%</a:t>
            </a: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0;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0;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25% {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0;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100px;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50% {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100px;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100px;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100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% {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100px;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45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: 0;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ru-RU" sz="45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4500" b="1" smtClean="0">
                <a:latin typeface="Courier New" pitchFamily="49" charset="0"/>
                <a:cs typeface="Courier New" pitchFamily="49" charset="0"/>
              </a:rPr>
            </a:b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45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5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45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   animation: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movement </a:t>
            </a: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1s 500ms;</a:t>
            </a:r>
          </a:p>
          <a:p>
            <a:pPr marL="0" indent="0">
              <a:buNone/>
            </a:pPr>
            <a:r>
              <a:rPr lang="en-US" sz="45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45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500" b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&lt;/style&gt;</a:t>
            </a:r>
            <a:endParaRPr lang="en-US" sz="4500" b="1" smtClean="0">
              <a:effectLst/>
              <a:latin typeface="Courier New" pitchFamily="49" charset="0"/>
              <a:cs typeface="Courier New" pitchFamily="49" charset="0"/>
            </a:endParaRPr>
          </a:p>
          <a:p>
            <a:endParaRPr lang="ru-RU"/>
          </a:p>
        </p:txBody>
      </p:sp>
      <p:pic>
        <p:nvPicPr>
          <p:cNvPr id="13314" name="Picture 2" descr="http://www.ubelly.com/wp-content/uploads/2012/01/keyfra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571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31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Демо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CSS3 man - </a:t>
            </a:r>
            <a:r>
              <a:rPr lang="en-US" sz="2400" smtClean="0">
                <a:hlinkClick r:id="rId2"/>
              </a:rPr>
              <a:t>http://www.optimum7.com/css3-man/</a:t>
            </a:r>
            <a:endParaRPr lang="en-US" sz="2400" smtClean="0"/>
          </a:p>
          <a:p>
            <a:r>
              <a:rPr lang="en-US" sz="2400" smtClean="0">
                <a:hlinkClick r:id="rId3"/>
              </a:rPr>
              <a:t>http://www.cssplay.co.uk/menu/css3-animation.html</a:t>
            </a:r>
            <a:endParaRPr lang="en-US" sz="2400" smtClean="0"/>
          </a:p>
          <a:p>
            <a:r>
              <a:rPr lang="en-US" sz="2400" smtClean="0">
                <a:hlinkClick r:id="rId4"/>
              </a:rPr>
              <a:t>https://developer.mozilla.org/ru/demos/detail/battlefield-css3/launch</a:t>
            </a:r>
            <a:endParaRPr lang="en-US" sz="2400" smtClean="0"/>
          </a:p>
          <a:p>
            <a:r>
              <a:rPr lang="en-US" sz="2400" smtClean="0">
                <a:hlinkClick r:id="rId5"/>
              </a:rPr>
              <a:t>http://playdulla.com/</a:t>
            </a:r>
            <a:endParaRPr lang="en-US" sz="2400" smtClean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1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Ресурсы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http://www.findmebyip.com/litmus/</a:t>
            </a:r>
            <a:endParaRPr lang="ru-RU" smtClean="0"/>
          </a:p>
          <a:p>
            <a:r>
              <a:rPr lang="en-US" smtClean="0">
                <a:hlinkClick r:id="rId3"/>
              </a:rPr>
              <a:t>http://estelle.github.com/animation/#slide1</a:t>
            </a:r>
            <a:endParaRPr lang="en-US" smtClean="0"/>
          </a:p>
          <a:p>
            <a:r>
              <a:rPr lang="en-US" smtClean="0">
                <a:hlinkClick r:id="rId4"/>
              </a:rPr>
              <a:t>http://css3.bradshawenterprises.com/</a:t>
            </a:r>
            <a:endParaRPr lang="en-US" smtClean="0"/>
          </a:p>
          <a:p>
            <a:endParaRPr lang="ru-RU" smtClean="0"/>
          </a:p>
          <a:p>
            <a:endParaRPr lang="ru-RU" smtClean="0"/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3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CSS3</a:t>
            </a:r>
            <a:r>
              <a:rPr lang="ru-RU" b="1" smtClean="0"/>
              <a:t>. Нововведения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mtClean="0"/>
              <a:t>Визуальные эффекты, не зависящие от изображений</a:t>
            </a:r>
          </a:p>
          <a:p>
            <a:r>
              <a:rPr lang="ru-RU" smtClean="0"/>
              <a:t>Трансформации полей</a:t>
            </a:r>
          </a:p>
          <a:p>
            <a:r>
              <a:rPr lang="ru-RU" smtClean="0"/>
              <a:t>Уникальные шрифты</a:t>
            </a:r>
          </a:p>
          <a:p>
            <a:r>
              <a:rPr lang="ru-RU" smtClean="0"/>
              <a:t>Мощный механизм селекторов</a:t>
            </a:r>
          </a:p>
          <a:p>
            <a:r>
              <a:rPr lang="ru-RU" smtClean="0"/>
              <a:t>Переходы и анимация</a:t>
            </a:r>
          </a:p>
          <a:p>
            <a:r>
              <a:rPr lang="ru-RU" smtClean="0"/>
              <a:t>Медиазапросы</a:t>
            </a:r>
          </a:p>
          <a:p>
            <a:r>
              <a:rPr lang="ru-RU" smtClean="0"/>
              <a:t>Многостолбцовые макеты</a:t>
            </a:r>
          </a:p>
        </p:txBody>
      </p:sp>
    </p:spTree>
    <p:extLst>
      <p:ext uri="{BB962C8B-B14F-4D97-AF65-F5344CB8AC3E}">
        <p14:creationId xmlns:p14="http://schemas.microsoft.com/office/powerpoint/2010/main" val="35669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Поддержка броузерами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" y="1250061"/>
            <a:ext cx="917257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Поддержка броузерами</a:t>
            </a:r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" y="1250061"/>
            <a:ext cx="917257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2761504"/>
            <a:ext cx="91630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6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Броузерные префиксы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://lh4.ggpht.com/_N9kpbq3FL74/TP-1480xnzI/AAAAAAAAENU/0pRHK6E_3lE/vendor_specific_pref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68" y="1628800"/>
            <a:ext cx="476250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Проблемы префиксами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smtClean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div</a:t>
            </a:r>
            <a:r>
              <a:rPr lang="en-US" sz="2400" smtClean="0"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smtClean="0">
                <a:solidFill>
                  <a:schemeClr val="accent4"/>
                </a:solidFill>
                <a:effectLst/>
                <a:latin typeface="Courier New" pitchFamily="49" charset="0"/>
                <a:cs typeface="Courier New" pitchFamily="49" charset="0"/>
              </a:rPr>
              <a:t>-moz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-transform</a:t>
            </a:r>
            <a:r>
              <a:rPr lang="en-US" sz="24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rotate(45deg);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smtClean="0">
                <a:solidFill>
                  <a:schemeClr val="accent4"/>
                </a:solidFill>
                <a:effectLst/>
                <a:latin typeface="Courier New" pitchFamily="49" charset="0"/>
                <a:cs typeface="Courier New" pitchFamily="49" charset="0"/>
              </a:rPr>
              <a:t>-o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-transform</a:t>
            </a:r>
            <a:r>
              <a:rPr lang="en-US" sz="24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rotate(45deg);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smtClean="0">
                <a:solidFill>
                  <a:schemeClr val="accent4"/>
                </a:solidFill>
                <a:effectLst/>
                <a:latin typeface="Courier New" pitchFamily="49" charset="0"/>
                <a:cs typeface="Courier New" pitchFamily="49" charset="0"/>
              </a:rPr>
              <a:t>-webkit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-transform</a:t>
            </a:r>
            <a:r>
              <a:rPr lang="en-US" sz="24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rotate(45deg);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n-US" sz="24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rotate(45deg);</a:t>
            </a:r>
            <a:r>
              <a:rPr lang="en-US" sz="2400" b="1" smtClean="0">
                <a:solidFill>
                  <a:srgbClr val="8080C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lang="en-US" sz="2400" smtClean="0"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ru-RU" smtClean="0"/>
              <a:t>Помогут препроцессоры:</a:t>
            </a:r>
            <a:endParaRPr lang="ru-RU"/>
          </a:p>
        </p:txBody>
      </p:sp>
      <p:pic>
        <p:nvPicPr>
          <p:cNvPr id="5122" name="Picture 2" descr="http://sass-lang.com/images/s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541802"/>
            <a:ext cx="1944216" cy="213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2137566" cy="177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moduscreate.com/wp-content/uploads/2012/01/less-cs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36486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селекторы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 numCol="2">
            <a:noAutofit/>
          </a:bodyPr>
          <a:lstStyle/>
          <a:p>
            <a:pPr algn="just"/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E[foo^="bar"]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E[foo$="bar"]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E[foo*="bar"]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E:nth-child(n)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E:nth-last-child(n)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E:nth-of-type(n)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E:nth-last-of-type(n)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E:first-of-type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E:last-of-type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E:only-child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E:only-of-type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E:empty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E:target 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E:enabled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E:disabled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E:checked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E:not(s)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E ~ F</a:t>
            </a:r>
            <a:endParaRPr lang="ru-RU" sz="22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200" b="1" smtClean="0">
                <a:latin typeface="Courier New" pitchFamily="49" charset="0"/>
                <a:cs typeface="Courier New" pitchFamily="49" charset="0"/>
              </a:rPr>
              <a:t>::selection</a:t>
            </a:r>
            <a:endParaRPr lang="ru-RU" sz="2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268759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hlinkClick r:id="rId2"/>
              </a:rPr>
              <a:t>http://www.w3.org/TR/selectors/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68692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Медиазапросы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smtClean="0"/>
              <a:t>Медиазапросы</a:t>
            </a:r>
            <a:r>
              <a:rPr lang="ru-RU" sz="2200" smtClean="0"/>
              <a:t> позволяют настраивать стили страницы в зависимости от характеристик пользовательского устройства или дисплея, таких как ширина области просмотра, ориентация (портретная или альбомная) и возможность отображения цветов</a:t>
            </a:r>
            <a:endParaRPr lang="en-US" sz="2200" smtClean="0"/>
          </a:p>
          <a:p>
            <a:r>
              <a:rPr lang="en-US" sz="2200" smtClean="0">
                <a:hlinkClick r:id="rId2"/>
              </a:rPr>
              <a:t>http://www.w3.org/TR/css3-mediaqueries/</a:t>
            </a:r>
            <a:endParaRPr lang="en-US" sz="2200" smtClean="0"/>
          </a:p>
          <a:p>
            <a:endParaRPr lang="ru-RU" sz="2200" smtClean="0"/>
          </a:p>
          <a:p>
            <a:endParaRPr lang="ru-RU" sz="2400"/>
          </a:p>
        </p:txBody>
      </p:sp>
      <p:pic>
        <p:nvPicPr>
          <p:cNvPr id="7" name="Picture 4" descr="http://www.adido-digital.co.uk/system/site/uploads/content/images/Responsive-web-design-example-image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6742956" cy="29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9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685</Words>
  <Application>Microsoft Office PowerPoint</Application>
  <PresentationFormat>On-screen Show (4:3)</PresentationFormat>
  <Paragraphs>197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CSS3</vt:lpstr>
      <vt:lpstr>CSS3. Нововведения</vt:lpstr>
      <vt:lpstr>Поддержка броузерами</vt:lpstr>
      <vt:lpstr>Поддержка броузерами</vt:lpstr>
      <vt:lpstr>Броузерные префиксы</vt:lpstr>
      <vt:lpstr>Проблемы префиксами</vt:lpstr>
      <vt:lpstr>Новые селекторы</vt:lpstr>
      <vt:lpstr>Медиазапросы</vt:lpstr>
      <vt:lpstr>Адаптивный(отзывчивый) дизайн</vt:lpstr>
      <vt:lpstr>Основые принципы</vt:lpstr>
      <vt:lpstr>Стратегии</vt:lpstr>
      <vt:lpstr>Медиазапросы</vt:lpstr>
      <vt:lpstr>Типы медианосителей</vt:lpstr>
      <vt:lpstr>Характеристики медианосителей</vt:lpstr>
      <vt:lpstr>Характеристики медианосителей</vt:lpstr>
      <vt:lpstr>Переходы</vt:lpstr>
      <vt:lpstr>Свойства перехода</vt:lpstr>
      <vt:lpstr>Функции сихронизации</vt:lpstr>
      <vt:lpstr>Переходы. Пример</vt:lpstr>
      <vt:lpstr>Особенности</vt:lpstr>
      <vt:lpstr>Трансформация</vt:lpstr>
      <vt:lpstr>Трансформация. Пример</vt:lpstr>
      <vt:lpstr>Анимация</vt:lpstr>
      <vt:lpstr>Свойства анимации</vt:lpstr>
      <vt:lpstr>Ключевые кадры</vt:lpstr>
      <vt:lpstr>Демо</vt:lpstr>
      <vt:lpstr>Ресурсы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</dc:title>
  <dc:creator>Eugene</dc:creator>
  <cp:lastModifiedBy>Eugene</cp:lastModifiedBy>
  <cp:revision>42</cp:revision>
  <dcterms:created xsi:type="dcterms:W3CDTF">2012-12-19T13:24:05Z</dcterms:created>
  <dcterms:modified xsi:type="dcterms:W3CDTF">2012-12-22T04:50:35Z</dcterms:modified>
</cp:coreProperties>
</file>