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3" r:id="rId15"/>
    <p:sldId id="271" r:id="rId16"/>
    <p:sldId id="260" r:id="rId17"/>
    <p:sldId id="272" r:id="rId18"/>
    <p:sldId id="274" r:id="rId19"/>
    <p:sldId id="275" r:id="rId20"/>
    <p:sldId id="276" r:id="rId21"/>
    <p:sldId id="25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383838"/>
    <a:srgbClr val="262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" y="1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B149-EB20-44BB-B2E2-AF6B0EDDC24A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DF1C-9BF3-48BD-B238-F00EB818B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20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B149-EB20-44BB-B2E2-AF6B0EDDC24A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DF1C-9BF3-48BD-B238-F00EB818B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34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B149-EB20-44BB-B2E2-AF6B0EDDC24A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DF1C-9BF3-48BD-B238-F00EB818B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9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B149-EB20-44BB-B2E2-AF6B0EDDC24A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DF1C-9BF3-48BD-B238-F00EB818B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21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B149-EB20-44BB-B2E2-AF6B0EDDC24A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DF1C-9BF3-48BD-B238-F00EB818B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25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B149-EB20-44BB-B2E2-AF6B0EDDC24A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DF1C-9BF3-48BD-B238-F00EB818B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B149-EB20-44BB-B2E2-AF6B0EDDC24A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DF1C-9BF3-48BD-B238-F00EB818B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49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B149-EB20-44BB-B2E2-AF6B0EDDC24A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DF1C-9BF3-48BD-B238-F00EB818B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29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B149-EB20-44BB-B2E2-AF6B0EDDC24A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DF1C-9BF3-48BD-B238-F00EB818B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81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B149-EB20-44BB-B2E2-AF6B0EDDC24A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DF1C-9BF3-48BD-B238-F00EB818B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78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B149-EB20-44BB-B2E2-AF6B0EDDC24A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DF1C-9BF3-48BD-B238-F00EB818B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83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B149-EB20-44BB-B2E2-AF6B0EDDC24A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DF1C-9BF3-48BD-B238-F00EB818B4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1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tflix |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4875" y="405116"/>
            <a:ext cx="11042249" cy="2071867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поведения и доходности частичной выборки пользователей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75766" y="5477137"/>
            <a:ext cx="6651584" cy="9005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>
                <a:solidFill>
                  <a:schemeClr val="bg1"/>
                </a:solidFill>
              </a:rPr>
              <a:t>Исследование выполнил Петровский Евгений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>
                <a:solidFill>
                  <a:schemeClr val="bg1"/>
                </a:solidFill>
              </a:rPr>
              <a:t>В рамках курса по анализу данных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54417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Данные из https://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www.kaggle.com/datasets/arnavsmayan/netflix-userbase-dataset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68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Процентное соотношение типов тарифов по странам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51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9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Динамика привлечения и отписок </a:t>
            </a:r>
            <a:r>
              <a:rPr lang="ru-RU" dirty="0" smtClean="0">
                <a:solidFill>
                  <a:schemeClr val="bg1"/>
                </a:solidFill>
              </a:rPr>
              <a:t>пользователей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23" y="1825625"/>
            <a:ext cx="9869277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9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Динамика месячной выручки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68" y="1690688"/>
            <a:ext cx="9335803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0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Динамика выручки по тарифам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6843"/>
            <a:ext cx="9916909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Динамика выручки по странам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1397609"/>
            <a:ext cx="9945488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36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Средний доход на одного пользователя по возрастным категориям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68" y="1690688"/>
            <a:ext cx="9011908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1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Платежеспособность по возрасту</a:t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77" y="1025431"/>
            <a:ext cx="9373908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81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Выводы. 1. Общее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Представлены данные о 2500 пользователях из 10 стран, возрастом от 26 до 51 года, привлечённых в сервис с Мая 2021 г по Декабрь 2023 г. и отписавшихся в период с Января по Декабрь 2023 г.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Полная выручка согласно предоставленным данным составила $ 349,400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84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Выводы. 2. Пользователи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распределение по возрасту равномерное от 27 до 51 года, один пользователь 26 лет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мужчин и женщин одинаковое число, в том числе в разных возрастных группах (среди пользователей до 40 лет незначительно больше мужчин, старше сорока - женщин)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почти все пользователи были привлечены в 2022 г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основная часть (~70%) была привлечена в период с Июня по Октябрь 2022 г.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большой процент пользователей (~40%) прекратил платежи в Июне 2023 г.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связи динамики привлечения и отписки с полом, возрастом, устройствами, и тарифом не обнаружено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пользователи равномерно распределены по используемым устройствам, при этом нет связи между используемым устройством и полом и возрастом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4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Выводы. 3. Страны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916478" cy="4906479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 18% пользователей относятся к странам </a:t>
            </a:r>
            <a:r>
              <a:rPr lang="ru-RU" dirty="0" err="1" smtClean="0">
                <a:solidFill>
                  <a:schemeClr val="bg1"/>
                </a:solidFill>
              </a:rPr>
              <a:t>United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States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ru-RU" dirty="0" err="1" smtClean="0">
                <a:solidFill>
                  <a:schemeClr val="bg1"/>
                </a:solidFill>
              </a:rPr>
              <a:t>Spain</a:t>
            </a:r>
            <a:r>
              <a:rPr lang="ru-RU" dirty="0" smtClean="0">
                <a:solidFill>
                  <a:schemeClr val="bg1"/>
                </a:solidFill>
              </a:rPr>
              <a:t>, 12% - </a:t>
            </a:r>
            <a:r>
              <a:rPr lang="ru-RU" dirty="0" err="1" smtClean="0">
                <a:solidFill>
                  <a:schemeClr val="bg1"/>
                </a:solidFill>
              </a:rPr>
              <a:t>Canada</a:t>
            </a:r>
            <a:r>
              <a:rPr lang="ru-RU" dirty="0" smtClean="0">
                <a:solidFill>
                  <a:schemeClr val="bg1"/>
                </a:solidFill>
              </a:rPr>
              <a:t>, остальные страны - по 7.3%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Динамика привлечения и отписки пользователей во всех странах одинакова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40% пользователей имеют план подписки </a:t>
            </a:r>
            <a:r>
              <a:rPr lang="ru-RU" dirty="0" err="1" smtClean="0">
                <a:solidFill>
                  <a:schemeClr val="bg1"/>
                </a:solidFill>
              </a:rPr>
              <a:t>Basic</a:t>
            </a:r>
            <a:r>
              <a:rPr lang="ru-RU" dirty="0" smtClean="0">
                <a:solidFill>
                  <a:schemeClr val="bg1"/>
                </a:solidFill>
              </a:rPr>
              <a:t>, по 30% </a:t>
            </a:r>
            <a:r>
              <a:rPr lang="ru-RU" dirty="0" err="1" smtClean="0">
                <a:solidFill>
                  <a:schemeClr val="bg1"/>
                </a:solidFill>
              </a:rPr>
              <a:t>Standard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ru-RU" dirty="0" err="1" smtClean="0">
                <a:solidFill>
                  <a:schemeClr val="bg1"/>
                </a:solidFill>
              </a:rPr>
              <a:t>Premium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есть сильная связь типа подписки с страны: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странах </a:t>
            </a:r>
            <a:r>
              <a:rPr lang="ru-RU" dirty="0" err="1" smtClean="0">
                <a:solidFill>
                  <a:schemeClr val="bg1"/>
                </a:solidFill>
              </a:rPr>
              <a:t>Brazil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err="1" smtClean="0">
                <a:solidFill>
                  <a:schemeClr val="bg1"/>
                </a:solidFill>
              </a:rPr>
              <a:t>Germany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err="1" smtClean="0">
                <a:solidFill>
                  <a:schemeClr val="bg1"/>
                </a:solidFill>
              </a:rPr>
              <a:t>Italy</a:t>
            </a:r>
            <a:r>
              <a:rPr lang="ru-RU" dirty="0" smtClean="0">
                <a:solidFill>
                  <a:schemeClr val="bg1"/>
                </a:solidFill>
              </a:rPr>
              <a:t> почти все пользователи (80+%) пользуются тарифом </a:t>
            </a:r>
            <a:r>
              <a:rPr lang="ru-RU" dirty="0" err="1" smtClean="0">
                <a:solidFill>
                  <a:schemeClr val="bg1"/>
                </a:solidFill>
              </a:rPr>
              <a:t>Basic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странах </a:t>
            </a:r>
            <a:r>
              <a:rPr lang="ru-RU" dirty="0" err="1" smtClean="0">
                <a:solidFill>
                  <a:schemeClr val="bg1"/>
                </a:solidFill>
              </a:rPr>
              <a:t>Mexico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ru-RU" dirty="0" err="1" smtClean="0">
                <a:solidFill>
                  <a:schemeClr val="bg1"/>
                </a:solidFill>
              </a:rPr>
              <a:t>United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Kingdom</a:t>
            </a:r>
            <a:r>
              <a:rPr lang="ru-RU" dirty="0" smtClean="0">
                <a:solidFill>
                  <a:schemeClr val="bg1"/>
                </a:solidFill>
              </a:rPr>
              <a:t> Почти все пользователи (98%) пользуются тарифом '</a:t>
            </a:r>
            <a:r>
              <a:rPr lang="ru-RU" dirty="0" err="1" smtClean="0">
                <a:solidFill>
                  <a:schemeClr val="bg1"/>
                </a:solidFill>
              </a:rPr>
              <a:t>Standard</a:t>
            </a:r>
            <a:r>
              <a:rPr lang="ru-RU" dirty="0" smtClean="0">
                <a:solidFill>
                  <a:schemeClr val="bg1"/>
                </a:solidFill>
              </a:rPr>
              <a:t>'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стране </a:t>
            </a:r>
            <a:r>
              <a:rPr lang="ru-RU" dirty="0" err="1" smtClean="0">
                <a:solidFill>
                  <a:schemeClr val="bg1"/>
                </a:solidFill>
              </a:rPr>
              <a:t>France</a:t>
            </a:r>
            <a:r>
              <a:rPr lang="ru-RU" dirty="0" smtClean="0">
                <a:solidFill>
                  <a:schemeClr val="bg1"/>
                </a:solidFill>
              </a:rPr>
              <a:t> почти все пользователи (80.33%) пользуются тарифом </a:t>
            </a:r>
            <a:r>
              <a:rPr lang="ru-RU" dirty="0" err="1" smtClean="0">
                <a:solidFill>
                  <a:schemeClr val="bg1"/>
                </a:solidFill>
              </a:rPr>
              <a:t>Premium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странах </a:t>
            </a:r>
            <a:r>
              <a:rPr lang="ru-RU" dirty="0" err="1" smtClean="0">
                <a:solidFill>
                  <a:schemeClr val="bg1"/>
                </a:solidFill>
              </a:rPr>
              <a:t>United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States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err="1" smtClean="0">
                <a:solidFill>
                  <a:schemeClr val="bg1"/>
                </a:solidFill>
              </a:rPr>
              <a:t>Spain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err="1" smtClean="0">
                <a:solidFill>
                  <a:schemeClr val="bg1"/>
                </a:solidFill>
              </a:rPr>
              <a:t>Canada</a:t>
            </a:r>
            <a:r>
              <a:rPr lang="ru-RU" dirty="0" smtClean="0">
                <a:solidFill>
                  <a:schemeClr val="bg1"/>
                </a:solidFill>
              </a:rPr>
              <a:t> распределения более равномерные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7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Обзор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5699"/>
            <a:ext cx="12192000" cy="48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40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Выводы. 4. Выручка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761" y="1690688"/>
            <a:ext cx="10916478" cy="4906479"/>
          </a:xfrm>
        </p:spPr>
        <p:txBody>
          <a:bodyPr>
            <a:normAutofit lnSpcReduction="10000"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Полная выручка согласно предоставленным данным составила $ 349,400</a:t>
            </a:r>
          </a:p>
          <a:p>
            <a:pPr lvl="1"/>
            <a:r>
              <a:rPr lang="ru-RU" sz="2800" dirty="0">
                <a:solidFill>
                  <a:schemeClr val="bg1"/>
                </a:solidFill>
              </a:rPr>
              <a:t>Динамика выручки повторяет динамику количества активных пользователей - рост в течение 2022г, после чего спад, с резким пиком спада в Июле 2023 г.</a:t>
            </a:r>
          </a:p>
          <a:p>
            <a:pPr lvl="2"/>
            <a:r>
              <a:rPr lang="ru-RU" sz="2800" dirty="0">
                <a:solidFill>
                  <a:schemeClr val="bg1"/>
                </a:solidFill>
              </a:rPr>
              <a:t>Динамика одинакова для разных тарифов, стран, возрастных групп</a:t>
            </a:r>
          </a:p>
          <a:p>
            <a:pPr lvl="1"/>
            <a:r>
              <a:rPr lang="ru-RU" sz="2800" dirty="0">
                <a:solidFill>
                  <a:schemeClr val="bg1"/>
                </a:solidFill>
              </a:rPr>
              <a:t>Средняя выручка на одного клиента ~$140</a:t>
            </a:r>
          </a:p>
          <a:p>
            <a:pPr lvl="2"/>
            <a:r>
              <a:rPr lang="ru-RU" sz="2400" dirty="0">
                <a:solidFill>
                  <a:schemeClr val="bg1"/>
                </a:solidFill>
              </a:rPr>
              <a:t>Выручка на одного клиента разных возрастных групп отличается, но слабо</a:t>
            </a:r>
          </a:p>
          <a:p>
            <a:pPr lvl="3"/>
            <a:r>
              <a:rPr lang="ru-RU" sz="2400" dirty="0">
                <a:solidFill>
                  <a:schemeClr val="bg1"/>
                </a:solidFill>
              </a:rPr>
              <a:t>Самый большой суммарный доход на одного пользователя - в категории 25-30, но разброс значений мал (от $133 в категории 50-55 до $145 в категории 25-30)</a:t>
            </a:r>
          </a:p>
        </p:txBody>
      </p:sp>
    </p:spTree>
    <p:extLst>
      <p:ext uri="{BB962C8B-B14F-4D97-AF65-F5344CB8AC3E}">
        <p14:creationId xmlns:p14="http://schemas.microsoft.com/office/powerpoint/2010/main" val="3506593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tflix |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05743" y="1539436"/>
            <a:ext cx="11042249" cy="798650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31352" y="6111432"/>
            <a:ext cx="5860648" cy="7465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>
                <a:solidFill>
                  <a:schemeClr val="bg1"/>
                </a:solidFill>
              </a:rPr>
              <a:t>Петровский Евгений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9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Обзор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2500 </a:t>
            </a:r>
            <a:r>
              <a:rPr lang="ru-RU" dirty="0" smtClean="0">
                <a:solidFill>
                  <a:schemeClr val="bg1"/>
                </a:solidFill>
              </a:rPr>
              <a:t>уникальных пользователей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Возраст от 26 до 51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10 стран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Период появления пользователей: с 2021-05-09 по 2023-12-01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Период отписки пользователей: с 2023-01-07 по 2023-12-07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Три вида подписки: </a:t>
            </a:r>
            <a:r>
              <a:rPr lang="en-US" dirty="0" smtClean="0">
                <a:solidFill>
                  <a:schemeClr val="bg1"/>
                </a:solidFill>
              </a:rPr>
              <a:t>Basic, Standard, Premium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Четыре вида устройств: </a:t>
            </a:r>
            <a:r>
              <a:rPr lang="en-US" dirty="0" smtClean="0">
                <a:solidFill>
                  <a:schemeClr val="bg1"/>
                </a:solidFill>
              </a:rPr>
              <a:t>Laptop, Smartphone, Smart TV, Tablet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4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Распределение по возрасту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равномерное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286" y="1459192"/>
            <a:ext cx="7823149" cy="476582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12739" y="6225019"/>
            <a:ext cx="8966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Примерно равномерное распределение от 27 до 51 года. (И один пользователь 26 лет)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49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Распределение по полу - равномерное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613721"/>
            <a:ext cx="10515600" cy="968355"/>
          </a:xfrm>
        </p:spPr>
        <p:txBody>
          <a:bodyPr>
            <a:normAutofit lnSpcReduction="10000"/>
          </a:bodyPr>
          <a:lstStyle/>
          <a:p>
            <a:r>
              <a:rPr lang="ru-RU" dirty="0" err="1" smtClean="0">
                <a:solidFill>
                  <a:schemeClr val="bg1"/>
                </a:solidFill>
              </a:rPr>
              <a:t>Female</a:t>
            </a:r>
            <a:r>
              <a:rPr lang="ru-RU" dirty="0" smtClean="0">
                <a:solidFill>
                  <a:schemeClr val="bg1"/>
                </a:solidFill>
              </a:rPr>
              <a:t>: 1257 пользователей (50.28%)</a:t>
            </a:r>
          </a:p>
          <a:p>
            <a:r>
              <a:rPr lang="ru-RU" dirty="0" err="1" smtClean="0">
                <a:solidFill>
                  <a:schemeClr val="bg1"/>
                </a:solidFill>
              </a:rPr>
              <a:t>Male</a:t>
            </a:r>
            <a:r>
              <a:rPr lang="ru-RU" dirty="0" smtClean="0">
                <a:solidFill>
                  <a:schemeClr val="bg1"/>
                </a:solidFill>
              </a:rPr>
              <a:t>: 1243 пользователей (49.72%)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3987"/>
          <a:stretch/>
        </p:blipFill>
        <p:spPr>
          <a:xfrm>
            <a:off x="2688290" y="1632030"/>
            <a:ext cx="6815419" cy="398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6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594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Связь распределений возраста и пола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937812"/>
            <a:ext cx="10515600" cy="73686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возрастной категории ‘от 40' процент пользователей </a:t>
            </a:r>
            <a:r>
              <a:rPr lang="ru-RU" dirty="0" err="1" smtClean="0">
                <a:solidFill>
                  <a:schemeClr val="bg1"/>
                </a:solidFill>
              </a:rPr>
              <a:t>Female</a:t>
            </a:r>
            <a:r>
              <a:rPr lang="ru-RU" dirty="0" smtClean="0">
                <a:solidFill>
                  <a:schemeClr val="bg1"/>
                </a:solidFill>
              </a:rPr>
              <a:t>: 52.86%, </a:t>
            </a:r>
            <a:r>
              <a:rPr lang="ru-RU" dirty="0" err="1" smtClean="0">
                <a:solidFill>
                  <a:schemeClr val="bg1"/>
                </a:solidFill>
              </a:rPr>
              <a:t>Male</a:t>
            </a:r>
            <a:r>
              <a:rPr lang="ru-RU" dirty="0" smtClean="0">
                <a:solidFill>
                  <a:schemeClr val="bg1"/>
                </a:solidFill>
              </a:rPr>
              <a:t>: 47.14%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 возрастной категории ‘до 40' процент пользователей </a:t>
            </a:r>
            <a:r>
              <a:rPr lang="ru-RU" dirty="0" err="1" smtClean="0">
                <a:solidFill>
                  <a:schemeClr val="bg1"/>
                </a:solidFill>
              </a:rPr>
              <a:t>Female</a:t>
            </a:r>
            <a:r>
              <a:rPr lang="ru-RU" dirty="0" smtClean="0">
                <a:solidFill>
                  <a:schemeClr val="bg1"/>
                </a:solidFill>
              </a:rPr>
              <a:t>: 48.00%, </a:t>
            </a:r>
            <a:r>
              <a:rPr lang="ru-RU" dirty="0" err="1" smtClean="0">
                <a:solidFill>
                  <a:schemeClr val="bg1"/>
                </a:solidFill>
              </a:rPr>
              <a:t>Male</a:t>
            </a:r>
            <a:r>
              <a:rPr lang="ru-RU" dirty="0" smtClean="0">
                <a:solidFill>
                  <a:schemeClr val="bg1"/>
                </a:solidFill>
              </a:rPr>
              <a:t>: 52.00%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1018838"/>
            <a:ext cx="8240275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4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9120" y="18256"/>
            <a:ext cx="1124712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Распределение пользователей по устройствам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- равномерное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03922" y="2065555"/>
            <a:ext cx="4128998" cy="4546282"/>
          </a:xfrm>
        </p:spPr>
        <p:txBody>
          <a:bodyPr>
            <a:normAutofit/>
          </a:bodyPr>
          <a:lstStyle/>
          <a:p>
            <a:r>
              <a:rPr lang="ru-RU" dirty="0" err="1" smtClean="0">
                <a:solidFill>
                  <a:schemeClr val="bg1"/>
                </a:solidFill>
              </a:rPr>
              <a:t>Laptop</a:t>
            </a:r>
            <a:r>
              <a:rPr lang="ru-RU" dirty="0" smtClean="0">
                <a:solidFill>
                  <a:schemeClr val="bg1"/>
                </a:solidFill>
              </a:rPr>
              <a:t>: 636 пользователей (25.44%)</a:t>
            </a:r>
          </a:p>
          <a:p>
            <a:r>
              <a:rPr lang="ru-RU" dirty="0" err="1" smtClean="0">
                <a:solidFill>
                  <a:schemeClr val="bg1"/>
                </a:solidFill>
              </a:rPr>
              <a:t>Tablet</a:t>
            </a:r>
            <a:r>
              <a:rPr lang="ru-RU" dirty="0" smtClean="0">
                <a:solidFill>
                  <a:schemeClr val="bg1"/>
                </a:solidFill>
              </a:rPr>
              <a:t>: 633 пользователя (25.32%)</a:t>
            </a:r>
          </a:p>
          <a:p>
            <a:r>
              <a:rPr lang="ru-RU" dirty="0" err="1" smtClean="0">
                <a:solidFill>
                  <a:schemeClr val="bg1"/>
                </a:solidFill>
              </a:rPr>
              <a:t>Smartphone</a:t>
            </a:r>
            <a:r>
              <a:rPr lang="ru-RU" dirty="0" smtClean="0">
                <a:solidFill>
                  <a:schemeClr val="bg1"/>
                </a:solidFill>
              </a:rPr>
              <a:t>: 621 пользователь (24.84%)</a:t>
            </a:r>
          </a:p>
          <a:p>
            <a:r>
              <a:rPr lang="ru-RU" dirty="0" err="1" smtClean="0">
                <a:solidFill>
                  <a:schemeClr val="bg1"/>
                </a:solidFill>
              </a:rPr>
              <a:t>Smart</a:t>
            </a:r>
            <a:r>
              <a:rPr lang="ru-RU" dirty="0" smtClean="0">
                <a:solidFill>
                  <a:schemeClr val="bg1"/>
                </a:solidFill>
              </a:rPr>
              <a:t> TV: 610 пользователей (24.40%)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818"/>
            <a:ext cx="7803922" cy="51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0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Распределение пользователей по типам подписки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42" y="1690688"/>
            <a:ext cx="10598237" cy="50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Распределение пользователей по странам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41983"/>
            <a:ext cx="9432235" cy="3234980"/>
          </a:xfrm>
        </p:spPr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1494321"/>
            <a:ext cx="10288436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72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612</Words>
  <Application>Microsoft Office PowerPoint</Application>
  <PresentationFormat>Широкоэкранный</PresentationFormat>
  <Paragraphs>65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Исследование поведения и доходности частичной выборки пользователей</vt:lpstr>
      <vt:lpstr>Обзор</vt:lpstr>
      <vt:lpstr>Обзор</vt:lpstr>
      <vt:lpstr>Распределение по возрасту - равномерное</vt:lpstr>
      <vt:lpstr>Распределение по полу - равномерное</vt:lpstr>
      <vt:lpstr>Связь распределений возраста и пола</vt:lpstr>
      <vt:lpstr>Распределение пользователей по устройствам - равномерное</vt:lpstr>
      <vt:lpstr>Распределение пользователей по типам подписки</vt:lpstr>
      <vt:lpstr>Распределение пользователей по странам</vt:lpstr>
      <vt:lpstr>Процентное соотношение типов тарифов по странам</vt:lpstr>
      <vt:lpstr>Динамика привлечения и отписок пользователей</vt:lpstr>
      <vt:lpstr>Динамика месячной выручки</vt:lpstr>
      <vt:lpstr>Динамика выручки по тарифам</vt:lpstr>
      <vt:lpstr>Динамика выручки по странам</vt:lpstr>
      <vt:lpstr>Средний доход на одного пользователя по возрастным категориям</vt:lpstr>
      <vt:lpstr>Платежеспособность по возрасту </vt:lpstr>
      <vt:lpstr>Выводы. 1. Общее</vt:lpstr>
      <vt:lpstr>Выводы. 2. Пользователи</vt:lpstr>
      <vt:lpstr>Выводы. 3. Страны</vt:lpstr>
      <vt:lpstr>Выводы. 4. Выручка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поведения и доходности частичной выборки пользователей</dc:title>
  <dc:creator>ep</dc:creator>
  <cp:lastModifiedBy>ep</cp:lastModifiedBy>
  <cp:revision>9</cp:revision>
  <dcterms:created xsi:type="dcterms:W3CDTF">2024-08-21T04:58:17Z</dcterms:created>
  <dcterms:modified xsi:type="dcterms:W3CDTF">2024-08-21T10:39:43Z</dcterms:modified>
</cp:coreProperties>
</file>