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7" r:id="rId4"/>
    <p:sldId id="282" r:id="rId5"/>
    <p:sldId id="279" r:id="rId6"/>
    <p:sldId id="273" r:id="rId7"/>
    <p:sldId id="276" r:id="rId8"/>
    <p:sldId id="275" r:id="rId9"/>
    <p:sldId id="278" r:id="rId10"/>
    <p:sldId id="283" r:id="rId11"/>
    <p:sldId id="280" r:id="rId12"/>
    <p:sldId id="284" r:id="rId13"/>
    <p:sldId id="281" r:id="rId14"/>
    <p:sldId id="272" r:id="rId15"/>
    <p:sldId id="285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C4"/>
    <a:srgbClr val="E6E6E6"/>
    <a:srgbClr val="C8C8C8"/>
    <a:srgbClr val="00ADEF"/>
    <a:srgbClr val="00A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60" d="100"/>
          <a:sy n="60" d="100"/>
        </p:scale>
        <p:origin x="-90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68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A5CDF-3D35-4A26-8FE4-51759067723D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4AD4-8F31-4EA8-B35F-D54209655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7082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4E271-D5EE-43F0-B78E-3C92A11F99C7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34A05-4E28-43C2-8877-0E7D68E490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073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44538"/>
            <a:ext cx="6045200" cy="3400425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76078" y="4715153"/>
            <a:ext cx="6045525" cy="4466988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A88C8-8E95-4B5E-B649-186D14B9A9B9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32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44538"/>
            <a:ext cx="6045200" cy="3400425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76078" y="4715153"/>
            <a:ext cx="6045525" cy="4466988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A88C8-8E95-4B5E-B649-186D14B9A9B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3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88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47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76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Camper Vans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999" y="3848100"/>
            <a:ext cx="9396000" cy="1044302"/>
          </a:xfrm>
        </p:spPr>
        <p:txBody>
          <a:bodyPr/>
          <a:lstStyle>
            <a:lvl1pPr>
              <a:lnSpc>
                <a:spcPts val="3999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Präsentationstitel einzeilig in CorpoA (Überschriften) 30 pt.</a:t>
            </a: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Zweite Zeile möglich.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1" y="4932363"/>
            <a:ext cx="9396000" cy="755636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/>
              <a:t>Zusatztext zur Präsentation 15 </a:t>
            </a:r>
            <a:r>
              <a:rPr lang="de-DE" noProof="0" dirty="0" smtClean="0"/>
              <a:t>pt. </a:t>
            </a: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Referent, Abteilung, Ort, Datum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21"/>
          </p:nvPr>
        </p:nvSpPr>
        <p:spPr>
          <a:xfrm>
            <a:off x="78203" y="6502869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s-AR" smtClean="0"/>
              <a:t>Desafío 1 | Grupo 2 | Mayo 2020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22"/>
          </p:nvPr>
        </p:nvSpPr>
        <p:spPr>
          <a:xfrm>
            <a:off x="9357349" y="6494706"/>
            <a:ext cx="27432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7A897C41-B247-412F-A05E-999E22315BF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00" y="66523"/>
            <a:ext cx="779597" cy="5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1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197">
          <p15:clr>
            <a:srgbClr val="A4A3A4"/>
          </p15:clr>
        </p15:guide>
        <p15:guide id="4" orient="horz" pos="2343">
          <p15:clr>
            <a:srgbClr val="A4A3A4"/>
          </p15:clr>
        </p15:guide>
        <p15:guide id="5" orient="horz" pos="2424">
          <p15:clr>
            <a:srgbClr val="A4A3A4"/>
          </p15:clr>
        </p15:guide>
        <p15:guide id="6" orient="horz" pos="3107">
          <p15:clr>
            <a:srgbClr val="A4A3A4"/>
          </p15:clr>
        </p15:guide>
        <p15:guide id="7" orient="horz" pos="4046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rivate Vans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499"/>
            <a:ext cx="12191747" cy="6857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081" y="3848402"/>
            <a:ext cx="8928000" cy="1044000"/>
          </a:xfrm>
        </p:spPr>
        <p:txBody>
          <a:bodyPr/>
          <a:lstStyle>
            <a:lvl1pPr>
              <a:lnSpc>
                <a:spcPts val="3997"/>
              </a:lnSpc>
              <a:defRPr sz="2999"/>
            </a:lvl1pPr>
          </a:lstStyle>
          <a:p>
            <a:r>
              <a:rPr lang="en-US" noProof="0" dirty="0" smtClean="0"/>
              <a:t>Presentation title 30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on one line.</a:t>
            </a:r>
            <a:br>
              <a:rPr lang="en-US" noProof="0" dirty="0" smtClean="0"/>
            </a:br>
            <a:r>
              <a:rPr lang="en-US" noProof="0" dirty="0" smtClean="0"/>
              <a:t>On two lines possible.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5794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 smtClean="0"/>
              <a:t>Additional text for presentation 15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</a:t>
            </a:r>
            <a:br>
              <a:rPr lang="en-US" noProof="0" dirty="0" smtClean="0"/>
            </a:br>
            <a:r>
              <a:rPr lang="en-US" noProof="0" dirty="0" smtClean="0"/>
              <a:t>Speaker, department, place, date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20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3" name="Folie Wechsel/Zurücksetzen/Textebenen"/>
          <p:cNvSpPr txBox="1"/>
          <p:nvPr userDrawn="1"/>
        </p:nvSpPr>
        <p:spPr>
          <a:xfrm rot="10800000" flipH="1" flipV="1">
            <a:off x="-2086913" y="1547999"/>
            <a:ext cx="1978969" cy="198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Reset the slide back to its 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original form via menu bar: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Home // Slides // Reset</a:t>
            </a:r>
          </a:p>
          <a:p>
            <a:pPr algn="r"/>
            <a:endParaRPr lang="en-US" sz="999" dirty="0" smtClean="0">
              <a:solidFill>
                <a:srgbClr val="444444"/>
              </a:solidFill>
            </a:endParaRP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Change the slide layout 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via menu bar: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Home // Slides // Layout</a:t>
            </a:r>
          </a:p>
          <a:p>
            <a:pPr algn="r" defTabSz="913814">
              <a:defRPr/>
            </a:pPr>
            <a:endParaRPr lang="en-US" sz="999" dirty="0" smtClean="0">
              <a:solidFill>
                <a:srgbClr val="444444"/>
              </a:solidFill>
            </a:endParaRP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Change the text level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via menu bar: </a:t>
            </a:r>
            <a:br>
              <a:rPr lang="en-US" sz="999" dirty="0" smtClean="0">
                <a:solidFill>
                  <a:srgbClr val="444444"/>
                </a:solidFill>
              </a:rPr>
            </a:br>
            <a:r>
              <a:rPr lang="en-US" sz="999" dirty="0" smtClean="0">
                <a:solidFill>
                  <a:srgbClr val="444444"/>
                </a:solidFill>
              </a:rPr>
              <a:t>Home // Paragraph // Increase/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Decrease List Level</a:t>
            </a:r>
          </a:p>
        </p:txBody>
      </p:sp>
      <p:sp>
        <p:nvSpPr>
          <p:cNvPr id="14" name="Design wechsel"/>
          <p:cNvSpPr txBox="1"/>
          <p:nvPr userDrawn="1"/>
        </p:nvSpPr>
        <p:spPr>
          <a:xfrm rot="10800000" flipH="1" flipV="1">
            <a:off x="-2086913" y="403199"/>
            <a:ext cx="1978969" cy="90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Alternating between white and black slide layouts via menu bar: </a:t>
            </a:r>
            <a:br>
              <a:rPr lang="en-US" sz="999" dirty="0" smtClean="0">
                <a:solidFill>
                  <a:srgbClr val="444444"/>
                </a:solidFill>
              </a:rPr>
            </a:br>
            <a:r>
              <a:rPr lang="en-US" sz="999" dirty="0" smtClean="0">
                <a:solidFill>
                  <a:srgbClr val="444444"/>
                </a:solidFill>
              </a:rPr>
              <a:t>Design // Themes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(Right click: </a:t>
            </a:r>
            <a:r>
              <a:rPr lang="en-US" sz="999" i="1" dirty="0" smtClean="0">
                <a:solidFill>
                  <a:srgbClr val="444444"/>
                </a:solidFill>
              </a:rPr>
              <a:t>Apply to All Slides </a:t>
            </a:r>
            <a:r>
              <a:rPr lang="en-US" sz="999" dirty="0" smtClean="0">
                <a:solidFill>
                  <a:srgbClr val="444444"/>
                </a:solidFill>
              </a:rPr>
              <a:t>or </a:t>
            </a:r>
            <a:br>
              <a:rPr lang="en-US" sz="999" dirty="0" smtClean="0">
                <a:solidFill>
                  <a:srgbClr val="444444"/>
                </a:solidFill>
              </a:rPr>
            </a:br>
            <a:r>
              <a:rPr lang="en-US" sz="999" i="1" dirty="0" smtClean="0">
                <a:solidFill>
                  <a:srgbClr val="444444"/>
                </a:solidFill>
              </a:rPr>
              <a:t>Apply to Selected Slide</a:t>
            </a:r>
            <a:r>
              <a:rPr lang="en-US" sz="999" dirty="0" smtClean="0">
                <a:solidFill>
                  <a:srgbClr val="444444"/>
                </a:solidFill>
              </a:rPr>
              <a:t>)</a:t>
            </a:r>
          </a:p>
        </p:txBody>
      </p:sp>
      <p:pic>
        <p:nvPicPr>
          <p:cNvPr id="15" name="Listenebene erhöh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812" y="3563999"/>
            <a:ext cx="635207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Listenebene verringer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812" y="4031999"/>
            <a:ext cx="635207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// Listenebene erhöhen"/>
          <p:cNvSpPr txBox="1"/>
          <p:nvPr userDrawn="1"/>
        </p:nvSpPr>
        <p:spPr>
          <a:xfrm>
            <a:off x="-1547194" y="3563999"/>
            <a:ext cx="719625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Increase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List Level</a:t>
            </a:r>
          </a:p>
        </p:txBody>
      </p:sp>
      <p:sp>
        <p:nvSpPr>
          <p:cNvPr id="18" name="Text // Listenebene verringern"/>
          <p:cNvSpPr txBox="1"/>
          <p:nvPr userDrawn="1"/>
        </p:nvSpPr>
        <p:spPr>
          <a:xfrm>
            <a:off x="-1547194" y="4031999"/>
            <a:ext cx="719625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Decrease 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List Level</a:t>
            </a:r>
          </a:p>
        </p:txBody>
      </p:sp>
      <p:sp>
        <p:nvSpPr>
          <p:cNvPr id="19" name="Hilfslinien"/>
          <p:cNvSpPr txBox="1"/>
          <p:nvPr userDrawn="1"/>
        </p:nvSpPr>
        <p:spPr>
          <a:xfrm rot="10800000" flipH="1" flipV="1">
            <a:off x="432550" y="-468001"/>
            <a:ext cx="328842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388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Show guides via menu bar: View // Show // tick Guides</a:t>
            </a:r>
          </a:p>
        </p:txBody>
      </p:sp>
      <p:sp>
        <p:nvSpPr>
          <p:cNvPr id="20" name="Hilfslinien"/>
          <p:cNvSpPr txBox="1"/>
          <p:nvPr userDrawn="1"/>
        </p:nvSpPr>
        <p:spPr>
          <a:xfrm rot="10800000" flipH="1" flipV="1">
            <a:off x="7103588" y="-468000"/>
            <a:ext cx="467808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388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Reserved areas for stamps and icons</a:t>
            </a:r>
          </a:p>
        </p:txBody>
      </p:sp>
      <p:sp>
        <p:nvSpPr>
          <p:cNvPr id="21" name="Fußzeile"/>
          <p:cNvSpPr txBox="1"/>
          <p:nvPr userDrawn="1"/>
        </p:nvSpPr>
        <p:spPr>
          <a:xfrm rot="10800000" flipH="1" flipV="1">
            <a:off x="432549" y="6965999"/>
            <a:ext cx="1098790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388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Adjust footer (per slide or for several/all slides) via menu bar: Insert // Text // Header &amp; Footer</a:t>
            </a:r>
          </a:p>
        </p:txBody>
      </p:sp>
      <p:grpSp>
        <p:nvGrpSpPr>
          <p:cNvPr id="23" name="Gruppieren 22"/>
          <p:cNvGrpSpPr/>
          <p:nvPr userDrawn="1"/>
        </p:nvGrpSpPr>
        <p:grpSpPr>
          <a:xfrm>
            <a:off x="-1331307" y="-430988"/>
            <a:ext cx="1223363" cy="745124"/>
            <a:chOff x="-1331307" y="-430988"/>
            <a:chExt cx="1223363" cy="745124"/>
          </a:xfrm>
        </p:grpSpPr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1307" y="-430988"/>
              <a:ext cx="1221702" cy="74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6" t="37704" r="2549" b="2753"/>
            <a:stretch/>
          </p:blipFill>
          <p:spPr bwMode="auto">
            <a:xfrm>
              <a:off x="-1331307" y="-171400"/>
              <a:ext cx="1223363" cy="485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625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mmercial Vans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499"/>
            <a:ext cx="12191746" cy="6857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081" y="3848402"/>
            <a:ext cx="8928000" cy="1044000"/>
          </a:xfrm>
        </p:spPr>
        <p:txBody>
          <a:bodyPr/>
          <a:lstStyle>
            <a:lvl1pPr>
              <a:lnSpc>
                <a:spcPts val="3997"/>
              </a:lnSpc>
              <a:defRPr sz="2999"/>
            </a:lvl1pPr>
          </a:lstStyle>
          <a:p>
            <a:r>
              <a:rPr lang="en-US" noProof="0" dirty="0" smtClean="0"/>
              <a:t>Presentation title 30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on one line.</a:t>
            </a:r>
            <a:br>
              <a:rPr lang="en-US" noProof="0" dirty="0" smtClean="0"/>
            </a:br>
            <a:r>
              <a:rPr lang="en-US" noProof="0" dirty="0" smtClean="0"/>
              <a:t>On two lines possible.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5794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 smtClean="0"/>
              <a:t>Additional text for presentation 15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</a:t>
            </a:r>
            <a:br>
              <a:rPr lang="en-US" noProof="0" dirty="0" smtClean="0"/>
            </a:br>
            <a:r>
              <a:rPr lang="en-US" noProof="0" dirty="0" smtClean="0"/>
              <a:t>Speaker, department, place, date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20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3" name="Folie Wechsel/Zurücksetzen/Textebenen"/>
          <p:cNvSpPr txBox="1"/>
          <p:nvPr userDrawn="1"/>
        </p:nvSpPr>
        <p:spPr>
          <a:xfrm rot="10800000" flipH="1" flipV="1">
            <a:off x="-2086913" y="1547999"/>
            <a:ext cx="1978969" cy="198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Reset the slide back to its 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original form via menu bar: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Home // Slides // Reset</a:t>
            </a:r>
          </a:p>
          <a:p>
            <a:pPr algn="r"/>
            <a:endParaRPr lang="en-US" sz="999" dirty="0" smtClean="0">
              <a:solidFill>
                <a:srgbClr val="444444"/>
              </a:solidFill>
            </a:endParaRP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Change the slide layout 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via menu bar: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Home // Slides // Layout</a:t>
            </a:r>
          </a:p>
          <a:p>
            <a:pPr algn="r" defTabSz="913814">
              <a:defRPr/>
            </a:pPr>
            <a:endParaRPr lang="en-US" sz="999" dirty="0" smtClean="0">
              <a:solidFill>
                <a:srgbClr val="444444"/>
              </a:solidFill>
            </a:endParaRP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Change the text level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via menu bar: </a:t>
            </a:r>
            <a:br>
              <a:rPr lang="en-US" sz="999" dirty="0" smtClean="0">
                <a:solidFill>
                  <a:srgbClr val="444444"/>
                </a:solidFill>
              </a:rPr>
            </a:br>
            <a:r>
              <a:rPr lang="en-US" sz="999" dirty="0" smtClean="0">
                <a:solidFill>
                  <a:srgbClr val="444444"/>
                </a:solidFill>
              </a:rPr>
              <a:t>Home // Paragraph // Increase/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Decrease List Level</a:t>
            </a:r>
          </a:p>
        </p:txBody>
      </p:sp>
      <p:sp>
        <p:nvSpPr>
          <p:cNvPr id="14" name="Design wechsel"/>
          <p:cNvSpPr txBox="1"/>
          <p:nvPr userDrawn="1"/>
        </p:nvSpPr>
        <p:spPr>
          <a:xfrm rot="10800000" flipH="1" flipV="1">
            <a:off x="-2086913" y="403199"/>
            <a:ext cx="1978969" cy="90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Alternating between white and black slide layouts via menu bar: </a:t>
            </a:r>
            <a:br>
              <a:rPr lang="en-US" sz="999" dirty="0" smtClean="0">
                <a:solidFill>
                  <a:srgbClr val="444444"/>
                </a:solidFill>
              </a:rPr>
            </a:br>
            <a:r>
              <a:rPr lang="en-US" sz="999" dirty="0" smtClean="0">
                <a:solidFill>
                  <a:srgbClr val="444444"/>
                </a:solidFill>
              </a:rPr>
              <a:t>Design // Themes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(Right click: </a:t>
            </a:r>
            <a:r>
              <a:rPr lang="en-US" sz="999" i="1" dirty="0" smtClean="0">
                <a:solidFill>
                  <a:srgbClr val="444444"/>
                </a:solidFill>
              </a:rPr>
              <a:t>Apply to All Slides </a:t>
            </a:r>
            <a:r>
              <a:rPr lang="en-US" sz="999" dirty="0" smtClean="0">
                <a:solidFill>
                  <a:srgbClr val="444444"/>
                </a:solidFill>
              </a:rPr>
              <a:t>or </a:t>
            </a:r>
            <a:br>
              <a:rPr lang="en-US" sz="999" dirty="0" smtClean="0">
                <a:solidFill>
                  <a:srgbClr val="444444"/>
                </a:solidFill>
              </a:rPr>
            </a:br>
            <a:r>
              <a:rPr lang="en-US" sz="999" i="1" dirty="0" smtClean="0">
                <a:solidFill>
                  <a:srgbClr val="444444"/>
                </a:solidFill>
              </a:rPr>
              <a:t>Apply to Selected Slide</a:t>
            </a:r>
            <a:r>
              <a:rPr lang="en-US" sz="999" dirty="0" smtClean="0">
                <a:solidFill>
                  <a:srgbClr val="444444"/>
                </a:solidFill>
              </a:rPr>
              <a:t>)</a:t>
            </a:r>
          </a:p>
        </p:txBody>
      </p:sp>
      <p:pic>
        <p:nvPicPr>
          <p:cNvPr id="15" name="Listenebene erhöh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812" y="3563999"/>
            <a:ext cx="635207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Listenebene verringer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812" y="4031999"/>
            <a:ext cx="635207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// Listenebene erhöhen"/>
          <p:cNvSpPr txBox="1"/>
          <p:nvPr userDrawn="1"/>
        </p:nvSpPr>
        <p:spPr>
          <a:xfrm>
            <a:off x="-1547194" y="3563999"/>
            <a:ext cx="719625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Increase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List Level</a:t>
            </a:r>
          </a:p>
        </p:txBody>
      </p:sp>
      <p:sp>
        <p:nvSpPr>
          <p:cNvPr id="18" name="Text // Listenebene verringern"/>
          <p:cNvSpPr txBox="1"/>
          <p:nvPr userDrawn="1"/>
        </p:nvSpPr>
        <p:spPr>
          <a:xfrm>
            <a:off x="-1547194" y="4031999"/>
            <a:ext cx="719625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Decrease 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List Level</a:t>
            </a:r>
          </a:p>
        </p:txBody>
      </p:sp>
      <p:sp>
        <p:nvSpPr>
          <p:cNvPr id="19" name="Hilfslinien"/>
          <p:cNvSpPr txBox="1"/>
          <p:nvPr userDrawn="1"/>
        </p:nvSpPr>
        <p:spPr>
          <a:xfrm rot="10800000" flipH="1" flipV="1">
            <a:off x="432550" y="-468001"/>
            <a:ext cx="328842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388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Show guides via menu bar: View // Show // tick Guides</a:t>
            </a:r>
          </a:p>
        </p:txBody>
      </p:sp>
      <p:sp>
        <p:nvSpPr>
          <p:cNvPr id="20" name="Hilfslinien"/>
          <p:cNvSpPr txBox="1"/>
          <p:nvPr userDrawn="1"/>
        </p:nvSpPr>
        <p:spPr>
          <a:xfrm rot="10800000" flipH="1" flipV="1">
            <a:off x="7103588" y="-468000"/>
            <a:ext cx="467808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388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Reserved areas for stamps and icons</a:t>
            </a:r>
          </a:p>
        </p:txBody>
      </p:sp>
      <p:sp>
        <p:nvSpPr>
          <p:cNvPr id="21" name="Fußzeile"/>
          <p:cNvSpPr txBox="1"/>
          <p:nvPr userDrawn="1"/>
        </p:nvSpPr>
        <p:spPr>
          <a:xfrm rot="10800000" flipH="1" flipV="1">
            <a:off x="432549" y="6965999"/>
            <a:ext cx="1098790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388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Adjust footer (per slide or for several/all slides) via menu bar: Insert // Text // Header &amp; Footer</a:t>
            </a:r>
          </a:p>
        </p:txBody>
      </p:sp>
      <p:grpSp>
        <p:nvGrpSpPr>
          <p:cNvPr id="23" name="Gruppieren 22"/>
          <p:cNvGrpSpPr/>
          <p:nvPr userDrawn="1"/>
        </p:nvGrpSpPr>
        <p:grpSpPr>
          <a:xfrm>
            <a:off x="-1331307" y="-430988"/>
            <a:ext cx="1223363" cy="745124"/>
            <a:chOff x="-1331307" y="-430988"/>
            <a:chExt cx="1223363" cy="745124"/>
          </a:xfrm>
        </p:grpSpPr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1307" y="-430988"/>
              <a:ext cx="1221702" cy="74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6" t="37704" r="2549" b="2753"/>
            <a:stretch/>
          </p:blipFill>
          <p:spPr bwMode="auto">
            <a:xfrm>
              <a:off x="-1331307" y="-171400"/>
              <a:ext cx="1223363" cy="485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0790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amper Vans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081" y="3848402"/>
            <a:ext cx="8928000" cy="1044000"/>
          </a:xfrm>
        </p:spPr>
        <p:txBody>
          <a:bodyPr/>
          <a:lstStyle>
            <a:lvl1pPr>
              <a:lnSpc>
                <a:spcPts val="3997"/>
              </a:lnSpc>
              <a:defRPr sz="2999"/>
            </a:lvl1pPr>
          </a:lstStyle>
          <a:p>
            <a:r>
              <a:rPr lang="en-US" noProof="0" dirty="0" smtClean="0"/>
              <a:t>Presentation title 30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on one line.</a:t>
            </a:r>
            <a:br>
              <a:rPr lang="en-US" noProof="0" dirty="0" smtClean="0"/>
            </a:br>
            <a:r>
              <a:rPr lang="en-US" noProof="0" dirty="0" smtClean="0"/>
              <a:t>On two lines possible.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5794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 smtClean="0"/>
              <a:t>Additional text for presentation 15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</a:t>
            </a:r>
            <a:br>
              <a:rPr lang="en-US" noProof="0" dirty="0" smtClean="0"/>
            </a:br>
            <a:r>
              <a:rPr lang="en-US" noProof="0" dirty="0" smtClean="0"/>
              <a:t>Speaker, department, place, date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20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3" name="Folie Wechsel/Zurücksetzen/Textebenen"/>
          <p:cNvSpPr txBox="1"/>
          <p:nvPr userDrawn="1"/>
        </p:nvSpPr>
        <p:spPr>
          <a:xfrm rot="10800000" flipH="1" flipV="1">
            <a:off x="-2086913" y="1547999"/>
            <a:ext cx="1978969" cy="198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Reset the slide back to its 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original form via menu bar: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Home // Slides // Reset</a:t>
            </a:r>
          </a:p>
          <a:p>
            <a:pPr algn="r"/>
            <a:endParaRPr lang="en-US" sz="999" dirty="0" smtClean="0">
              <a:solidFill>
                <a:srgbClr val="444444"/>
              </a:solidFill>
            </a:endParaRP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Change the slide layout 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via menu bar: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Home // Slides // Layout</a:t>
            </a:r>
          </a:p>
          <a:p>
            <a:pPr algn="r" defTabSz="913814">
              <a:defRPr/>
            </a:pPr>
            <a:endParaRPr lang="en-US" sz="999" dirty="0" smtClean="0">
              <a:solidFill>
                <a:srgbClr val="444444"/>
              </a:solidFill>
            </a:endParaRP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Change the text level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via menu bar: </a:t>
            </a:r>
            <a:br>
              <a:rPr lang="en-US" sz="999" dirty="0" smtClean="0">
                <a:solidFill>
                  <a:srgbClr val="444444"/>
                </a:solidFill>
              </a:rPr>
            </a:br>
            <a:r>
              <a:rPr lang="en-US" sz="999" dirty="0" smtClean="0">
                <a:solidFill>
                  <a:srgbClr val="444444"/>
                </a:solidFill>
              </a:rPr>
              <a:t>Home // Paragraph // Increase/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Decrease List Level</a:t>
            </a:r>
          </a:p>
        </p:txBody>
      </p:sp>
      <p:sp>
        <p:nvSpPr>
          <p:cNvPr id="14" name="Design wechsel"/>
          <p:cNvSpPr txBox="1"/>
          <p:nvPr userDrawn="1"/>
        </p:nvSpPr>
        <p:spPr>
          <a:xfrm rot="10800000" flipH="1" flipV="1">
            <a:off x="-2086913" y="403199"/>
            <a:ext cx="1978969" cy="90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Alternating between white and black slide layouts via menu bar: </a:t>
            </a:r>
            <a:br>
              <a:rPr lang="en-US" sz="999" dirty="0" smtClean="0">
                <a:solidFill>
                  <a:srgbClr val="444444"/>
                </a:solidFill>
              </a:rPr>
            </a:br>
            <a:r>
              <a:rPr lang="en-US" sz="999" dirty="0" smtClean="0">
                <a:solidFill>
                  <a:srgbClr val="444444"/>
                </a:solidFill>
              </a:rPr>
              <a:t>Design // Themes</a:t>
            </a:r>
          </a:p>
          <a:p>
            <a:pPr algn="r"/>
            <a:r>
              <a:rPr lang="en-US" sz="999" dirty="0" smtClean="0">
                <a:solidFill>
                  <a:srgbClr val="444444"/>
                </a:solidFill>
              </a:rPr>
              <a:t>(Right click: </a:t>
            </a:r>
            <a:r>
              <a:rPr lang="en-US" sz="999" i="1" dirty="0" smtClean="0">
                <a:solidFill>
                  <a:srgbClr val="444444"/>
                </a:solidFill>
              </a:rPr>
              <a:t>Apply to All Slides </a:t>
            </a:r>
            <a:r>
              <a:rPr lang="en-US" sz="999" dirty="0" smtClean="0">
                <a:solidFill>
                  <a:srgbClr val="444444"/>
                </a:solidFill>
              </a:rPr>
              <a:t>or </a:t>
            </a:r>
            <a:br>
              <a:rPr lang="en-US" sz="999" dirty="0" smtClean="0">
                <a:solidFill>
                  <a:srgbClr val="444444"/>
                </a:solidFill>
              </a:rPr>
            </a:br>
            <a:r>
              <a:rPr lang="en-US" sz="999" i="1" dirty="0" smtClean="0">
                <a:solidFill>
                  <a:srgbClr val="444444"/>
                </a:solidFill>
              </a:rPr>
              <a:t>Apply to Selected Slide</a:t>
            </a:r>
            <a:r>
              <a:rPr lang="en-US" sz="999" dirty="0" smtClean="0">
                <a:solidFill>
                  <a:srgbClr val="444444"/>
                </a:solidFill>
              </a:rPr>
              <a:t>)</a:t>
            </a:r>
          </a:p>
        </p:txBody>
      </p:sp>
      <p:pic>
        <p:nvPicPr>
          <p:cNvPr id="15" name="Listenebene erhöh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812" y="3563999"/>
            <a:ext cx="635207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Listenebene verringer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812" y="4031999"/>
            <a:ext cx="635207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// Listenebene erhöhen"/>
          <p:cNvSpPr txBox="1"/>
          <p:nvPr userDrawn="1"/>
        </p:nvSpPr>
        <p:spPr>
          <a:xfrm>
            <a:off x="-1547194" y="3563999"/>
            <a:ext cx="719625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Increase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List Level</a:t>
            </a:r>
          </a:p>
        </p:txBody>
      </p:sp>
      <p:sp>
        <p:nvSpPr>
          <p:cNvPr id="18" name="Text // Listenebene verringern"/>
          <p:cNvSpPr txBox="1"/>
          <p:nvPr userDrawn="1"/>
        </p:nvSpPr>
        <p:spPr>
          <a:xfrm>
            <a:off x="-1547194" y="4031999"/>
            <a:ext cx="719625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Decrease </a:t>
            </a:r>
          </a:p>
          <a:p>
            <a:pPr algn="r" defTabSz="913814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List Level</a:t>
            </a:r>
          </a:p>
        </p:txBody>
      </p:sp>
      <p:sp>
        <p:nvSpPr>
          <p:cNvPr id="19" name="Hilfslinien"/>
          <p:cNvSpPr txBox="1"/>
          <p:nvPr userDrawn="1"/>
        </p:nvSpPr>
        <p:spPr>
          <a:xfrm rot="10800000" flipH="1" flipV="1">
            <a:off x="432550" y="-468001"/>
            <a:ext cx="328842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388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Show guides via menu bar: View // Show // tick Guides</a:t>
            </a:r>
          </a:p>
        </p:txBody>
      </p:sp>
      <p:sp>
        <p:nvSpPr>
          <p:cNvPr id="20" name="Hilfslinien"/>
          <p:cNvSpPr txBox="1"/>
          <p:nvPr userDrawn="1"/>
        </p:nvSpPr>
        <p:spPr>
          <a:xfrm rot="10800000" flipH="1" flipV="1">
            <a:off x="7103588" y="-468000"/>
            <a:ext cx="467808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388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Reserved areas for stamps and icons</a:t>
            </a:r>
          </a:p>
        </p:txBody>
      </p:sp>
      <p:sp>
        <p:nvSpPr>
          <p:cNvPr id="21" name="Fußzeile"/>
          <p:cNvSpPr txBox="1"/>
          <p:nvPr userDrawn="1"/>
        </p:nvSpPr>
        <p:spPr>
          <a:xfrm rot="10800000" flipH="1" flipV="1">
            <a:off x="432549" y="6965999"/>
            <a:ext cx="1098790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388">
              <a:defRPr/>
            </a:pPr>
            <a:r>
              <a:rPr lang="en-US" sz="999" dirty="0" smtClean="0">
                <a:solidFill>
                  <a:srgbClr val="444444"/>
                </a:solidFill>
              </a:rPr>
              <a:t>Adjust footer (per slide or for several/all slides) via menu bar: Insert // Text // Header &amp; Footer</a:t>
            </a:r>
          </a:p>
        </p:txBody>
      </p: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499"/>
            <a:ext cx="12191746" cy="6857001"/>
          </a:xfrm>
          <a:prstGeom prst="rect">
            <a:avLst/>
          </a:prstGeom>
        </p:spPr>
      </p:pic>
      <p:grpSp>
        <p:nvGrpSpPr>
          <p:cNvPr id="23" name="Gruppieren 22"/>
          <p:cNvGrpSpPr/>
          <p:nvPr userDrawn="1"/>
        </p:nvGrpSpPr>
        <p:grpSpPr>
          <a:xfrm>
            <a:off x="-1331307" y="-430988"/>
            <a:ext cx="1223363" cy="745124"/>
            <a:chOff x="-1331307" y="-430988"/>
            <a:chExt cx="1223363" cy="745124"/>
          </a:xfrm>
        </p:grpSpPr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1307" y="-430988"/>
              <a:ext cx="1221702" cy="74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6" t="37704" r="2549" b="2753"/>
            <a:stretch/>
          </p:blipFill>
          <p:spPr bwMode="auto">
            <a:xfrm>
              <a:off x="-1331307" y="-171400"/>
              <a:ext cx="1223363" cy="485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881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4" y="1511300"/>
            <a:ext cx="11404800" cy="4140000"/>
          </a:xfrm>
          <a:ln>
            <a:solidFill>
              <a:schemeClr val="tx2"/>
            </a:solidFill>
          </a:ln>
        </p:spPr>
        <p:txBody>
          <a:bodyPr lIns="72000" tIns="72000" rIns="72000" bIns="72000" numCol="2" spcCol="244765"/>
          <a:lstStyle>
            <a:lvl1pPr marL="431723" indent="-431723">
              <a:buFont typeface="+mj-lt"/>
              <a:buAutoNum type="arabicPeriod"/>
              <a:defRPr baseline="0"/>
            </a:lvl1pPr>
            <a:lvl2pPr marL="863446" indent="-431723">
              <a:buFont typeface="+mj-lt"/>
              <a:buAutoNum type="alphaLcPeriod"/>
              <a:defRPr/>
            </a:lvl2pPr>
            <a:lvl3pPr marL="863446" indent="-431723">
              <a:buFont typeface="+mj-lt"/>
              <a:buAutoNum type="alphaLcPeriod"/>
              <a:defRPr sz="1999"/>
            </a:lvl3pPr>
            <a:lvl4pPr marL="863446" indent="-431723">
              <a:buFont typeface="+mj-lt"/>
              <a:buAutoNum type="alphaLcPeriod"/>
              <a:defRPr sz="1999"/>
            </a:lvl4pPr>
            <a:lvl5pPr marL="863446" indent="-431723">
              <a:buFont typeface="+mj-lt"/>
              <a:buAutoNum type="alphaLcPeriod"/>
              <a:defRPr sz="1999"/>
            </a:lvl5pPr>
            <a:lvl6pPr marL="863446" indent="-431723">
              <a:buFont typeface="+mj-lt"/>
              <a:buAutoNum type="alphaLcPeriod"/>
              <a:defRPr sz="1999"/>
            </a:lvl6pPr>
            <a:lvl7pPr marL="863446" indent="-431723">
              <a:buFont typeface="+mj-lt"/>
              <a:buAutoNum type="alphaLcPeriod"/>
              <a:defRPr sz="1999"/>
            </a:lvl7pPr>
            <a:lvl8pPr marL="863446" indent="-431723">
              <a:buFont typeface="+mj-lt"/>
              <a:buAutoNum type="alphaLcPeriod"/>
              <a:defRPr sz="1999"/>
            </a:lvl8pPr>
            <a:lvl9pPr marL="863446" indent="-431723">
              <a:buFont typeface="+mj-lt"/>
              <a:buAutoNum type="alphaLcPeriod"/>
              <a:defRPr sz="1999"/>
            </a:lvl9pPr>
          </a:lstStyle>
          <a:p>
            <a:pPr lvl="0"/>
            <a:r>
              <a:rPr lang="en-US" noProof="0" dirty="0" smtClean="0"/>
              <a:t>Insert agenda point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// for sub-item: Home // Paragraph// Increase/Decrease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49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2" y="1511301"/>
            <a:ext cx="11404800" cy="49149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3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im weißen Satzsp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 bwMode="gray">
          <a:xfrm>
            <a:off x="395288" y="1511301"/>
            <a:ext cx="11406187" cy="4914900"/>
          </a:xfrm>
          <a:solidFill>
            <a:srgbClr val="FFFFFF"/>
          </a:solidFill>
          <a:ln>
            <a:solidFill>
              <a:schemeClr val="tx2"/>
            </a:solidFill>
          </a:ln>
        </p:spPr>
        <p:txBody>
          <a:bodyPr lIns="72000" tIns="72000" rIns="72000" bIns="7200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  <a:lvl7pPr>
              <a:defRPr>
                <a:solidFill>
                  <a:srgbClr val="000000"/>
                </a:solidFill>
              </a:defRPr>
            </a:lvl7pPr>
            <a:lvl8pPr>
              <a:defRPr>
                <a:solidFill>
                  <a:srgbClr val="000000"/>
                </a:solidFill>
              </a:defRPr>
            </a:lvl8pPr>
            <a:lvl9pPr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prstClr val="white"/>
                </a:solidFill>
              </a:rPr>
              <a:pPr/>
              <a:t>‹Nº›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2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table</a:t>
            </a:r>
            <a:endParaRPr lang="en-US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6" y="1512001"/>
            <a:ext cx="11405514" cy="720000"/>
          </a:xfrm>
          <a:ln>
            <a:noFill/>
          </a:ln>
        </p:spPr>
        <p:txBody>
          <a:bodyPr lIns="0" tIns="0" rIns="0" bIns="0"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Aft>
                <a:spcPts val="0"/>
              </a:spcAft>
              <a:buNone/>
              <a:defRPr sz="2000" b="1"/>
            </a:lvl3pPr>
            <a:lvl4pPr marL="0" indent="0">
              <a:spcAft>
                <a:spcPts val="0"/>
              </a:spcAft>
              <a:buNone/>
              <a:defRPr sz="2000" b="1"/>
            </a:lvl4pPr>
            <a:lvl5pPr marL="0" indent="0">
              <a:spcAft>
                <a:spcPts val="0"/>
              </a:spcAft>
              <a:buNone/>
              <a:defRPr sz="2000" b="1"/>
            </a:lvl5pPr>
            <a:lvl6pPr marL="0" indent="0">
              <a:spcAft>
                <a:spcPts val="0"/>
              </a:spcAft>
              <a:buNone/>
              <a:defRPr sz="2000" b="1"/>
            </a:lvl6pPr>
            <a:lvl7pPr marL="0" indent="0">
              <a:spcAft>
                <a:spcPts val="0"/>
              </a:spcAft>
              <a:buNone/>
              <a:defRPr sz="2000" b="1"/>
            </a:lvl7pPr>
            <a:lvl8pPr marL="0" indent="0">
              <a:spcAft>
                <a:spcPts val="0"/>
              </a:spcAft>
              <a:buNone/>
              <a:defRPr sz="2000" b="1"/>
            </a:lvl8pPr>
            <a:lvl9pPr marL="0" indent="0">
              <a:spcAft>
                <a:spcPts val="0"/>
              </a:spcAft>
              <a:buNone/>
              <a:defRPr sz="2000" b="1"/>
            </a:lvl9pPr>
          </a:lstStyle>
          <a:p>
            <a:pPr lvl="0"/>
            <a:r>
              <a:rPr lang="en-US" dirty="0" smtClean="0"/>
              <a:t>Table headline in </a:t>
            </a:r>
            <a:r>
              <a:rPr lang="en-US" noProof="0" dirty="0" err="1" smtClean="0"/>
              <a:t>CorpoS</a:t>
            </a:r>
            <a:r>
              <a:rPr lang="en-US" dirty="0" smtClean="0"/>
              <a:t> (</a:t>
            </a:r>
            <a:r>
              <a:rPr lang="en-US" noProof="0" dirty="0" smtClean="0"/>
              <a:t>Body</a:t>
            </a:r>
            <a:r>
              <a:rPr lang="en-US" dirty="0" smtClean="0"/>
              <a:t>) in 20 pt. bold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328001"/>
            <a:ext cx="11405511" cy="1098200"/>
          </a:xfrm>
          <a:ln>
            <a:noFill/>
          </a:ln>
        </p:spPr>
        <p:txBody>
          <a:bodyPr lIns="0" tIns="0" rIns="0" bIns="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 baseline="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dirty="0" smtClean="0"/>
              <a:t>Table description  in </a:t>
            </a:r>
            <a:r>
              <a:rPr lang="en-US" noProof="0" dirty="0" err="1" smtClean="0"/>
              <a:t>CorpoS</a:t>
            </a:r>
            <a:r>
              <a:rPr lang="en-US" dirty="0" smtClean="0"/>
              <a:t> (</a:t>
            </a:r>
            <a:r>
              <a:rPr lang="en-US" noProof="0" dirty="0" err="1" smtClean="0"/>
              <a:t>Textkörper</a:t>
            </a:r>
            <a:r>
              <a:rPr lang="en-US" dirty="0" smtClean="0"/>
              <a:t>) in 15 pt.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108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972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904000"/>
            <a:ext cx="11405511" cy="522000"/>
          </a:xfrm>
          <a:ln>
            <a:noFill/>
          </a:ln>
        </p:spPr>
        <p:txBody>
          <a:bodyPr lIns="0" tIns="0" rIns="0" bIns="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dirty="0" smtClean="0"/>
              <a:t>Description in </a:t>
            </a:r>
            <a:r>
              <a:rPr lang="en-US" noProof="0" dirty="0" err="1" smtClean="0"/>
              <a:t>CorpoS</a:t>
            </a:r>
            <a:r>
              <a:rPr lang="en-US" dirty="0" smtClean="0"/>
              <a:t> (</a:t>
            </a:r>
            <a:r>
              <a:rPr lang="en-US" noProof="0" dirty="0" err="1" smtClean="0"/>
              <a:t>Textkörper</a:t>
            </a:r>
            <a:r>
              <a:rPr lang="en-US" dirty="0" smtClean="0"/>
              <a:t>) in 15 pt. 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2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2" y="1511300"/>
            <a:ext cx="11404800" cy="42480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48000" cy="100836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1" y="1511301"/>
            <a:ext cx="5616000" cy="49149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18236" y="1511301"/>
            <a:ext cx="5580000" cy="49149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17735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1"/>
            <a:ext cx="5580000" cy="49142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17560" y="1512001"/>
            <a:ext cx="5580000" cy="4914201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5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0"/>
            <a:ext cx="558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18238" y="1511300"/>
            <a:ext cx="558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18238" y="3502801"/>
            <a:ext cx="5580000" cy="29234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082" y="3502801"/>
            <a:ext cx="5580000" cy="29234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0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11404800" cy="4476227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4" y="6030980"/>
            <a:ext cx="11398862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>
                <a:buFont typeface="Arial" panose="020B0604020202020204" pitchFamily="34" charset="0"/>
                <a:buChar char="•"/>
              </a:pPr>
              <a:r>
                <a:rPr lang="en-US" sz="999" dirty="0" smtClean="0">
                  <a:solidFill>
                    <a:srgbClr val="444444"/>
                  </a:solidFill>
                </a:rPr>
                <a:t>Change image detail via menu bar: Picture Tools // Format // Size // Crop</a:t>
              </a:r>
            </a:p>
            <a:p>
              <a:pPr marL="71954" indent="-71954">
                <a:buFont typeface="Arial" panose="020B0604020202020204" pitchFamily="34" charset="0"/>
                <a:buChar char="•"/>
              </a:pPr>
              <a:r>
                <a:rPr lang="en-US" sz="999" dirty="0" smtClean="0">
                  <a:solidFill>
                    <a:srgbClr val="444444"/>
                  </a:solidFill>
                </a:rPr>
                <a:t>Image can be moved within the black boundaries, to adjust easily press Alt-key.</a:t>
              </a: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r>
                <a:rPr lang="en-US" sz="999" dirty="0" smtClean="0">
                  <a:solidFill>
                    <a:srgbClr val="444444"/>
                  </a:solidFill>
                </a:rPr>
                <a:t>Crop image size via menu bar: Picture Tools // Format // </a:t>
              </a:r>
              <a:br>
                <a:rPr lang="en-US" sz="999" dirty="0" smtClean="0">
                  <a:solidFill>
                    <a:srgbClr val="444444"/>
                  </a:solidFill>
                </a:rPr>
              </a:br>
              <a:r>
                <a:rPr lang="en-US" sz="999" dirty="0" smtClean="0">
                  <a:solidFill>
                    <a:srgbClr val="444444"/>
                  </a:solidFill>
                </a:rPr>
                <a:t>Size // Crop</a:t>
              </a:r>
            </a:p>
            <a:p>
              <a:pPr marL="71954" indent="-71954">
                <a:buFont typeface="Arial" panose="020B0604020202020204" pitchFamily="34" charset="0"/>
                <a:buChar char="•"/>
              </a:pPr>
              <a:r>
                <a:rPr lang="en-US" sz="999" dirty="0" smtClean="0">
                  <a:solidFill>
                    <a:srgbClr val="444444"/>
                  </a:solidFill>
                </a:rPr>
                <a:t>While holding the shift-key, adjust the size of the image with the white corner points. </a:t>
              </a: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en-US" sz="999" dirty="0" smtClean="0">
                <a:solidFill>
                  <a:srgbClr val="444444"/>
                </a:solidFill>
              </a:endParaRPr>
            </a:p>
            <a:p>
              <a:pPr marL="71954" indent="-71954">
                <a:buFont typeface="Arial" panose="020B0604020202020204" pitchFamily="34" charset="0"/>
                <a:buChar char="•"/>
              </a:pPr>
              <a:r>
                <a:rPr lang="en-US" sz="999" dirty="0" smtClean="0">
                  <a:solidFill>
                    <a:srgbClr val="444444"/>
                  </a:solidFill>
                </a:rPr>
                <a:t>To fit the image size  into the frame via menu bar: Picture Tools // Format // Size // Crop // Fit</a:t>
              </a:r>
            </a:p>
            <a:p>
              <a:pPr marL="71954" indent="-71954">
                <a:buFont typeface="Arial" panose="020B0604020202020204" pitchFamily="34" charset="0"/>
                <a:buChar char="•"/>
              </a:pPr>
              <a:endParaRPr lang="en-US" sz="999" dirty="0" smtClean="0">
                <a:solidFill>
                  <a:srgbClr val="444444"/>
                </a:solidFill>
              </a:endParaRPr>
            </a:p>
          </p:txBody>
        </p:sp>
        <p:pic>
          <p:nvPicPr>
            <p:cNvPr id="15" name="Einpassen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Bildtools // Format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99" dirty="0" smtClean="0">
                  <a:solidFill>
                    <a:srgbClr val="444444"/>
                  </a:solidFill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dirty="0" smtClean="0">
                  <a:solidFill>
                    <a:srgbClr val="444444"/>
                  </a:solidFill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dirty="0" smtClean="0">
                  <a:solidFill>
                    <a:srgbClr val="444444"/>
                  </a:solidFill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dirty="0" smtClean="0">
                <a:solidFill>
                  <a:srgbClr val="444444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8" name="Beispielbild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Zuschneid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597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2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0378" y="5252601"/>
            <a:ext cx="1511213" cy="1173600"/>
          </a:xfrm>
          <a:solidFill>
            <a:schemeClr val="accent1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83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3945" y="2758401"/>
            <a:ext cx="1511213" cy="1173600"/>
          </a:xfrm>
          <a:solidFill>
            <a:schemeClr val="accent1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85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3945" y="1511301"/>
            <a:ext cx="1511213" cy="1173600"/>
          </a:xfrm>
          <a:solidFill>
            <a:schemeClr val="accent1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84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3945" y="4005501"/>
            <a:ext cx="1511213" cy="1173600"/>
          </a:xfrm>
          <a:solidFill>
            <a:schemeClr val="accent1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4476843" y="1512000"/>
            <a:ext cx="1511213" cy="1173600"/>
          </a:xfrm>
          <a:solidFill>
            <a:schemeClr val="accent1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6843" y="2758867"/>
            <a:ext cx="1511213" cy="1173600"/>
          </a:xfrm>
          <a:solidFill>
            <a:schemeClr val="accent1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6843" y="4005734"/>
            <a:ext cx="1511213" cy="1173600"/>
          </a:xfrm>
          <a:solidFill>
            <a:schemeClr val="accent1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8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6843" y="5252601"/>
            <a:ext cx="1511213" cy="1173600"/>
          </a:xfrm>
          <a:solidFill>
            <a:schemeClr val="accent1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5794" y="1512000"/>
            <a:ext cx="1799063" cy="1173600"/>
          </a:xfrm>
          <a:ln>
            <a:noFill/>
          </a:ln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5794" y="5252601"/>
            <a:ext cx="1799063" cy="1173600"/>
          </a:xfrm>
          <a:ln>
            <a:noFill/>
          </a:ln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5794" y="4005734"/>
            <a:ext cx="1799063" cy="1173600"/>
          </a:xfrm>
          <a:ln>
            <a:noFill/>
          </a:ln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5794" y="2758867"/>
            <a:ext cx="1799063" cy="1173600"/>
          </a:xfrm>
          <a:ln>
            <a:noFill/>
          </a:ln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62" name="Textplatzhalter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9996268" y="1511301"/>
            <a:ext cx="1799063" cy="1173600"/>
          </a:xfrm>
          <a:ln>
            <a:noFill/>
          </a:ln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9996268" y="5252601"/>
            <a:ext cx="1799063" cy="1173600"/>
          </a:xfrm>
          <a:ln>
            <a:noFill/>
          </a:ln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9996268" y="4005501"/>
            <a:ext cx="1799063" cy="1173600"/>
          </a:xfrm>
          <a:ln>
            <a:noFill/>
          </a:ln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9996268" y="2758401"/>
            <a:ext cx="1799063" cy="1173600"/>
          </a:xfrm>
          <a:ln>
            <a:noFill/>
          </a:ln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9" name="Bildplatzhalter 8"/>
          <p:cNvSpPr>
            <a:spLocks noGrp="1" noChangeAspect="1"/>
          </p:cNvSpPr>
          <p:nvPr userDrawn="1">
            <p:ph type="pic" sz="quarter" idx="11" hasCustomPrompt="1"/>
          </p:nvPr>
        </p:nvSpPr>
        <p:spPr bwMode="gray">
          <a:xfrm>
            <a:off x="8194404" y="15113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1" name="Bildplatzhalter 8"/>
          <p:cNvSpPr>
            <a:spLocks noGrp="1" noChangeAspect="1"/>
          </p:cNvSpPr>
          <p:nvPr userDrawn="1">
            <p:ph type="pic" sz="quarter" idx="17" hasCustomPrompt="1"/>
          </p:nvPr>
        </p:nvSpPr>
        <p:spPr bwMode="gray">
          <a:xfrm>
            <a:off x="8194404" y="40055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Bildplatzhalter 8"/>
          <p:cNvSpPr>
            <a:spLocks noGrp="1" noChangeAspect="1"/>
          </p:cNvSpPr>
          <p:nvPr userDrawn="1">
            <p:ph type="pic" sz="quarter" idx="18" hasCustomPrompt="1"/>
          </p:nvPr>
        </p:nvSpPr>
        <p:spPr bwMode="gray">
          <a:xfrm>
            <a:off x="8194404" y="27584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0" name="Bildplatzhalter 8"/>
          <p:cNvSpPr>
            <a:spLocks noGrp="1" noChangeAspect="1"/>
          </p:cNvSpPr>
          <p:nvPr userDrawn="1">
            <p:ph type="pic" sz="quarter" idx="29" hasCustomPrompt="1"/>
          </p:nvPr>
        </p:nvSpPr>
        <p:spPr bwMode="gray">
          <a:xfrm>
            <a:off x="8194404" y="52526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Bildplatzhalter 8"/>
          <p:cNvSpPr>
            <a:spLocks noGrp="1" noChangeAspect="1"/>
          </p:cNvSpPr>
          <p:nvPr userDrawn="1">
            <p:ph type="pic" sz="quarter" idx="10" hasCustomPrompt="1"/>
          </p:nvPr>
        </p:nvSpPr>
        <p:spPr bwMode="gray">
          <a:xfrm>
            <a:off x="2302801" y="1512000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0" name="Bildplatzhalter 8"/>
          <p:cNvSpPr>
            <a:spLocks noGrp="1" noChangeAspect="1"/>
          </p:cNvSpPr>
          <p:nvPr userDrawn="1">
            <p:ph type="pic" sz="quarter" idx="12" hasCustomPrompt="1"/>
          </p:nvPr>
        </p:nvSpPr>
        <p:spPr bwMode="gray">
          <a:xfrm>
            <a:off x="2302801" y="4005734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" name="Bildplatzhalter 8"/>
          <p:cNvSpPr>
            <a:spLocks noGrp="1" noChangeAspect="1"/>
          </p:cNvSpPr>
          <p:nvPr userDrawn="1">
            <p:ph type="pic" sz="quarter" idx="14" hasCustomPrompt="1"/>
          </p:nvPr>
        </p:nvSpPr>
        <p:spPr bwMode="gray">
          <a:xfrm>
            <a:off x="2302801" y="2758867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9" name="Bildplatzhalter 8"/>
          <p:cNvSpPr>
            <a:spLocks noGrp="1" noChangeAspect="1"/>
          </p:cNvSpPr>
          <p:nvPr userDrawn="1">
            <p:ph type="pic" sz="quarter" idx="28" hasCustomPrompt="1"/>
          </p:nvPr>
        </p:nvSpPr>
        <p:spPr bwMode="gray">
          <a:xfrm>
            <a:off x="2302801" y="52526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cxnSp>
        <p:nvCxnSpPr>
          <p:cNvPr id="54" name="Gerade Verbindung 53"/>
          <p:cNvCxnSpPr>
            <a:stCxn id="7" idx="3"/>
            <a:endCxn id="4" idx="1"/>
          </p:cNvCxnSpPr>
          <p:nvPr/>
        </p:nvCxnSpPr>
        <p:spPr bwMode="white">
          <a:xfrm>
            <a:off x="3993925" y="2098800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12" idx="3"/>
            <a:endCxn id="79" idx="1"/>
          </p:cNvCxnSpPr>
          <p:nvPr/>
        </p:nvCxnSpPr>
        <p:spPr bwMode="white">
          <a:xfrm>
            <a:off x="3993925" y="3345667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9" idx="1"/>
            <a:endCxn id="85" idx="3"/>
          </p:cNvCxnSpPr>
          <p:nvPr/>
        </p:nvCxnSpPr>
        <p:spPr bwMode="white">
          <a:xfrm flipH="1">
            <a:off x="7715158" y="20981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83" idx="3"/>
            <a:endCxn id="13" idx="1"/>
          </p:cNvCxnSpPr>
          <p:nvPr/>
        </p:nvCxnSpPr>
        <p:spPr bwMode="white">
          <a:xfrm>
            <a:off x="7715158" y="33452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84" idx="3"/>
            <a:endCxn id="11" idx="1"/>
          </p:cNvCxnSpPr>
          <p:nvPr/>
        </p:nvCxnSpPr>
        <p:spPr bwMode="white">
          <a:xfrm>
            <a:off x="7715158" y="45923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82" idx="3"/>
            <a:endCxn id="40" idx="1"/>
          </p:cNvCxnSpPr>
          <p:nvPr/>
        </p:nvCxnSpPr>
        <p:spPr bwMode="white">
          <a:xfrm>
            <a:off x="7711590" y="5839401"/>
            <a:ext cx="482813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39" idx="3"/>
            <a:endCxn id="81" idx="1"/>
          </p:cNvCxnSpPr>
          <p:nvPr/>
        </p:nvCxnSpPr>
        <p:spPr bwMode="white">
          <a:xfrm>
            <a:off x="3993925" y="5839401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10" idx="3"/>
            <a:endCxn id="80" idx="1"/>
          </p:cNvCxnSpPr>
          <p:nvPr/>
        </p:nvCxnSpPr>
        <p:spPr bwMode="white">
          <a:xfrm>
            <a:off x="3993925" y="4592534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85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022762" y="2757600"/>
            <a:ext cx="6148800" cy="2421734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68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7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5794" y="3851886"/>
            <a:ext cx="3752845" cy="396000"/>
          </a:xfrm>
          <a:solidFill>
            <a:schemeClr val="accent1"/>
          </a:solidFill>
          <a:ln>
            <a:noFill/>
          </a:ln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5794" y="3383769"/>
            <a:ext cx="3752845" cy="396000"/>
          </a:xfrm>
          <a:solidFill>
            <a:schemeClr val="accent1"/>
          </a:solidFill>
          <a:ln>
            <a:noFill/>
          </a:ln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395794" y="1511301"/>
            <a:ext cx="3752845" cy="396000"/>
          </a:xfrm>
          <a:solidFill>
            <a:schemeClr val="accent1"/>
          </a:solidFill>
          <a:ln>
            <a:noFill/>
          </a:ln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5794" y="1980001"/>
            <a:ext cx="3752845" cy="396000"/>
          </a:xfrm>
          <a:solidFill>
            <a:schemeClr val="accent1"/>
          </a:solidFill>
          <a:ln>
            <a:noFill/>
          </a:ln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5794" y="2915651"/>
            <a:ext cx="3752845" cy="396000"/>
          </a:xfrm>
          <a:solidFill>
            <a:schemeClr val="accent1"/>
          </a:solidFill>
          <a:ln>
            <a:noFill/>
          </a:ln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5794" y="4320000"/>
            <a:ext cx="3752845" cy="396000"/>
          </a:xfrm>
          <a:solidFill>
            <a:schemeClr val="accent1"/>
          </a:solidFill>
          <a:ln>
            <a:noFill/>
          </a:ln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5794" y="2447534"/>
            <a:ext cx="3752845" cy="396000"/>
          </a:xfrm>
          <a:solidFill>
            <a:schemeClr val="accent1"/>
          </a:solidFill>
          <a:ln>
            <a:noFill/>
          </a:ln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0602" y="1511300"/>
            <a:ext cx="7578000" cy="3204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9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3752845" cy="1944000"/>
          </a:xfrm>
          <a:solidFill>
            <a:srgbClr val="9F0002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4" y="4044227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2487" y="1512000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2487" y="4044227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9140" y="1512000"/>
            <a:ext cx="3752845" cy="1944000"/>
          </a:xfrm>
          <a:solidFill>
            <a:srgbClr val="9F0002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19140" y="4044227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3" y="3501248"/>
            <a:ext cx="3752845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aseline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3752845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19140" y="3501248"/>
            <a:ext cx="3752845" cy="324000"/>
          </a:xfrm>
          <a:ln>
            <a:noFill/>
          </a:ln>
        </p:spPr>
        <p:txBody>
          <a:bodyPr lIns="0" tIns="0" rIns="0" bIns="0"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2487" y="3501248"/>
            <a:ext cx="3752845" cy="324000"/>
          </a:xfrm>
          <a:ln>
            <a:noFill/>
          </a:ln>
        </p:spPr>
        <p:txBody>
          <a:bodyPr lIns="0" tIns="0" rIns="0" bIns="0"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19141" y="6030980"/>
            <a:ext cx="3752845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2487" y="6030980"/>
            <a:ext cx="3752845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6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79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3752845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2487" y="1512000"/>
            <a:ext cx="3752845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9140" y="1512000"/>
            <a:ext cx="3752845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3" y="5313600"/>
            <a:ext cx="3752845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19140" y="5313600"/>
            <a:ext cx="3752845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2487" y="5313600"/>
            <a:ext cx="3752845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9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0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5" y="4044227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5" y="3501248"/>
            <a:ext cx="5666400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5666400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1882" y="1511300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1882" y="4043527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1882" y="3500548"/>
            <a:ext cx="5666400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1882" y="6030280"/>
            <a:ext cx="5666400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4" y="40442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4" y="3501248"/>
            <a:ext cx="2795744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2795744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1655" y="15113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1655" y="40435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1655" y="3500548"/>
            <a:ext cx="2795744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1657" y="6030280"/>
            <a:ext cx="2795744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3725" y="15113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3725" y="40435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3725" y="3500548"/>
            <a:ext cx="2795744" cy="324000"/>
          </a:xfrm>
          <a:ln>
            <a:noFill/>
          </a:ln>
        </p:spPr>
        <p:txBody>
          <a:bodyPr lIns="0" tIns="0" rIns="0" bIns="0"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3726" y="6030280"/>
            <a:ext cx="2795744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9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999588" y="15113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8999588" y="40435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8999588" y="3500548"/>
            <a:ext cx="2795744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8999588" y="6030280"/>
            <a:ext cx="2795744" cy="324000"/>
          </a:xfrm>
          <a:ln>
            <a:noFill/>
          </a:ln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8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1007"/>
              </a:spcAft>
            </a:pPr>
            <a:endParaRPr lang="de-DE" sz="1999" dirty="0" smtClean="0">
              <a:solidFill>
                <a:prstClr val="white"/>
              </a:solidFill>
            </a:endParaRPr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// for bullets: Home // Paragraph// Increase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7" y="1511768"/>
            <a:ext cx="1843200" cy="1912590"/>
          </a:xfrm>
          <a:solidFill>
            <a:srgbClr val="9F0002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3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2" y="3495678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4220203" y="2503829"/>
            <a:ext cx="3754800" cy="191091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448674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448674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0691" y="1511769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4" y="1511769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6819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1007"/>
              </a:spcAft>
            </a:pPr>
            <a:endParaRPr lang="de-DE" sz="1999" dirty="0" smtClean="0">
              <a:solidFill>
                <a:prstClr val="white"/>
              </a:solidFill>
            </a:endParaRPr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// for bullets: Home // Paragraph// Increase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3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2" y="3495678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3495678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3495678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6" y="3495678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3" y="1511768"/>
            <a:ext cx="37548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718792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with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20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4526573" y="366999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395795" y="1786681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395795" y="4626044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395795" y="3206363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5795" y="366999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4526573" y="6043658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95795" y="6045725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8846408" y="1786164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8846408" y="4624494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8846408" y="3205329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8846408" y="366999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8846408" y="6043658"/>
            <a:ext cx="2948894" cy="380470"/>
          </a:xfrm>
          <a:solidFill>
            <a:schemeClr val="tx1"/>
          </a:solidFill>
          <a:ln>
            <a:noFill/>
          </a:ln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grpSp>
        <p:nvGrpSpPr>
          <p:cNvPr id="44" name="Hinweis oben"/>
          <p:cNvGrpSpPr/>
          <p:nvPr userDrawn="1"/>
        </p:nvGrpSpPr>
        <p:grpSpPr bwMode="black">
          <a:xfrm>
            <a:off x="395081" y="-468001"/>
            <a:ext cx="11400250" cy="360000"/>
            <a:chOff x="395287" y="-468000"/>
            <a:chExt cx="11406188" cy="360000"/>
          </a:xfrm>
        </p:grpSpPr>
        <p:cxnSp>
          <p:nvCxnSpPr>
            <p:cNvPr id="45" name="32,78 // 15,84"/>
            <p:cNvCxnSpPr/>
            <p:nvPr userDrawn="1"/>
          </p:nvCxnSpPr>
          <p:spPr bwMode="black">
            <a:xfrm>
              <a:off x="11801475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1,1 // 15,84"/>
            <p:cNvCxnSpPr/>
            <p:nvPr userDrawn="1"/>
          </p:nvCxnSpPr>
          <p:spPr bwMode="black">
            <a:xfrm>
              <a:off x="395287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32,78 // 15,84"/>
          <p:cNvCxnSpPr/>
          <p:nvPr userDrawn="1"/>
        </p:nvCxnSpPr>
        <p:spPr bwMode="black">
          <a:xfrm>
            <a:off x="11795331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,1 // 15,84"/>
          <p:cNvCxnSpPr/>
          <p:nvPr userDrawn="1"/>
        </p:nvCxnSpPr>
        <p:spPr bwMode="black">
          <a:xfrm>
            <a:off x="395082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7,85 // 8,32"/>
          <p:cNvCxnSpPr/>
          <p:nvPr userDrawn="1"/>
        </p:nvCxnSpPr>
        <p:spPr bwMode="black">
          <a:xfrm>
            <a:off x="12303153" y="6429376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,2 // 5,33"/>
          <p:cNvCxnSpPr/>
          <p:nvPr userDrawn="1"/>
        </p:nvCxnSpPr>
        <p:spPr bwMode="black">
          <a:xfrm>
            <a:off x="12303156" y="150653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,02 // 8,5"/>
          <p:cNvCxnSpPr/>
          <p:nvPr userDrawn="1"/>
        </p:nvCxnSpPr>
        <p:spPr bwMode="black">
          <a:xfrm>
            <a:off x="12298392" y="367505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7,85 // 8,32"/>
          <p:cNvCxnSpPr/>
          <p:nvPr userDrawn="1"/>
        </p:nvCxnSpPr>
        <p:spPr bwMode="black">
          <a:xfrm>
            <a:off x="-455571" y="643324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4,2 // 5,33"/>
          <p:cNvCxnSpPr/>
          <p:nvPr userDrawn="1"/>
        </p:nvCxnSpPr>
        <p:spPr bwMode="black">
          <a:xfrm>
            <a:off x="-462995" y="1511999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,02 // 8,5"/>
          <p:cNvCxnSpPr/>
          <p:nvPr userDrawn="1"/>
        </p:nvCxnSpPr>
        <p:spPr bwMode="black">
          <a:xfrm>
            <a:off x="-446045" y="362743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-1" y="4619701"/>
            <a:ext cx="6062400" cy="223912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-824"/>
            <a:ext cx="2993642" cy="685882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0"/>
            <a:ext cx="2994158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6131982" y="1155600"/>
            <a:ext cx="2994158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131982" y="4619700"/>
            <a:ext cx="29939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5082" y="368300"/>
            <a:ext cx="5664163" cy="100836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endParaRPr lang="en-US" dirty="0"/>
          </a:p>
        </p:txBody>
      </p:sp>
      <p:sp>
        <p:nvSpPr>
          <p:cNvPr id="62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95082" y="1512001"/>
            <a:ext cx="5664164" cy="3035699"/>
          </a:xfrm>
          <a:ln>
            <a:solidFill>
              <a:schemeClr val="tx2"/>
            </a:solidFill>
          </a:ln>
        </p:spPr>
        <p:txBody>
          <a:bodyPr lIns="72000" tIns="72000" rIns="72000" bIns="72000"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grpSp>
        <p:nvGrpSpPr>
          <p:cNvPr id="93" name="Hinweis oben"/>
          <p:cNvGrpSpPr/>
          <p:nvPr userDrawn="1"/>
        </p:nvGrpSpPr>
        <p:grpSpPr bwMode="black">
          <a:xfrm>
            <a:off x="395081" y="-468001"/>
            <a:ext cx="11400250" cy="360000"/>
            <a:chOff x="395287" y="-468000"/>
            <a:chExt cx="11406188" cy="360000"/>
          </a:xfrm>
        </p:grpSpPr>
        <p:cxnSp>
          <p:nvCxnSpPr>
            <p:cNvPr id="99" name="32,78 // 15,84"/>
            <p:cNvCxnSpPr/>
            <p:nvPr userDrawn="1"/>
          </p:nvCxnSpPr>
          <p:spPr bwMode="black">
            <a:xfrm>
              <a:off x="11801475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1,1 // 15,84"/>
            <p:cNvCxnSpPr/>
            <p:nvPr userDrawn="1"/>
          </p:nvCxnSpPr>
          <p:spPr bwMode="black">
            <a:xfrm>
              <a:off x="395287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32,78 // 15,84"/>
          <p:cNvCxnSpPr/>
          <p:nvPr userDrawn="1"/>
        </p:nvCxnSpPr>
        <p:spPr bwMode="black">
          <a:xfrm>
            <a:off x="11795331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,1 // 15,84"/>
          <p:cNvCxnSpPr/>
          <p:nvPr userDrawn="1"/>
        </p:nvCxnSpPr>
        <p:spPr bwMode="black">
          <a:xfrm>
            <a:off x="395082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7,85 // 8,32"/>
          <p:cNvCxnSpPr/>
          <p:nvPr userDrawn="1"/>
        </p:nvCxnSpPr>
        <p:spPr bwMode="black">
          <a:xfrm>
            <a:off x="12303153" y="6429376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4,2 // 5,33"/>
          <p:cNvCxnSpPr/>
          <p:nvPr userDrawn="1"/>
        </p:nvCxnSpPr>
        <p:spPr bwMode="black">
          <a:xfrm>
            <a:off x="12303156" y="150653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,02 // 8,5"/>
          <p:cNvCxnSpPr/>
          <p:nvPr userDrawn="1"/>
        </p:nvCxnSpPr>
        <p:spPr bwMode="black">
          <a:xfrm>
            <a:off x="12298392" y="367505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7,85 // 8,32"/>
          <p:cNvCxnSpPr/>
          <p:nvPr userDrawn="1"/>
        </p:nvCxnSpPr>
        <p:spPr bwMode="black">
          <a:xfrm>
            <a:off x="-455571" y="643324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4,2 // 5,33"/>
          <p:cNvCxnSpPr/>
          <p:nvPr userDrawn="1"/>
        </p:nvCxnSpPr>
        <p:spPr bwMode="black">
          <a:xfrm>
            <a:off x="-462995" y="1511999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,02 // 8,5"/>
          <p:cNvCxnSpPr/>
          <p:nvPr userDrawn="1"/>
        </p:nvCxnSpPr>
        <p:spPr bwMode="black">
          <a:xfrm>
            <a:off x="-446045" y="362743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6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2310301"/>
            <a:ext cx="6062400" cy="4547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0"/>
            <a:ext cx="60624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1"/>
            <a:ext cx="2993642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5774400"/>
            <a:ext cx="2994158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1982" y="2309400"/>
            <a:ext cx="2994158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1982" y="0"/>
            <a:ext cx="2994158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grpSp>
        <p:nvGrpSpPr>
          <p:cNvPr id="91" name="Hinweis oben"/>
          <p:cNvGrpSpPr/>
          <p:nvPr userDrawn="1"/>
        </p:nvGrpSpPr>
        <p:grpSpPr bwMode="black">
          <a:xfrm>
            <a:off x="395081" y="-468001"/>
            <a:ext cx="11400250" cy="360000"/>
            <a:chOff x="395287" y="-468000"/>
            <a:chExt cx="11406188" cy="360000"/>
          </a:xfrm>
        </p:grpSpPr>
        <p:cxnSp>
          <p:nvCxnSpPr>
            <p:cNvPr id="110" name="32,78 // 15,84"/>
            <p:cNvCxnSpPr/>
            <p:nvPr userDrawn="1"/>
          </p:nvCxnSpPr>
          <p:spPr bwMode="black">
            <a:xfrm>
              <a:off x="11801475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,1 // 15,84"/>
            <p:cNvCxnSpPr/>
            <p:nvPr userDrawn="1"/>
          </p:nvCxnSpPr>
          <p:spPr bwMode="black">
            <a:xfrm>
              <a:off x="395287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32,78 // 15,84"/>
          <p:cNvCxnSpPr/>
          <p:nvPr userDrawn="1"/>
        </p:nvCxnSpPr>
        <p:spPr bwMode="black">
          <a:xfrm>
            <a:off x="11795331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,1 // 15,84"/>
          <p:cNvCxnSpPr/>
          <p:nvPr userDrawn="1"/>
        </p:nvCxnSpPr>
        <p:spPr bwMode="black">
          <a:xfrm>
            <a:off x="395082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7,85 // 8,32"/>
          <p:cNvCxnSpPr/>
          <p:nvPr userDrawn="1"/>
        </p:nvCxnSpPr>
        <p:spPr bwMode="black">
          <a:xfrm>
            <a:off x="12303153" y="6429376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4,2 // 5,33"/>
          <p:cNvCxnSpPr/>
          <p:nvPr userDrawn="1"/>
        </p:nvCxnSpPr>
        <p:spPr bwMode="black">
          <a:xfrm>
            <a:off x="12303156" y="150653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,02 // 8,5"/>
          <p:cNvCxnSpPr/>
          <p:nvPr userDrawn="1"/>
        </p:nvCxnSpPr>
        <p:spPr bwMode="black">
          <a:xfrm>
            <a:off x="12298392" y="367505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7,85 // 8,32"/>
          <p:cNvCxnSpPr/>
          <p:nvPr userDrawn="1"/>
        </p:nvCxnSpPr>
        <p:spPr bwMode="black">
          <a:xfrm>
            <a:off x="-455571" y="643324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4,2 // 5,33"/>
          <p:cNvCxnSpPr/>
          <p:nvPr userDrawn="1"/>
        </p:nvCxnSpPr>
        <p:spPr bwMode="black">
          <a:xfrm>
            <a:off x="-462995" y="1511999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,02 // 8,5"/>
          <p:cNvCxnSpPr/>
          <p:nvPr userDrawn="1"/>
        </p:nvCxnSpPr>
        <p:spPr bwMode="black">
          <a:xfrm>
            <a:off x="-446045" y="362743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7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>
                <a:solidFill>
                  <a:prstClr val="white"/>
                </a:solidFill>
              </a:endParaRPr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0"/>
            <a:ext cx="2993642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2757" y="5774400"/>
            <a:ext cx="2993383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2757" y="2309400"/>
            <a:ext cx="2993383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2756" y="0"/>
            <a:ext cx="29952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198361" y="1155600"/>
            <a:ext cx="2993640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198361" y="4619700"/>
            <a:ext cx="299364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grpSp>
        <p:nvGrpSpPr>
          <p:cNvPr id="108" name="Hinweis oben"/>
          <p:cNvGrpSpPr/>
          <p:nvPr userDrawn="1"/>
        </p:nvGrpSpPr>
        <p:grpSpPr bwMode="black">
          <a:xfrm>
            <a:off x="395081" y="-468001"/>
            <a:ext cx="11400250" cy="360000"/>
            <a:chOff x="395287" y="-468000"/>
            <a:chExt cx="11406188" cy="360000"/>
          </a:xfrm>
        </p:grpSpPr>
        <p:cxnSp>
          <p:nvCxnSpPr>
            <p:cNvPr id="111" name="32,78 // 15,84"/>
            <p:cNvCxnSpPr/>
            <p:nvPr userDrawn="1"/>
          </p:nvCxnSpPr>
          <p:spPr bwMode="black">
            <a:xfrm>
              <a:off x="11801475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,1 // 15,84"/>
            <p:cNvCxnSpPr/>
            <p:nvPr userDrawn="1"/>
          </p:nvCxnSpPr>
          <p:spPr bwMode="black">
            <a:xfrm>
              <a:off x="395287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32,78 // 15,84"/>
          <p:cNvCxnSpPr/>
          <p:nvPr userDrawn="1"/>
        </p:nvCxnSpPr>
        <p:spPr bwMode="black">
          <a:xfrm>
            <a:off x="11795331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,1 // 15,84"/>
          <p:cNvCxnSpPr/>
          <p:nvPr userDrawn="1"/>
        </p:nvCxnSpPr>
        <p:spPr bwMode="black">
          <a:xfrm>
            <a:off x="395082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7,85 // 8,32"/>
          <p:cNvCxnSpPr/>
          <p:nvPr userDrawn="1"/>
        </p:nvCxnSpPr>
        <p:spPr bwMode="black">
          <a:xfrm>
            <a:off x="12303153" y="6429376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4,2 // 5,33"/>
          <p:cNvCxnSpPr/>
          <p:nvPr userDrawn="1"/>
        </p:nvCxnSpPr>
        <p:spPr bwMode="black">
          <a:xfrm>
            <a:off x="12303156" y="150653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,02 // 8,5"/>
          <p:cNvCxnSpPr/>
          <p:nvPr userDrawn="1"/>
        </p:nvCxnSpPr>
        <p:spPr bwMode="black">
          <a:xfrm>
            <a:off x="12298392" y="367505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7,85 // 8,32"/>
          <p:cNvCxnSpPr/>
          <p:nvPr userDrawn="1"/>
        </p:nvCxnSpPr>
        <p:spPr bwMode="black">
          <a:xfrm>
            <a:off x="-455571" y="643324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4,2 // 5,33"/>
          <p:cNvCxnSpPr/>
          <p:nvPr userDrawn="1"/>
        </p:nvCxnSpPr>
        <p:spPr bwMode="black">
          <a:xfrm>
            <a:off x="-462995" y="1511999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,02 // 8,5"/>
          <p:cNvCxnSpPr/>
          <p:nvPr userDrawn="1"/>
        </p:nvCxnSpPr>
        <p:spPr bwMode="black">
          <a:xfrm>
            <a:off x="-446045" y="362743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5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20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540000"/>
          </a:xfrm>
        </p:spPr>
        <p:txBody>
          <a:bodyPr/>
          <a:lstStyle>
            <a:lvl1pPr>
              <a:defRPr sz="2999" baseline="0"/>
            </a:lvl1pPr>
          </a:lstStyle>
          <a:p>
            <a:r>
              <a:rPr lang="en-US" noProof="0" dirty="0" smtClean="0"/>
              <a:t>Optional headline on one line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endParaRPr lang="en-US" noProof="0" dirty="0"/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grpSp>
        <p:nvGrpSpPr>
          <p:cNvPr id="45" name="Hinweis oben"/>
          <p:cNvGrpSpPr/>
          <p:nvPr userDrawn="1"/>
        </p:nvGrpSpPr>
        <p:grpSpPr bwMode="black">
          <a:xfrm>
            <a:off x="395081" y="-468001"/>
            <a:ext cx="11400250" cy="360000"/>
            <a:chOff x="395287" y="-468000"/>
            <a:chExt cx="11406188" cy="360000"/>
          </a:xfrm>
        </p:grpSpPr>
        <p:cxnSp>
          <p:nvCxnSpPr>
            <p:cNvPr id="46" name="32,78 // 15,84"/>
            <p:cNvCxnSpPr/>
            <p:nvPr userDrawn="1"/>
          </p:nvCxnSpPr>
          <p:spPr bwMode="black">
            <a:xfrm>
              <a:off x="11801475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1,1 // 15,84"/>
            <p:cNvCxnSpPr/>
            <p:nvPr userDrawn="1"/>
          </p:nvCxnSpPr>
          <p:spPr bwMode="black">
            <a:xfrm>
              <a:off x="395287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32,78 // 15,84"/>
          <p:cNvCxnSpPr/>
          <p:nvPr userDrawn="1"/>
        </p:nvCxnSpPr>
        <p:spPr bwMode="black">
          <a:xfrm>
            <a:off x="11795331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,1 // 15,84"/>
          <p:cNvCxnSpPr/>
          <p:nvPr userDrawn="1"/>
        </p:nvCxnSpPr>
        <p:spPr bwMode="black">
          <a:xfrm>
            <a:off x="395082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7,85 // 8,32"/>
          <p:cNvCxnSpPr/>
          <p:nvPr userDrawn="1"/>
        </p:nvCxnSpPr>
        <p:spPr bwMode="black">
          <a:xfrm>
            <a:off x="12303153" y="6429376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4,2 // 5,33"/>
          <p:cNvCxnSpPr/>
          <p:nvPr userDrawn="1"/>
        </p:nvCxnSpPr>
        <p:spPr bwMode="black">
          <a:xfrm>
            <a:off x="12303156" y="150653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,02 // 8,5"/>
          <p:cNvCxnSpPr/>
          <p:nvPr userDrawn="1"/>
        </p:nvCxnSpPr>
        <p:spPr bwMode="black">
          <a:xfrm>
            <a:off x="12298392" y="367505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7,85 // 8,32"/>
          <p:cNvCxnSpPr/>
          <p:nvPr userDrawn="1"/>
        </p:nvCxnSpPr>
        <p:spPr bwMode="black">
          <a:xfrm>
            <a:off x="-455571" y="643324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,2 // 5,33"/>
          <p:cNvCxnSpPr/>
          <p:nvPr userDrawn="1"/>
        </p:nvCxnSpPr>
        <p:spPr bwMode="black">
          <a:xfrm>
            <a:off x="-462995" y="1511999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,02 // 8,5"/>
          <p:cNvCxnSpPr/>
          <p:nvPr userDrawn="1"/>
        </p:nvCxnSpPr>
        <p:spPr bwMode="black">
          <a:xfrm>
            <a:off x="-446045" y="362743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95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6615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97" y="368301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93" y="151205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96" y="1511305"/>
            <a:ext cx="11406187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2" y="1"/>
            <a:ext cx="1872001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7" y="1"/>
            <a:ext cx="1872001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5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999"/>
            </a:lvl2pPr>
            <a:lvl3pPr marL="0" indent="0" algn="r">
              <a:spcBef>
                <a:spcPts val="0"/>
              </a:spcBef>
              <a:defRPr sz="999"/>
            </a:lvl3pPr>
            <a:lvl4pPr marL="0" indent="0" algn="r">
              <a:spcBef>
                <a:spcPts val="0"/>
              </a:spcBef>
              <a:defRPr sz="999"/>
            </a:lvl4pPr>
            <a:lvl5pPr marL="0" indent="0" algn="r">
              <a:spcBef>
                <a:spcPts val="0"/>
              </a:spcBef>
              <a:defRPr sz="999"/>
            </a:lvl5pPr>
            <a:lvl6pPr marL="0" indent="0" algn="r">
              <a:spcBef>
                <a:spcPts val="0"/>
              </a:spcBef>
              <a:defRPr sz="999"/>
            </a:lvl6pPr>
            <a:lvl7pPr marL="0" indent="0" algn="r">
              <a:spcBef>
                <a:spcPts val="0"/>
              </a:spcBef>
              <a:defRPr sz="999"/>
            </a:lvl7pPr>
            <a:lvl8pPr marL="0" indent="0" algn="r">
              <a:spcBef>
                <a:spcPts val="0"/>
              </a:spcBef>
              <a:defRPr sz="999"/>
            </a:lvl8pPr>
            <a:lvl9pPr marL="0" indent="0" algn="r">
              <a:spcBef>
                <a:spcPts val="0"/>
              </a:spcBef>
              <a:defRPr sz="999"/>
            </a:lvl9pPr>
          </a:lstStyle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3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999"/>
            </a:lvl2pPr>
            <a:lvl3pPr marL="0" indent="0" algn="l">
              <a:spcBef>
                <a:spcPts val="0"/>
              </a:spcBef>
              <a:defRPr sz="999"/>
            </a:lvl3pPr>
            <a:lvl4pPr marL="0" indent="0" algn="l">
              <a:spcBef>
                <a:spcPts val="0"/>
              </a:spcBef>
              <a:defRPr sz="999"/>
            </a:lvl4pPr>
            <a:lvl5pPr marL="0" indent="0" algn="l">
              <a:spcBef>
                <a:spcPts val="0"/>
              </a:spcBef>
              <a:defRPr sz="999"/>
            </a:lvl5pPr>
            <a:lvl6pPr marL="0" indent="0" algn="l">
              <a:spcBef>
                <a:spcPts val="0"/>
              </a:spcBef>
              <a:defRPr sz="999"/>
            </a:lvl6pPr>
            <a:lvl7pPr marL="0" indent="0" algn="l">
              <a:spcBef>
                <a:spcPts val="0"/>
              </a:spcBef>
              <a:defRPr sz="999"/>
            </a:lvl7pPr>
            <a:lvl8pPr marL="0" indent="0" algn="l">
              <a:spcBef>
                <a:spcPts val="0"/>
              </a:spcBef>
              <a:defRPr sz="999"/>
            </a:lvl8pPr>
            <a:lvl9pPr marL="0" indent="0" algn="l">
              <a:spcBef>
                <a:spcPts val="0"/>
              </a:spcBef>
              <a:defRPr sz="999"/>
            </a:lvl9pPr>
          </a:lstStyle>
          <a:p>
            <a:fld id="{AD1D1349-391B-44DC-865F-5996B3E40F26}" type="slidenum">
              <a:rPr lang="de-DE" smtClean="0">
                <a:solidFill>
                  <a:prstClr val="white"/>
                </a:solidFill>
              </a:rPr>
              <a:pPr/>
              <a:t>‹Nº›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14" name="Picture 4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44" y="12701"/>
            <a:ext cx="1493056" cy="35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339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headline on two lines als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for content page in CorpoA Regular 30 pt on two lines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Text slides are in CorpoS Regular, 20 pt.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>
          <a:xfrm>
            <a:off x="7248128" y="6552000"/>
            <a:ext cx="1020597" cy="3060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AR" smtClean="0">
                <a:solidFill>
                  <a:prstClr val="black"/>
                </a:solidFill>
              </a:rPr>
              <a:t>Desafío 1 | Grupo 2 | Mayo 2020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BD4307-8E25-4063-B042-91C9BB9E4C20}" type="slidenum">
              <a:rPr lang="en-US" smtClean="0">
                <a:solidFill>
                  <a:prstClr val="black"/>
                </a:solidFill>
              </a:rPr>
              <a:pPr/>
              <a:t>‹Nº›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28000" y="144000"/>
            <a:ext cx="7008000" cy="21600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200"/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 marL="0" indent="0">
              <a:buNone/>
              <a:defRPr sz="1200"/>
            </a:lvl6pPr>
            <a:lvl7pPr marL="0" indent="0">
              <a:buNone/>
              <a:defRPr sz="1200"/>
            </a:lvl7pPr>
            <a:lvl8pPr marL="0" indent="0">
              <a:buNone/>
              <a:defRPr sz="1200"/>
            </a:lvl8pPr>
            <a:lvl9pPr marL="0" indent="0">
              <a:buNone/>
              <a:defRPr sz="1200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153600" y="72000"/>
            <a:ext cx="2505600" cy="306000"/>
          </a:xfrm>
          <a:noFill/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552000" y="72000"/>
            <a:ext cx="2505600" cy="306000"/>
          </a:xfrm>
          <a:noFill/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18000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 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889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1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2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37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1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7C41-B247-412F-A05E-999E22315B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1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17,85 // 8,32"/>
          <p:cNvCxnSpPr/>
          <p:nvPr userDrawn="1"/>
        </p:nvCxnSpPr>
        <p:spPr bwMode="black">
          <a:xfrm>
            <a:off x="-467757" y="6426199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black">
          <a:xfrm>
            <a:off x="395083" y="368300"/>
            <a:ext cx="11404800" cy="1008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 bwMode="black">
          <a:xfrm>
            <a:off x="395082" y="1511300"/>
            <a:ext cx="11404800" cy="4996562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6" name="Fußzeilenplatzhalter 4"/>
          <p:cNvSpPr>
            <a:spLocks noGrp="1"/>
          </p:cNvSpPr>
          <p:nvPr userDrawn="1"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999"/>
            </a:lvl2pPr>
            <a:lvl3pPr marL="0" indent="0" algn="r">
              <a:spcBef>
                <a:spcPts val="0"/>
              </a:spcBef>
              <a:defRPr sz="999"/>
            </a:lvl3pPr>
            <a:lvl4pPr marL="0" indent="0" algn="r">
              <a:spcBef>
                <a:spcPts val="0"/>
              </a:spcBef>
              <a:defRPr sz="999"/>
            </a:lvl4pPr>
            <a:lvl5pPr marL="0" indent="0" algn="r">
              <a:spcBef>
                <a:spcPts val="0"/>
              </a:spcBef>
              <a:defRPr sz="999"/>
            </a:lvl5pPr>
            <a:lvl6pPr marL="0" indent="0" algn="r">
              <a:spcBef>
                <a:spcPts val="0"/>
              </a:spcBef>
              <a:defRPr sz="999"/>
            </a:lvl6pPr>
            <a:lvl7pPr marL="0" indent="0" algn="r">
              <a:spcBef>
                <a:spcPts val="0"/>
              </a:spcBef>
              <a:defRPr sz="999"/>
            </a:lvl7pPr>
            <a:lvl8pPr marL="0" indent="0" algn="r">
              <a:spcBef>
                <a:spcPts val="0"/>
              </a:spcBef>
              <a:defRPr sz="999"/>
            </a:lvl8pPr>
            <a:lvl9pPr marL="0" indent="0" algn="r">
              <a:spcBef>
                <a:spcPts val="0"/>
              </a:spcBef>
              <a:defRPr sz="999"/>
            </a:lvl9pPr>
          </a:lstStyle>
          <a:p>
            <a:r>
              <a:rPr lang="es-AR" smtClean="0">
                <a:solidFill>
                  <a:prstClr val="white"/>
                </a:solidFill>
              </a:rPr>
              <a:t>Desafío 1 | Grupo 2 | Mayo 2020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Foliennummernplatzhalter 5"/>
          <p:cNvSpPr>
            <a:spLocks noGrp="1"/>
          </p:cNvSpPr>
          <p:nvPr userDrawn="1">
            <p:ph type="sldNum" sz="quarter" idx="4"/>
          </p:nvPr>
        </p:nvSpPr>
        <p:spPr bwMode="black">
          <a:xfrm>
            <a:off x="11484000" y="6552000"/>
            <a:ext cx="32383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999"/>
            </a:lvl2pPr>
            <a:lvl3pPr marL="0" indent="0" algn="l">
              <a:spcBef>
                <a:spcPts val="0"/>
              </a:spcBef>
              <a:defRPr sz="999"/>
            </a:lvl3pPr>
            <a:lvl4pPr marL="0" indent="0" algn="l">
              <a:spcBef>
                <a:spcPts val="0"/>
              </a:spcBef>
              <a:defRPr sz="999"/>
            </a:lvl4pPr>
            <a:lvl5pPr marL="0" indent="0" algn="l">
              <a:spcBef>
                <a:spcPts val="0"/>
              </a:spcBef>
              <a:defRPr sz="999"/>
            </a:lvl5pPr>
            <a:lvl6pPr marL="0" indent="0" algn="l">
              <a:spcBef>
                <a:spcPts val="0"/>
              </a:spcBef>
              <a:defRPr sz="999"/>
            </a:lvl6pPr>
            <a:lvl7pPr marL="0" indent="0" algn="l">
              <a:spcBef>
                <a:spcPts val="0"/>
              </a:spcBef>
              <a:defRPr sz="999"/>
            </a:lvl7pPr>
            <a:lvl8pPr marL="0" indent="0" algn="l">
              <a:spcBef>
                <a:spcPts val="0"/>
              </a:spcBef>
              <a:defRPr sz="999"/>
            </a:lvl8pPr>
            <a:lvl9pPr marL="0" indent="0" algn="l">
              <a:spcBef>
                <a:spcPts val="0"/>
              </a:spcBef>
              <a:defRPr sz="999"/>
            </a:lvl9pPr>
          </a:lstStyle>
          <a:p>
            <a:fld id="{AD1D1349-391B-44DC-865F-5996B3E40F26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2" name="Hinweis oben"/>
          <p:cNvGrpSpPr/>
          <p:nvPr userDrawn="1"/>
        </p:nvGrpSpPr>
        <p:grpSpPr bwMode="black">
          <a:xfrm>
            <a:off x="395081" y="-468001"/>
            <a:ext cx="11400250" cy="360000"/>
            <a:chOff x="395287" y="-468000"/>
            <a:chExt cx="11406188" cy="360000"/>
          </a:xfrm>
        </p:grpSpPr>
        <p:cxnSp>
          <p:nvCxnSpPr>
            <p:cNvPr id="58" name="32,78 // 15,84"/>
            <p:cNvCxnSpPr/>
            <p:nvPr userDrawn="1"/>
          </p:nvCxnSpPr>
          <p:spPr bwMode="black">
            <a:xfrm>
              <a:off x="11801475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,1 // 15,84"/>
            <p:cNvCxnSpPr/>
            <p:nvPr userDrawn="1"/>
          </p:nvCxnSpPr>
          <p:spPr bwMode="black">
            <a:xfrm>
              <a:off x="395287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32,78 // 15,84"/>
          <p:cNvCxnSpPr/>
          <p:nvPr userDrawn="1"/>
        </p:nvCxnSpPr>
        <p:spPr bwMode="black">
          <a:xfrm>
            <a:off x="11795331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,1 // 15,84"/>
          <p:cNvCxnSpPr/>
          <p:nvPr userDrawn="1"/>
        </p:nvCxnSpPr>
        <p:spPr bwMode="black">
          <a:xfrm>
            <a:off x="395082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,85 // 8,32"/>
          <p:cNvCxnSpPr/>
          <p:nvPr userDrawn="1"/>
        </p:nvCxnSpPr>
        <p:spPr bwMode="black">
          <a:xfrm>
            <a:off x="12303153" y="6429376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4,2 // 5,33"/>
          <p:cNvCxnSpPr/>
          <p:nvPr userDrawn="1"/>
        </p:nvCxnSpPr>
        <p:spPr bwMode="black">
          <a:xfrm>
            <a:off x="12303156" y="150653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,02 // 8,5"/>
          <p:cNvCxnSpPr/>
          <p:nvPr userDrawn="1"/>
        </p:nvCxnSpPr>
        <p:spPr bwMode="black">
          <a:xfrm>
            <a:off x="12298392" y="367505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7,85 // 8,32"/>
          <p:cNvCxnSpPr/>
          <p:nvPr userDrawn="1"/>
        </p:nvCxnSpPr>
        <p:spPr bwMode="black">
          <a:xfrm>
            <a:off x="-455571" y="6433248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4,2 // 5,33"/>
          <p:cNvCxnSpPr/>
          <p:nvPr userDrawn="1"/>
        </p:nvCxnSpPr>
        <p:spPr bwMode="black">
          <a:xfrm>
            <a:off x="-462995" y="1511999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,02 // 8,5"/>
          <p:cNvCxnSpPr/>
          <p:nvPr userDrawn="1"/>
        </p:nvCxnSpPr>
        <p:spPr bwMode="black">
          <a:xfrm>
            <a:off x="-446045" y="362743"/>
            <a:ext cx="359813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Wortmarke Mercedes-Benz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96000" y="6613200"/>
            <a:ext cx="1188000" cy="1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77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1" r:id="rId29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3814" rtl="0" eaLnBrk="1" latinLnBrk="0" hangingPunct="1">
        <a:spcBef>
          <a:spcPts val="0"/>
        </a:spcBef>
        <a:buFont typeface="+mj-lt"/>
        <a:buNone/>
        <a:defRPr sz="2999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+mj-lt"/>
        <a:buNone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781" indent="-341781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Arial" panose="020B0604020202020204" pitchFamily="34" charset="0"/>
        <a:buChar char="•"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7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06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14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0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28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35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43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349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256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uperotti/dh_ds_grupo2_desafio1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400272" y="4225690"/>
            <a:ext cx="9396000" cy="1044302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 1 – Análisis Exploratorio Dataset Properati</a:t>
            </a:r>
            <a:b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2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96001" y="5227637"/>
            <a:ext cx="9235679" cy="10213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 smtClean="0">
              <a:solidFill>
                <a:schemeClr val="tx1"/>
              </a:solidFill>
              <a:latin typeface="CorpoSDem" pitchFamily="2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tx1"/>
                </a:solidFill>
                <a:latin typeface="CorpoSDem" pitchFamily="2" charset="0"/>
              </a:rPr>
              <a:t>Mayo.2020</a:t>
            </a:r>
            <a:endParaRPr lang="de-DE" dirty="0">
              <a:solidFill>
                <a:schemeClr val="tx1"/>
              </a:solidFill>
              <a:latin typeface="CorpoSDem" pitchFamily="2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1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5" y="-314325"/>
            <a:ext cx="12184288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50" y="678265"/>
            <a:ext cx="3553153" cy="252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9" y="-3884"/>
            <a:ext cx="9396000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2</a:t>
            </a:r>
            <a:r>
              <a:rPr lang="es-AR" sz="4000" b="1" dirty="0" smtClean="0">
                <a:latin typeface="CorpoS" pitchFamily="2" charset="0"/>
              </a:rPr>
              <a:t>. Limpieza </a:t>
            </a:r>
            <a:r>
              <a:rPr lang="es-AR" sz="4000" b="1" dirty="0" err="1" smtClean="0">
                <a:latin typeface="CorpoS" pitchFamily="2" charset="0"/>
              </a:rPr>
              <a:t>Dataset</a:t>
            </a:r>
            <a:r>
              <a:rPr lang="es-AR" sz="4000" b="1" dirty="0" smtClean="0">
                <a:latin typeface="CorpoS" pitchFamily="2" charset="0"/>
              </a:rPr>
              <a:t> - Resultados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10</a:t>
            </a:fld>
            <a:endParaRPr lang="es-E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61" y="2920767"/>
            <a:ext cx="4332969" cy="393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dirty="0" smtClean="0"/>
              <a:t>Desafío 1 | Grupo 2 | Mayo 2020</a:t>
            </a:r>
            <a:endParaRPr lang="es-E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825" y="901592"/>
            <a:ext cx="5487112" cy="543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9" y="-3884"/>
            <a:ext cx="9396000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3. Conclusiones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11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901700" y="1524000"/>
            <a:ext cx="1071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Alto impacto de la locación geográfica sobre el precio.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Fuerte dispersión de los datos.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</a:rPr>
              <a:t>Baja correlación de las variables con respecto al precio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9" y="-3884"/>
            <a:ext cx="9396000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4. Próximos pasos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12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81000" y="927100"/>
            <a:ext cx="11163300" cy="3262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400" dirty="0" smtClean="0">
                <a:solidFill>
                  <a:schemeClr val="bg1"/>
                </a:solidFill>
                <a:latin typeface="CorpoS"/>
              </a:rPr>
              <a:t>Terminar revisión </a:t>
            </a:r>
            <a:r>
              <a:rPr lang="es-AR" sz="2400" dirty="0" err="1" smtClean="0">
                <a:solidFill>
                  <a:schemeClr val="bg1"/>
                </a:solidFill>
                <a:latin typeface="CorpoS"/>
              </a:rPr>
              <a:t>geonames_id</a:t>
            </a:r>
            <a:r>
              <a:rPr lang="es-AR" sz="2400" dirty="0" smtClean="0">
                <a:solidFill>
                  <a:schemeClr val="bg1"/>
                </a:solidFill>
                <a:latin typeface="CorpoS"/>
              </a:rPr>
              <a:t> y cruzar con el campo </a:t>
            </a:r>
            <a:r>
              <a:rPr lang="es-AR" sz="2400" dirty="0" err="1" smtClean="0">
                <a:solidFill>
                  <a:schemeClr val="bg1"/>
                </a:solidFill>
                <a:latin typeface="CorpoS"/>
              </a:rPr>
              <a:t>place_id</a:t>
            </a:r>
            <a:r>
              <a:rPr lang="es-AR" sz="2400" dirty="0" smtClean="0">
                <a:solidFill>
                  <a:schemeClr val="bg1"/>
                </a:solidFill>
                <a:latin typeface="CorpoS"/>
              </a:rPr>
              <a:t> para reducir faltantes.</a:t>
            </a:r>
          </a:p>
          <a:p>
            <a:pPr marL="457200" indent="-457200">
              <a:buFont typeface="+mj-lt"/>
              <a:buAutoNum type="arabicPeriod"/>
            </a:pPr>
            <a:endParaRPr lang="es-AR" sz="2400" dirty="0" smtClean="0">
              <a:solidFill>
                <a:schemeClr val="bg1"/>
              </a:solidFill>
              <a:latin typeface="CorpoS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 smtClean="0">
                <a:solidFill>
                  <a:schemeClr val="bg1"/>
                </a:solidFill>
                <a:latin typeface="CorpoS"/>
              </a:rPr>
              <a:t>Incluir la </a:t>
            </a:r>
            <a:r>
              <a:rPr lang="es-AR" sz="2400" dirty="0" err="1" smtClean="0">
                <a:solidFill>
                  <a:schemeClr val="bg1"/>
                </a:solidFill>
                <a:latin typeface="CorpoS"/>
              </a:rPr>
              <a:t>geolocalización</a:t>
            </a:r>
            <a:r>
              <a:rPr lang="es-AR" sz="2400" dirty="0" smtClean="0">
                <a:solidFill>
                  <a:schemeClr val="bg1"/>
                </a:solidFill>
                <a:latin typeface="CorpoS"/>
              </a:rPr>
              <a:t> en la correlación.</a:t>
            </a:r>
          </a:p>
          <a:p>
            <a:pPr marL="457200" indent="-457200">
              <a:buFont typeface="+mj-lt"/>
              <a:buAutoNum type="arabicPeriod"/>
            </a:pPr>
            <a:endParaRPr lang="es-AR" sz="2400" dirty="0" smtClean="0">
              <a:solidFill>
                <a:schemeClr val="bg1"/>
              </a:solidFill>
              <a:latin typeface="CorpoS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 smtClean="0">
                <a:solidFill>
                  <a:schemeClr val="bg1"/>
                </a:solidFill>
                <a:latin typeface="CorpoS"/>
              </a:rPr>
              <a:t>Analizar veracidad de la información (búsqueda de inconsistencias)</a:t>
            </a:r>
          </a:p>
          <a:p>
            <a:pPr marL="457200" indent="-457200">
              <a:buFont typeface="+mj-lt"/>
              <a:buAutoNum type="arabicPeriod"/>
            </a:pPr>
            <a:endParaRPr lang="es-AR" sz="2400" dirty="0">
              <a:solidFill>
                <a:schemeClr val="bg1"/>
              </a:solidFill>
              <a:latin typeface="CorpoS"/>
            </a:endParaRPr>
          </a:p>
          <a:p>
            <a:pPr marL="457200" indent="-457200">
              <a:buFont typeface="+mj-lt"/>
              <a:buAutoNum type="arabicPeriod"/>
            </a:pPr>
            <a:endParaRPr lang="es-AR" sz="2200" dirty="0" smtClean="0">
              <a:solidFill>
                <a:schemeClr val="bg1"/>
              </a:solidFill>
              <a:latin typeface="CorpoS"/>
            </a:endParaRPr>
          </a:p>
          <a:p>
            <a:endParaRPr lang="es-AR" sz="2000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+mj-lt"/>
              <a:buAutoNum type="arabicPeriod"/>
            </a:pPr>
            <a:endParaRPr lang="es-AR" sz="2000" dirty="0" smtClean="0">
              <a:solidFill>
                <a:schemeClr val="bg1"/>
              </a:solidFill>
              <a:latin typeface="CorpoS"/>
            </a:endParaRPr>
          </a:p>
        </p:txBody>
      </p:sp>
    </p:spTree>
    <p:extLst>
      <p:ext uri="{BB962C8B-B14F-4D97-AF65-F5344CB8AC3E}">
        <p14:creationId xmlns:p14="http://schemas.microsoft.com/office/powerpoint/2010/main" val="13572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213121" y="4871402"/>
            <a:ext cx="9235679" cy="10213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32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Gracias!</a:t>
            </a:r>
            <a:endParaRPr lang="de-DE" sz="32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13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5" y="-314325"/>
            <a:ext cx="12184288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9" y="-3884"/>
            <a:ext cx="9396000" cy="1044302"/>
          </a:xfrm>
        </p:spPr>
        <p:txBody>
          <a:bodyPr>
            <a:normAutofit/>
          </a:bodyPr>
          <a:lstStyle/>
          <a:p>
            <a:r>
              <a:rPr lang="es-AR" sz="4000" b="1" dirty="0" err="1" smtClean="0">
                <a:latin typeface="CorpoS" pitchFamily="2" charset="0"/>
              </a:rPr>
              <a:t>Backup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14</a:t>
            </a:fld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71" y="1233388"/>
            <a:ext cx="8102654" cy="392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339681" y="978192"/>
            <a:ext cx="15877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b="1" dirty="0">
                <a:solidFill>
                  <a:schemeClr val="bg1"/>
                </a:solidFill>
              </a:rPr>
              <a:t>p</a:t>
            </a:r>
            <a:r>
              <a:rPr lang="es-AR" sz="1200" b="1" dirty="0" smtClean="0">
                <a:solidFill>
                  <a:schemeClr val="bg1"/>
                </a:solidFill>
              </a:rPr>
              <a:t>rice_usd_per_m2</a:t>
            </a:r>
            <a:endParaRPr lang="es-A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9" y="8148"/>
            <a:ext cx="9396000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Índice Contenidos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2</a:t>
            </a:fld>
            <a:endParaRPr lang="es-ES"/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893841" y="914400"/>
            <a:ext cx="8016479" cy="5428642"/>
          </a:xfrm>
        </p:spPr>
        <p:txBody>
          <a:bodyPr>
            <a:normAutofit fontScale="92500" lnSpcReduction="10000"/>
          </a:bodyPr>
          <a:lstStyle/>
          <a:p>
            <a:r>
              <a:rPr lang="es-AR" sz="2600" b="1" dirty="0" smtClean="0">
                <a:latin typeface="CorpoS" pitchFamily="2" charset="0"/>
              </a:rPr>
              <a:t>1- Introducción</a:t>
            </a:r>
          </a:p>
          <a:p>
            <a:endParaRPr lang="es-AR" sz="2600" b="1" dirty="0">
              <a:latin typeface="CorpoS" pitchFamily="2" charset="0"/>
            </a:endParaRPr>
          </a:p>
          <a:p>
            <a:endParaRPr lang="es-AR" sz="2600" b="1" dirty="0">
              <a:latin typeface="CorpoS" pitchFamily="2" charset="0"/>
            </a:endParaRPr>
          </a:p>
          <a:p>
            <a:endParaRPr lang="es-AR" sz="2600" b="1" dirty="0" smtClean="0">
              <a:latin typeface="CorpoS" pitchFamily="2" charset="0"/>
            </a:endParaRPr>
          </a:p>
          <a:p>
            <a:r>
              <a:rPr lang="es-AR" sz="2600" b="1" dirty="0" smtClean="0">
                <a:latin typeface="CorpoS" pitchFamily="2" charset="0"/>
              </a:rPr>
              <a:t>2- </a:t>
            </a:r>
            <a:r>
              <a:rPr lang="es-AR" sz="2600" b="1" dirty="0" smtClean="0">
                <a:latin typeface="CorpoS" pitchFamily="2" charset="0"/>
              </a:rPr>
              <a:t>Análisis </a:t>
            </a:r>
            <a:r>
              <a:rPr lang="es-AR" sz="2600" b="1" dirty="0" err="1" smtClean="0">
                <a:latin typeface="CorpoS" pitchFamily="2" charset="0"/>
              </a:rPr>
              <a:t>Dataset</a:t>
            </a:r>
            <a:endParaRPr lang="es-AR" sz="2600" b="1" dirty="0" smtClean="0">
              <a:latin typeface="CorpoS" pitchFamily="2" charset="0"/>
            </a:endParaRPr>
          </a:p>
          <a:p>
            <a:endParaRPr lang="es-AR" sz="2600" b="1" dirty="0" smtClean="0">
              <a:latin typeface="CorpoS" pitchFamily="2" charset="0"/>
            </a:endParaRPr>
          </a:p>
          <a:p>
            <a:r>
              <a:rPr lang="es-AR" sz="2600" b="1" dirty="0" smtClean="0">
                <a:latin typeface="CorpoS" pitchFamily="2" charset="0"/>
              </a:rPr>
              <a:t>3- Conclusiones</a:t>
            </a:r>
          </a:p>
          <a:p>
            <a:endParaRPr lang="es-AR" sz="2600" b="1" dirty="0">
              <a:latin typeface="CorpoS" pitchFamily="2" charset="0"/>
            </a:endParaRPr>
          </a:p>
          <a:p>
            <a:r>
              <a:rPr lang="es-AR" sz="2600" b="1" dirty="0" smtClean="0">
                <a:latin typeface="CorpoS" pitchFamily="2" charset="0"/>
              </a:rPr>
              <a:t>4- Próximos Pasos</a:t>
            </a:r>
          </a:p>
          <a:p>
            <a:endParaRPr lang="es-AR" sz="2000" b="1" dirty="0" smtClean="0">
              <a:latin typeface="CorpoS" pitchFamily="2" charset="0"/>
            </a:endParaRPr>
          </a:p>
          <a:p>
            <a:endParaRPr lang="es-AR" sz="2000" b="1" dirty="0" smtClean="0">
              <a:latin typeface="CorpoS" pitchFamily="2" charset="0"/>
            </a:endParaRPr>
          </a:p>
          <a:p>
            <a:r>
              <a:rPr lang="es-AR" sz="2000" b="1" dirty="0" smtClean="0">
                <a:latin typeface="CorpoS" pitchFamily="2" charset="0"/>
              </a:rPr>
              <a:t>Fuente: </a:t>
            </a:r>
            <a:r>
              <a:rPr lang="es-AR" sz="1800" dirty="0">
                <a:hlinkClick r:id="rId2"/>
              </a:rPr>
              <a:t>https://</a:t>
            </a:r>
            <a:r>
              <a:rPr lang="es-AR" sz="1800" dirty="0" smtClean="0">
                <a:hlinkClick r:id="rId2"/>
              </a:rPr>
              <a:t>github.com/manuperotti/dh_ds_grupo2_desafio1</a:t>
            </a:r>
            <a:endParaRPr lang="es-AR" sz="2000" b="1" dirty="0">
              <a:latin typeface="CorpoS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22500" y="1182720"/>
            <a:ext cx="59842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2160000">
              <a:spcBef>
                <a:spcPts val="600"/>
              </a:spcBef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CorpoS" pitchFamily="2" charset="0"/>
              </a:rPr>
              <a:t>Objetivo</a:t>
            </a:r>
            <a:r>
              <a:rPr lang="en-US" dirty="0" smtClean="0">
                <a:solidFill>
                  <a:schemeClr val="bg1"/>
                </a:solidFill>
                <a:latin typeface="CorpoS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rpoS" pitchFamily="2" charset="0"/>
              </a:rPr>
              <a:t>desafio</a:t>
            </a:r>
            <a:endParaRPr lang="en-US" dirty="0" smtClean="0">
              <a:solidFill>
                <a:schemeClr val="bg1"/>
              </a:solidFill>
              <a:latin typeface="CorpoS" pitchFamily="2" charset="0"/>
            </a:endParaRPr>
          </a:p>
          <a:p>
            <a:pPr marL="457200" indent="-457200" algn="just" defTabSz="2160000">
              <a:spcBef>
                <a:spcPts val="600"/>
              </a:spcBef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CorpoS" pitchFamily="2" charset="0"/>
              </a:rPr>
              <a:t>Premisas</a:t>
            </a:r>
            <a:r>
              <a:rPr lang="en-US" dirty="0" smtClean="0">
                <a:solidFill>
                  <a:schemeClr val="bg1"/>
                </a:solidFill>
                <a:latin typeface="CorpoS" pitchFamily="2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rpoS" pitchFamily="2" charset="0"/>
              </a:rPr>
              <a:t>trabajo</a:t>
            </a:r>
            <a:endParaRPr lang="en-US" dirty="0">
              <a:solidFill>
                <a:schemeClr val="bg1"/>
              </a:solidFill>
              <a:latin typeface="CorpoS" pitchFamily="2" charset="0"/>
            </a:endParaRPr>
          </a:p>
          <a:p>
            <a:pPr marL="457200" indent="-457200" defTabSz="2160000">
              <a:spcBef>
                <a:spcPts val="600"/>
              </a:spcBef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CorpoS" pitchFamily="2" charset="0"/>
              </a:rPr>
              <a:t>Información</a:t>
            </a:r>
            <a:r>
              <a:rPr lang="en-US" dirty="0" smtClean="0">
                <a:solidFill>
                  <a:schemeClr val="bg1"/>
                </a:solidFill>
                <a:latin typeface="CorpoS" pitchFamily="2" charset="0"/>
              </a:rPr>
              <a:t> Dataset “</a:t>
            </a:r>
            <a:r>
              <a:rPr lang="en-US" dirty="0" err="1" smtClean="0">
                <a:solidFill>
                  <a:schemeClr val="bg1"/>
                </a:solidFill>
                <a:latin typeface="CorpoS" pitchFamily="2" charset="0"/>
              </a:rPr>
              <a:t>Properati</a:t>
            </a:r>
            <a:r>
              <a:rPr lang="en-US" dirty="0" smtClean="0">
                <a:solidFill>
                  <a:schemeClr val="bg1"/>
                </a:solidFill>
                <a:latin typeface="CorpoS" pitchFamily="2" charset="0"/>
              </a:rPr>
              <a:t>”</a:t>
            </a:r>
          </a:p>
          <a:p>
            <a:pPr marL="457200" indent="-457200" defTabSz="2160000">
              <a:spcBef>
                <a:spcPts val="600"/>
              </a:spcBef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CorpoS" pitchFamily="2" charset="0"/>
              </a:rPr>
              <a:t>Análisis</a:t>
            </a:r>
            <a:r>
              <a:rPr lang="en-US" dirty="0" smtClean="0">
                <a:solidFill>
                  <a:schemeClr val="bg1"/>
                </a:solidFill>
                <a:latin typeface="CorpoS" pitchFamily="2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rpoS" pitchFamily="2" charset="0"/>
              </a:rPr>
              <a:t>las</a:t>
            </a:r>
            <a:r>
              <a:rPr lang="en-US" dirty="0" smtClean="0">
                <a:solidFill>
                  <a:schemeClr val="bg1"/>
                </a:solidFill>
                <a:latin typeface="CorpoS" pitchFamily="2" charset="0"/>
              </a:rPr>
              <a:t> Variables</a:t>
            </a:r>
            <a:r>
              <a:rPr lang="es-AR" dirty="0" smtClean="0">
                <a:solidFill>
                  <a:schemeClr val="bg1"/>
                </a:solidFill>
                <a:latin typeface="CorpoS" pitchFamily="2" charset="0"/>
              </a:rPr>
              <a:t> </a:t>
            </a:r>
            <a:endParaRPr lang="es-AR" dirty="0">
              <a:solidFill>
                <a:schemeClr val="bg1"/>
              </a:solidFill>
              <a:latin typeface="CorpoS" pitchFamily="2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54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9" y="-3884"/>
            <a:ext cx="9396000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1.1 </a:t>
            </a:r>
            <a:r>
              <a:rPr lang="es-AR" sz="4000" b="1" dirty="0" smtClean="0">
                <a:latin typeface="CorpoS" pitchFamily="2" charset="0"/>
              </a:rPr>
              <a:t>Objetivo del </a:t>
            </a:r>
            <a:r>
              <a:rPr lang="es-AR" sz="4000" b="1" dirty="0" smtClean="0">
                <a:latin typeface="CorpoS" pitchFamily="2" charset="0"/>
              </a:rPr>
              <a:t>desafío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3</a:t>
            </a:fld>
            <a:endParaRPr lang="es-ES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893841" y="1224642"/>
            <a:ext cx="10078959" cy="4464958"/>
          </a:xfrm>
        </p:spPr>
        <p:txBody>
          <a:bodyPr>
            <a:normAutofit/>
          </a:bodyPr>
          <a:lstStyle/>
          <a:p>
            <a:pPr algn="just"/>
            <a:r>
              <a:rPr lang="es-AR" sz="2400" b="1" dirty="0" smtClean="0">
                <a:latin typeface="CorpoS" pitchFamily="2" charset="0"/>
              </a:rPr>
              <a:t>OBJETIVO</a:t>
            </a:r>
            <a:r>
              <a:rPr lang="es-AR" sz="2400" dirty="0" smtClean="0">
                <a:latin typeface="CorpoS" pitchFamily="2" charset="0"/>
              </a:rPr>
              <a:t>:</a:t>
            </a:r>
            <a:r>
              <a:rPr lang="es-AR" sz="2400" dirty="0" smtClean="0">
                <a:latin typeface="CorpoS" pitchFamily="2" charset="0"/>
              </a:rPr>
              <a:t> </a:t>
            </a:r>
            <a:r>
              <a:rPr lang="es-AR" sz="2400" dirty="0" smtClean="0">
                <a:latin typeface="CorpoS" pitchFamily="2" charset="0"/>
              </a:rPr>
              <a:t>armar un tasador </a:t>
            </a:r>
            <a:r>
              <a:rPr lang="es-AR" sz="2400" dirty="0" smtClean="0">
                <a:latin typeface="CorpoS" pitchFamily="2" charset="0"/>
              </a:rPr>
              <a:t>automático.</a:t>
            </a:r>
          </a:p>
          <a:p>
            <a:pPr algn="just"/>
            <a:endParaRPr lang="es-AR" sz="1000" dirty="0" smtClean="0">
              <a:latin typeface="CorpoS" pitchFamily="2" charset="0"/>
            </a:endParaRPr>
          </a:p>
          <a:p>
            <a:pPr algn="just"/>
            <a:r>
              <a:rPr lang="es-AR" sz="2400" b="1" dirty="0">
                <a:latin typeface="CorpoS" pitchFamily="2" charset="0"/>
              </a:rPr>
              <a:t>	</a:t>
            </a:r>
            <a:r>
              <a:rPr lang="es-AR" sz="2400" b="1" dirty="0" smtClean="0">
                <a:latin typeface="CorpoS" pitchFamily="2" charset="0"/>
              </a:rPr>
              <a:t>EL DATASET</a:t>
            </a:r>
            <a:r>
              <a:rPr lang="es-AR" sz="2400" dirty="0" smtClean="0">
                <a:latin typeface="CorpoS" pitchFamily="2" charset="0"/>
              </a:rPr>
              <a:t>, se encuentra </a:t>
            </a:r>
            <a:r>
              <a:rPr lang="es-AR" sz="2400" dirty="0" smtClean="0">
                <a:latin typeface="CorpoS" pitchFamily="2" charset="0"/>
              </a:rPr>
              <a:t>en condiciones de ser usado como fuente de </a:t>
            </a:r>
            <a:r>
              <a:rPr lang="es-AR" sz="2400" dirty="0" smtClean="0">
                <a:latin typeface="CorpoS" pitchFamily="2" charset="0"/>
              </a:rPr>
              <a:t>información </a:t>
            </a:r>
            <a:r>
              <a:rPr lang="es-AR" sz="2400" dirty="0" smtClean="0">
                <a:latin typeface="CorpoS" pitchFamily="2" charset="0"/>
              </a:rPr>
              <a:t>para </a:t>
            </a:r>
            <a:r>
              <a:rPr lang="es-AR" sz="2400" dirty="0" smtClean="0">
                <a:latin typeface="CorpoS" pitchFamily="2" charset="0"/>
              </a:rPr>
              <a:t>	desarrollar </a:t>
            </a:r>
            <a:r>
              <a:rPr lang="es-AR" sz="2400" dirty="0" smtClean="0">
                <a:latin typeface="CorpoS" pitchFamily="2" charset="0"/>
              </a:rPr>
              <a:t>un</a:t>
            </a:r>
            <a:r>
              <a:rPr lang="es-AR" sz="2400" dirty="0" smtClean="0">
                <a:latin typeface="CorpoS" pitchFamily="2" charset="0"/>
              </a:rPr>
              <a:t> </a:t>
            </a:r>
            <a:r>
              <a:rPr lang="es-AR" sz="2400" dirty="0" smtClean="0">
                <a:latin typeface="CorpoS" pitchFamily="2" charset="0"/>
              </a:rPr>
              <a:t>modelo?</a:t>
            </a:r>
          </a:p>
          <a:p>
            <a:pPr algn="just"/>
            <a:endParaRPr lang="es-AR" sz="1000" dirty="0" smtClean="0">
              <a:latin typeface="CorpoS" pitchFamily="2" charset="0"/>
            </a:endParaRPr>
          </a:p>
          <a:p>
            <a:pPr algn="just"/>
            <a:r>
              <a:rPr lang="es-AR" sz="2400" dirty="0" smtClean="0">
                <a:latin typeface="CorpoS" pitchFamily="2" charset="0"/>
              </a:rPr>
              <a:t>		Analizamos los registros suministrados y buscamos las correlaciones entre las 			variables y como afectan al precio</a:t>
            </a:r>
            <a:endParaRPr lang="es-AR" sz="2400" dirty="0" smtClean="0">
              <a:latin typeface="Corp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9" y="-3884"/>
            <a:ext cx="9396000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1.2 Premisas Trabajo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4</a:t>
            </a:fld>
            <a:endParaRPr lang="es-ES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893841" y="1224642"/>
            <a:ext cx="10078959" cy="3499758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AR" sz="2400" dirty="0" smtClean="0">
                <a:latin typeface="CorpoS" pitchFamily="2" charset="0"/>
              </a:rPr>
              <a:t>Consideramos precios en USD para evitar distorsiones por inflación o devaluación.</a:t>
            </a:r>
            <a:endParaRPr lang="es-AR" sz="2400" dirty="0" smtClean="0">
              <a:latin typeface="CorpoS" pitchFamily="2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s-AR" sz="2400" dirty="0" smtClean="0">
              <a:latin typeface="CorpoS" pitchFamily="2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sz="2400" dirty="0" smtClean="0">
                <a:latin typeface="CorpoS" pitchFamily="2" charset="0"/>
              </a:rPr>
              <a:t>La localización geográfica de las propiedades tienen impacto en el precio por m2.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sz="2400" dirty="0" smtClean="0">
              <a:latin typeface="CorpoS" pitchFamily="2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sz="2400" dirty="0" smtClean="0">
                <a:latin typeface="CorpoS" pitchFamily="2" charset="0"/>
              </a:rPr>
              <a:t>Luego del análisis y limpieza de datos, aquellas propiedades que se encuentren sin valorizar, no serán tenidas en cuenta para la generación del tasador.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sz="2400" dirty="0">
              <a:latin typeface="CorpoS" pitchFamily="2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s-AR" sz="2400" dirty="0" smtClean="0">
                <a:latin typeface="CorpoS" pitchFamily="2" charset="0"/>
              </a:rPr>
              <a:t>El tipo de propiedad afecta al precio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s-AR" sz="2400" dirty="0">
              <a:latin typeface="Corp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8" y="-3884"/>
            <a:ext cx="10551401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1.3 </a:t>
            </a:r>
            <a:r>
              <a:rPr lang="es-AR" sz="4000" b="1" dirty="0" smtClean="0">
                <a:latin typeface="CorpoS" pitchFamily="2" charset="0"/>
              </a:rPr>
              <a:t>Información </a:t>
            </a:r>
            <a:r>
              <a:rPr lang="es-AR" sz="4000" b="1" dirty="0" err="1" smtClean="0">
                <a:latin typeface="CorpoS" pitchFamily="2" charset="0"/>
              </a:rPr>
              <a:t>Dataset</a:t>
            </a:r>
            <a:r>
              <a:rPr lang="es-AR" sz="4000" b="1" dirty="0" smtClean="0">
                <a:latin typeface="CorpoS" pitchFamily="2" charset="0"/>
              </a:rPr>
              <a:t> «</a:t>
            </a:r>
            <a:r>
              <a:rPr lang="es-AR" sz="4000" b="1" dirty="0" err="1" smtClean="0">
                <a:latin typeface="CorpoS" pitchFamily="2" charset="0"/>
              </a:rPr>
              <a:t>Properati</a:t>
            </a:r>
            <a:r>
              <a:rPr lang="es-AR" sz="4000" b="1" dirty="0" smtClean="0">
                <a:latin typeface="CorpoS" pitchFamily="2" charset="0"/>
              </a:rPr>
              <a:t>» - visualización variables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5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847725"/>
            <a:ext cx="8658225" cy="54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7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9" y="-3884"/>
            <a:ext cx="9396000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1.3 Análisis Variables – Tipo propiedad y localización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6</a:t>
            </a:fld>
            <a:endParaRPr lang="es-E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63" y="1299041"/>
            <a:ext cx="5729720" cy="353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04" y="1299041"/>
            <a:ext cx="3487296" cy="359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8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8" y="-3884"/>
            <a:ext cx="9967201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1.3 Análisis Variables – relación variables con precio USD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7</a:t>
            </a:fld>
            <a:endParaRPr lang="es-E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12" y="1408235"/>
            <a:ext cx="5482991" cy="48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021" y="1153043"/>
            <a:ext cx="34194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742287" y="5794821"/>
            <a:ext cx="1116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>
                <a:solidFill>
                  <a:schemeClr val="bg1"/>
                </a:solidFill>
              </a:rPr>
              <a:t>*Top 15 regiones</a:t>
            </a:r>
            <a:endParaRPr lang="es-AR" sz="100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335061" y="1488560"/>
            <a:ext cx="205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chemeClr val="bg1"/>
                </a:solidFill>
              </a:rPr>
              <a:t>*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828799" y="1201485"/>
            <a:ext cx="15877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b="1" dirty="0">
                <a:solidFill>
                  <a:schemeClr val="bg1"/>
                </a:solidFill>
              </a:rPr>
              <a:t>p</a:t>
            </a:r>
            <a:r>
              <a:rPr lang="es-AR" sz="1200" b="1" dirty="0" smtClean="0">
                <a:solidFill>
                  <a:schemeClr val="bg1"/>
                </a:solidFill>
              </a:rPr>
              <a:t>rice_usd_per_m2</a:t>
            </a:r>
            <a:endParaRPr lang="es-A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9" y="-3884"/>
            <a:ext cx="9396000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2</a:t>
            </a:r>
            <a:r>
              <a:rPr lang="es-AR" sz="4000" dirty="0" smtClean="0">
                <a:latin typeface="CorpoS" pitchFamily="2" charset="0"/>
              </a:rPr>
              <a:t>.</a:t>
            </a:r>
            <a:r>
              <a:rPr lang="es-AR" sz="4000" b="1" dirty="0" smtClean="0">
                <a:latin typeface="CorpoS" pitchFamily="2" charset="0"/>
              </a:rPr>
              <a:t> Limpieza </a:t>
            </a:r>
            <a:r>
              <a:rPr lang="es-AR" sz="4000" b="1" dirty="0" err="1" smtClean="0">
                <a:latin typeface="CorpoS" pitchFamily="2" charset="0"/>
              </a:rPr>
              <a:t>Dataset</a:t>
            </a:r>
            <a:r>
              <a:rPr lang="es-AR" sz="4000" b="1" dirty="0" smtClean="0">
                <a:latin typeface="CorpoS" pitchFamily="2" charset="0"/>
              </a:rPr>
              <a:t> – variables trabajadas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8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431800" y="812800"/>
            <a:ext cx="11163300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0000" indent="-457200">
              <a:buFont typeface="Arial" pitchFamily="34" charset="0"/>
              <a:buChar char="•"/>
            </a:pPr>
            <a:r>
              <a:rPr lang="es-AR" sz="2000" b="1" dirty="0" smtClean="0">
                <a:solidFill>
                  <a:schemeClr val="bg1"/>
                </a:solidFill>
                <a:latin typeface="CorpoS"/>
              </a:rPr>
              <a:t>Valores duplicados: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Detección y borrado de duplicados usando la función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duplicated</a:t>
            </a:r>
            <a:endParaRPr lang="es-AR" sz="2000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endParaRPr lang="es-AR" sz="1400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r>
              <a:rPr lang="es-AR" sz="2000" b="1" dirty="0" err="1">
                <a:solidFill>
                  <a:schemeClr val="bg1"/>
                </a:solidFill>
                <a:latin typeface="CorpoS"/>
              </a:rPr>
              <a:t>Geolocalización</a:t>
            </a:r>
            <a:r>
              <a:rPr lang="es-AR" sz="2000" b="1" dirty="0">
                <a:solidFill>
                  <a:schemeClr val="bg1"/>
                </a:solidFill>
                <a:latin typeface="CorpoS"/>
              </a:rPr>
              <a:t>: </a:t>
            </a:r>
            <a:r>
              <a:rPr lang="es-AR" sz="2000" dirty="0">
                <a:solidFill>
                  <a:schemeClr val="bg1"/>
                </a:solidFill>
                <a:latin typeface="CorpoS"/>
              </a:rPr>
              <a:t>Compuesto por ocho variables, comprobamos que la información entre los campos </a:t>
            </a:r>
            <a:r>
              <a:rPr lang="es-AR" sz="2000" dirty="0" err="1">
                <a:solidFill>
                  <a:schemeClr val="bg1"/>
                </a:solidFill>
                <a:latin typeface="CorpoS"/>
              </a:rPr>
              <a:t>lat-lon</a:t>
            </a:r>
            <a:r>
              <a:rPr lang="es-AR" sz="2000" dirty="0">
                <a:solidFill>
                  <a:schemeClr val="bg1"/>
                </a:solidFill>
                <a:latin typeface="CorpoS"/>
              </a:rPr>
              <a:t>, </a:t>
            </a:r>
            <a:r>
              <a:rPr lang="es-AR" sz="2000" dirty="0" err="1">
                <a:solidFill>
                  <a:schemeClr val="bg1"/>
                </a:solidFill>
                <a:latin typeface="CorpoS"/>
              </a:rPr>
              <a:t>lat</a:t>
            </a:r>
            <a:r>
              <a:rPr lang="es-AR" sz="2000" dirty="0">
                <a:solidFill>
                  <a:schemeClr val="bg1"/>
                </a:solidFill>
                <a:latin typeface="CorpoS"/>
              </a:rPr>
              <a:t> y </a:t>
            </a:r>
            <a:r>
              <a:rPr lang="es-AR" sz="2000" dirty="0" err="1">
                <a:solidFill>
                  <a:schemeClr val="bg1"/>
                </a:solidFill>
                <a:latin typeface="CorpoS"/>
              </a:rPr>
              <a:t>lon</a:t>
            </a:r>
            <a:r>
              <a:rPr lang="es-AR" sz="2000" dirty="0">
                <a:solidFill>
                  <a:schemeClr val="bg1"/>
                </a:solidFill>
                <a:latin typeface="CorpoS"/>
              </a:rPr>
              <a:t> fuera la misma. Luego iniciamos 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varios análisis </a:t>
            </a:r>
            <a:r>
              <a:rPr lang="es-AR" sz="2000" dirty="0">
                <a:solidFill>
                  <a:schemeClr val="bg1"/>
                </a:solidFill>
                <a:latin typeface="CorpoS"/>
              </a:rPr>
              <a:t>para reducir la gran cantidad de datos nulos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.</a:t>
            </a:r>
          </a:p>
          <a:p>
            <a:pPr marL="360000" indent="-457200">
              <a:buFont typeface="Arial" pitchFamily="34" charset="0"/>
              <a:buChar char="•"/>
            </a:pPr>
            <a:endParaRPr lang="es-AR" sz="1400" dirty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r>
              <a:rPr lang="es-AR" sz="2000" b="1" dirty="0" smtClean="0">
                <a:solidFill>
                  <a:schemeClr val="bg1"/>
                </a:solidFill>
                <a:latin typeface="CorpoS"/>
              </a:rPr>
              <a:t>Precio: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Usamos una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regex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para buscar los valores nulos en las columnas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title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y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descrition</a:t>
            </a:r>
            <a:endParaRPr lang="es-AR" sz="2000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endParaRPr lang="es-AR" sz="1400" b="1" dirty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r>
              <a:rPr lang="es-AR" sz="2000" b="1" dirty="0" err="1" smtClean="0">
                <a:solidFill>
                  <a:schemeClr val="bg1"/>
                </a:solidFill>
                <a:latin typeface="CorpoS"/>
              </a:rPr>
              <a:t>Rooms</a:t>
            </a:r>
            <a:r>
              <a:rPr lang="es-AR" sz="2000" b="1" dirty="0" smtClean="0">
                <a:solidFill>
                  <a:schemeClr val="bg1"/>
                </a:solidFill>
                <a:latin typeface="CorpoS"/>
              </a:rPr>
              <a:t>: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Mediante una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regex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se buscaron los datos nulos en la columna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description</a:t>
            </a:r>
            <a:endParaRPr lang="es-AR" sz="2000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endParaRPr lang="es-AR" sz="1400" dirty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r>
              <a:rPr lang="es-AR" sz="2000" b="1" dirty="0" err="1" smtClean="0">
                <a:solidFill>
                  <a:schemeClr val="bg1"/>
                </a:solidFill>
                <a:latin typeface="CorpoS"/>
              </a:rPr>
              <a:t>Floor</a:t>
            </a:r>
            <a:r>
              <a:rPr lang="es-AR" sz="2000" b="1" dirty="0" smtClean="0">
                <a:solidFill>
                  <a:schemeClr val="bg1"/>
                </a:solidFill>
                <a:latin typeface="CorpoS"/>
              </a:rPr>
              <a:t>: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Para reducir la gran cantidad de datos nulos, usamos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regex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para extraer valores del campo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description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. Utilizaremos esta variable para analizar precios de departamentos.</a:t>
            </a:r>
            <a:endParaRPr lang="es-AR" sz="2000" b="1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endParaRPr lang="es-AR" sz="1400" b="1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r>
              <a:rPr lang="es-AR" sz="2000" b="1" dirty="0" smtClean="0">
                <a:solidFill>
                  <a:schemeClr val="bg1"/>
                </a:solidFill>
                <a:latin typeface="CorpoS"/>
              </a:rPr>
              <a:t>Superficie (m2):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Mediante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regex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, se buscan los datos faltantes en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description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.</a:t>
            </a:r>
          </a:p>
          <a:p>
            <a:pPr marL="360000" indent="-457200">
              <a:buFont typeface="Arial" pitchFamily="34" charset="0"/>
              <a:buChar char="•"/>
            </a:pPr>
            <a:endParaRPr lang="es-AR" sz="1400" b="1" dirty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r>
              <a:rPr lang="es-AR" sz="2000" b="1" dirty="0" smtClean="0">
                <a:solidFill>
                  <a:schemeClr val="bg1"/>
                </a:solidFill>
                <a:latin typeface="CorpoS"/>
              </a:rPr>
              <a:t>Precio x m2: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Se crean dos nuevas variables,  price_usd_per_m2  y price_per_m2 . Esto permite manejar más </a:t>
            </a:r>
            <a:r>
              <a:rPr lang="es-AR" sz="2000" dirty="0" err="1" smtClean="0">
                <a:solidFill>
                  <a:schemeClr val="bg1"/>
                </a:solidFill>
                <a:latin typeface="CorpoS"/>
              </a:rPr>
              <a:t>facilmente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los precios por m2 totales y m2 cubiertos.</a:t>
            </a:r>
            <a:endParaRPr lang="es-AR" sz="2000" b="1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endParaRPr lang="es-AR" sz="1400" b="1" dirty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r>
              <a:rPr lang="es-AR" sz="2000" b="1" dirty="0" smtClean="0">
                <a:solidFill>
                  <a:schemeClr val="bg1"/>
                </a:solidFill>
                <a:latin typeface="CorpoS"/>
              </a:rPr>
              <a:t>Pileta: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Agregamos la variable para ser trabajada más adelante, analizando su impacto en los precios</a:t>
            </a:r>
            <a:r>
              <a:rPr lang="es-AR" sz="2000" b="1" dirty="0" smtClean="0">
                <a:solidFill>
                  <a:schemeClr val="bg1"/>
                </a:solidFill>
                <a:latin typeface="CorpoS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endParaRPr lang="es-AR" sz="1400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Arial" pitchFamily="34" charset="0"/>
              <a:buChar char="•"/>
            </a:pPr>
            <a:r>
              <a:rPr lang="es-AR" sz="2000" b="1" dirty="0" smtClean="0">
                <a:solidFill>
                  <a:schemeClr val="bg1"/>
                </a:solidFill>
                <a:latin typeface="CorpoS"/>
              </a:rPr>
              <a:t>Cochera:</a:t>
            </a:r>
            <a:r>
              <a:rPr lang="es-AR" sz="2000" dirty="0" smtClean="0">
                <a:solidFill>
                  <a:schemeClr val="bg1"/>
                </a:solidFill>
                <a:latin typeface="CorpoS"/>
              </a:rPr>
              <a:t> Al igual que la anterior, se agrega para un posterior estudio en el calculo del precio.</a:t>
            </a:r>
            <a:endParaRPr lang="es-AR" sz="2000" b="1" dirty="0" smtClean="0">
              <a:solidFill>
                <a:schemeClr val="bg1"/>
              </a:solidFill>
              <a:latin typeface="CorpoS"/>
            </a:endParaRPr>
          </a:p>
        </p:txBody>
      </p:sp>
    </p:spTree>
    <p:extLst>
      <p:ext uri="{BB962C8B-B14F-4D97-AF65-F5344CB8AC3E}">
        <p14:creationId xmlns:p14="http://schemas.microsoft.com/office/powerpoint/2010/main" val="20662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399" y="-3884"/>
            <a:ext cx="9396000" cy="1044302"/>
          </a:xfrm>
        </p:spPr>
        <p:txBody>
          <a:bodyPr>
            <a:normAutofit/>
          </a:bodyPr>
          <a:lstStyle/>
          <a:p>
            <a:r>
              <a:rPr lang="es-AR" sz="4000" b="1" dirty="0" smtClean="0">
                <a:latin typeface="CorpoS" pitchFamily="2" charset="0"/>
              </a:rPr>
              <a:t>2</a:t>
            </a:r>
            <a:r>
              <a:rPr lang="es-AR" sz="4000" b="1" dirty="0" smtClean="0">
                <a:latin typeface="CorpoS" pitchFamily="2" charset="0"/>
              </a:rPr>
              <a:t>. Limpieza </a:t>
            </a:r>
            <a:r>
              <a:rPr lang="es-AR" sz="4000" b="1" dirty="0" err="1" smtClean="0">
                <a:latin typeface="CorpoS" pitchFamily="2" charset="0"/>
              </a:rPr>
              <a:t>Dataset</a:t>
            </a:r>
            <a:r>
              <a:rPr lang="es-AR" sz="4000" b="1" dirty="0" smtClean="0">
                <a:latin typeface="CorpoS" pitchFamily="2" charset="0"/>
              </a:rPr>
              <a:t> – variables no trabajadas</a:t>
            </a:r>
            <a:endParaRPr lang="es-ES" sz="4000" b="1" dirty="0">
              <a:latin typeface="CorpoS" pitchFamily="2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s-AR" smtClean="0"/>
              <a:t>Desafío 1 | Grupo 2 | Mayo 2020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A897C41-B247-412F-A05E-999E22315BF4}" type="slidenum">
              <a:rPr lang="es-ES" smtClean="0"/>
              <a:t>9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1000" y="927100"/>
            <a:ext cx="11163300" cy="35086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AR" sz="2200" b="1" dirty="0" smtClean="0">
                <a:solidFill>
                  <a:schemeClr val="bg1"/>
                </a:solidFill>
                <a:latin typeface="CorpoS"/>
              </a:rPr>
              <a:t>Uname:0:</a:t>
            </a:r>
            <a:r>
              <a:rPr lang="es-AR" sz="2200" dirty="0" smtClean="0">
                <a:solidFill>
                  <a:schemeClr val="bg1"/>
                </a:solidFill>
                <a:latin typeface="CorpoS"/>
              </a:rPr>
              <a:t> No tuvo relevancia en esta instancia</a:t>
            </a:r>
          </a:p>
          <a:p>
            <a:pPr marL="457200" indent="-457200">
              <a:buFont typeface="Arial" pitchFamily="34" charset="0"/>
              <a:buChar char="•"/>
            </a:pPr>
            <a:endParaRPr lang="es-AR" sz="2200" b="1" dirty="0">
              <a:solidFill>
                <a:schemeClr val="bg1"/>
              </a:solidFill>
              <a:latin typeface="CorpoS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AR" sz="2200" b="1" dirty="0" err="1" smtClean="0">
                <a:solidFill>
                  <a:schemeClr val="bg1"/>
                </a:solidFill>
                <a:latin typeface="CorpoS"/>
              </a:rPr>
              <a:t>Operation</a:t>
            </a:r>
            <a:r>
              <a:rPr lang="es-AR" sz="2200" b="1" dirty="0" smtClean="0">
                <a:solidFill>
                  <a:schemeClr val="bg1"/>
                </a:solidFill>
                <a:latin typeface="CorpoS"/>
              </a:rPr>
              <a:t>:</a:t>
            </a:r>
            <a:r>
              <a:rPr lang="es-AR" sz="2200" dirty="0" smtClean="0">
                <a:solidFill>
                  <a:schemeClr val="bg1"/>
                </a:solidFill>
                <a:latin typeface="CorpoS"/>
              </a:rPr>
              <a:t> dado que el 100% de los casos corresponden a ventas, no la tuvimos en cuenta para esta instancia</a:t>
            </a:r>
            <a:endParaRPr lang="es-AR" sz="2200" b="1" dirty="0" smtClean="0">
              <a:solidFill>
                <a:schemeClr val="bg1"/>
              </a:solidFill>
              <a:latin typeface="Corpo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s-AR" sz="2200" b="1" dirty="0">
              <a:solidFill>
                <a:schemeClr val="bg1"/>
              </a:solidFill>
              <a:latin typeface="CorpoS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AR" sz="2200" b="1" dirty="0" smtClean="0">
                <a:solidFill>
                  <a:schemeClr val="bg1"/>
                </a:solidFill>
                <a:latin typeface="CorpoS"/>
              </a:rPr>
              <a:t>Expenses:</a:t>
            </a:r>
            <a:r>
              <a:rPr lang="es-AR" sz="2200" dirty="0" smtClean="0">
                <a:solidFill>
                  <a:schemeClr val="bg1"/>
                </a:solidFill>
                <a:latin typeface="CorpoS"/>
              </a:rPr>
              <a:t> Dado el </a:t>
            </a:r>
            <a:r>
              <a:rPr lang="es-AR" sz="2200" dirty="0" err="1" smtClean="0">
                <a:solidFill>
                  <a:schemeClr val="bg1"/>
                </a:solidFill>
                <a:latin typeface="CorpoS"/>
              </a:rPr>
              <a:t>álto</a:t>
            </a:r>
            <a:r>
              <a:rPr lang="es-AR" sz="2200" dirty="0" smtClean="0">
                <a:solidFill>
                  <a:schemeClr val="bg1"/>
                </a:solidFill>
                <a:latin typeface="CorpoS"/>
              </a:rPr>
              <a:t> índice de faltantes, y la poca correlación con el precio, se decide no considerarla.</a:t>
            </a:r>
          </a:p>
          <a:p>
            <a:pPr marL="457200" indent="-457200">
              <a:buFont typeface="Arial" pitchFamily="34" charset="0"/>
              <a:buChar char="•"/>
            </a:pPr>
            <a:endParaRPr lang="es-AR" sz="1400" dirty="0" smtClean="0">
              <a:solidFill>
                <a:schemeClr val="bg1"/>
              </a:solidFill>
              <a:latin typeface="CorpoS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AR" sz="2200" b="1" dirty="0" err="1" smtClean="0">
                <a:solidFill>
                  <a:schemeClr val="bg1"/>
                </a:solidFill>
                <a:latin typeface="CorpoS"/>
              </a:rPr>
              <a:t>Properati_url</a:t>
            </a:r>
            <a:r>
              <a:rPr lang="es-AR" sz="2200" b="1" dirty="0" smtClean="0">
                <a:solidFill>
                  <a:schemeClr val="bg1"/>
                </a:solidFill>
                <a:latin typeface="CorpoS"/>
              </a:rPr>
              <a:t>:</a:t>
            </a:r>
            <a:r>
              <a:rPr lang="es-AR" sz="2200" dirty="0" smtClean="0">
                <a:solidFill>
                  <a:schemeClr val="bg1"/>
                </a:solidFill>
                <a:latin typeface="CorpoS"/>
              </a:rPr>
              <a:t> No se analiza en esta instancia del trabajo.</a:t>
            </a:r>
          </a:p>
          <a:p>
            <a:pPr marL="457200" indent="-457200">
              <a:buFont typeface="Arial" pitchFamily="34" charset="0"/>
              <a:buChar char="•"/>
            </a:pPr>
            <a:endParaRPr lang="es-AR" sz="1400" dirty="0" smtClean="0">
              <a:solidFill>
                <a:schemeClr val="bg1"/>
              </a:solidFill>
              <a:latin typeface="CorpoS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AR" sz="2200" b="1" dirty="0" err="1" smtClean="0">
                <a:solidFill>
                  <a:schemeClr val="bg1"/>
                </a:solidFill>
                <a:latin typeface="CorpoS"/>
              </a:rPr>
              <a:t>Image_thumbnail</a:t>
            </a:r>
            <a:r>
              <a:rPr lang="es-AR" sz="2200" b="1" dirty="0" smtClean="0">
                <a:solidFill>
                  <a:schemeClr val="bg1"/>
                </a:solidFill>
                <a:latin typeface="CorpoS"/>
              </a:rPr>
              <a:t>:</a:t>
            </a:r>
            <a:r>
              <a:rPr lang="es-AR" sz="2200" dirty="0" smtClean="0">
                <a:solidFill>
                  <a:schemeClr val="bg1"/>
                </a:solidFill>
                <a:latin typeface="CorpoS"/>
              </a:rPr>
              <a:t> No se analiza ene esta instancia del trabajo.</a:t>
            </a:r>
          </a:p>
          <a:p>
            <a:endParaRPr lang="es-AR" sz="2000" dirty="0" smtClean="0">
              <a:solidFill>
                <a:schemeClr val="bg1"/>
              </a:solidFill>
              <a:latin typeface="CorpoS"/>
            </a:endParaRPr>
          </a:p>
          <a:p>
            <a:pPr marL="360000" indent="-457200">
              <a:buFont typeface="+mj-lt"/>
              <a:buAutoNum type="arabicPeriod"/>
            </a:pPr>
            <a:endParaRPr lang="es-AR" sz="2000" dirty="0" smtClean="0">
              <a:solidFill>
                <a:schemeClr val="bg1"/>
              </a:solidFill>
              <a:latin typeface="CorpoS"/>
            </a:endParaRPr>
          </a:p>
        </p:txBody>
      </p:sp>
    </p:spTree>
    <p:extLst>
      <p:ext uri="{BB962C8B-B14F-4D97-AF65-F5344CB8AC3E}">
        <p14:creationId xmlns:p14="http://schemas.microsoft.com/office/powerpoint/2010/main" val="30702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Mercedes-Benz black">
  <a:themeElements>
    <a:clrScheme name="Mercedes-Benz black new 2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ADEF"/>
      </a:accent6>
      <a:hlink>
        <a:srgbClr val="00ADEF"/>
      </a:hlink>
      <a:folHlink>
        <a:srgbClr val="00ADEF"/>
      </a:folHlink>
    </a:clrScheme>
    <a:fontScheme name="© 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</a:spPr>
      <a:bodyPr wrap="square" lIns="0" tIns="0" rIns="0" bIns="0" rtlCol="0">
        <a:noAutofit/>
      </a:bodyPr>
      <a:lstStyle>
        <a:defPPr>
          <a:defRPr sz="2000" dirty="0" err="1" smtClean="0"/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e Blue 100%">
      <a:srgbClr val="00ADEF"/>
    </a:custClr>
    <a:custClr name="Pure Blue +">
      <a:srgbClr val="0082E6"/>
    </a:custClr>
    <a:custClr name="Pure Blue ++">
      <a:srgbClr val="00336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ed">
      <a:srgbClr val="9F000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="" xmlns:thm15="http://schemas.microsoft.com/office/thememl/2012/main" name="Presentation title 30 pt on one line.potx" id="{0466A367-B444-453B-9506-662C9CDD5ECD}" vid="{A4823754-F458-46B0-B101-07B52B48CE6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621</Words>
  <Application>Microsoft Office PowerPoint</Application>
  <PresentationFormat>Personalizado</PresentationFormat>
  <Paragraphs>116</Paragraphs>
  <Slides>14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Tema de Office</vt:lpstr>
      <vt:lpstr>7_Mercedes-Benz black</vt:lpstr>
      <vt:lpstr>think-cell Slide</vt:lpstr>
      <vt:lpstr>Desafio 1 – Análisis Exploratorio Dataset Properati Grupo 2</vt:lpstr>
      <vt:lpstr>Índice Contenidos</vt:lpstr>
      <vt:lpstr>1.1 Objetivo del desafío</vt:lpstr>
      <vt:lpstr>1.2 Premisas Trabajo</vt:lpstr>
      <vt:lpstr>1.3 Información Dataset «Properati» - visualización variables</vt:lpstr>
      <vt:lpstr>1.3 Análisis Variables – Tipo propiedad y localización</vt:lpstr>
      <vt:lpstr>1.3 Análisis Variables – relación variables con precio USD</vt:lpstr>
      <vt:lpstr>2. Limpieza Dataset – variables trabajadas</vt:lpstr>
      <vt:lpstr>2. Limpieza Dataset – variables no trabajadas</vt:lpstr>
      <vt:lpstr>2. Limpieza Dataset - Resultados</vt:lpstr>
      <vt:lpstr>3. Conclusiones</vt:lpstr>
      <vt:lpstr>4. Próximos pasos</vt:lpstr>
      <vt:lpstr>Presentación de PowerPoint</vt:lpstr>
      <vt:lpstr>Backup</vt:lpstr>
    </vt:vector>
  </TitlesOfParts>
  <Company>Daimler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TRUCKS &amp; BUSES – MBCB Argentina</dc:title>
  <dc:creator>Canzani, Valeria (155-Extern)</dc:creator>
  <cp:lastModifiedBy>administra</cp:lastModifiedBy>
  <cp:revision>114</cp:revision>
  <dcterms:created xsi:type="dcterms:W3CDTF">2020-04-28T18:13:38Z</dcterms:created>
  <dcterms:modified xsi:type="dcterms:W3CDTF">2020-05-21T00:53:31Z</dcterms:modified>
</cp:coreProperties>
</file>