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8" r:id="rId4"/>
    <p:sldId id="267" r:id="rId5"/>
    <p:sldId id="259" r:id="rId6"/>
    <p:sldId id="264" r:id="rId7"/>
    <p:sldId id="265" r:id="rId8"/>
    <p:sldId id="266" r:id="rId9"/>
    <p:sldId id="269" r:id="rId10"/>
    <p:sldId id="277" r:id="rId11"/>
    <p:sldId id="273" r:id="rId12"/>
    <p:sldId id="274" r:id="rId13"/>
    <p:sldId id="275" r:id="rId14"/>
    <p:sldId id="276" r:id="rId15"/>
    <p:sldId id="262" r:id="rId16"/>
    <p:sldId id="263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88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29"/>
    <p:restoredTop sz="94640"/>
  </p:normalViewPr>
  <p:slideViewPr>
    <p:cSldViewPr snapToGrid="0" snapToObjects="1">
      <p:cViewPr>
        <p:scale>
          <a:sx n="143" d="100"/>
          <a:sy n="143" d="100"/>
        </p:scale>
        <p:origin x="160" y="160"/>
      </p:cViewPr>
      <p:guideLst>
        <p:guide pos="5488"/>
        <p:guide pos="18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KPMG Virtual Internship </a:t>
            </a:r>
            <a:r>
              <a:rPr dirty="0"/>
              <a:t>- </a:t>
            </a:r>
            <a:r>
              <a:rPr lang="en-US" dirty="0" err="1"/>
              <a:t>LiHui</a:t>
            </a:r>
            <a:r>
              <a:rPr lang="en-US" dirty="0"/>
              <a:t> HAN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 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Segmentation and RFM Analysis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A45-C770-6345-B4CA-CE88C15FE06D}"/>
              </a:ext>
            </a:extLst>
          </p:cNvPr>
          <p:cNvSpPr/>
          <p:nvPr/>
        </p:nvSpPr>
        <p:spPr>
          <a:xfrm>
            <a:off x="288710" y="1752026"/>
            <a:ext cx="44018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RFM Analysis is a marketing analysis tool used to identify a firm's best clients based on the nature of their spending habits.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RFM analysis evaluates clients and customers by scoring them in three categories: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 are distributed into 12 class based on RFM Score System.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110B5-1FBB-5F4E-B8CD-2D8484976311}"/>
              </a:ext>
            </a:extLst>
          </p:cNvPr>
          <p:cNvSpPr txBox="1"/>
          <p:nvPr/>
        </p:nvSpPr>
        <p:spPr>
          <a:xfrm>
            <a:off x="373375" y="4756416"/>
            <a:ext cx="203200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Source: Investopedia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DD229D8-33B4-AE4A-9F77-E8BA81E7C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908739"/>
              </p:ext>
            </p:extLst>
          </p:nvPr>
        </p:nvGraphicFramePr>
        <p:xfrm>
          <a:off x="5411041" y="1752026"/>
          <a:ext cx="3063249" cy="284768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791280">
                  <a:extLst>
                    <a:ext uri="{9D8B030D-6E8A-4147-A177-3AD203B41FA5}">
                      <a16:colId xmlns:a16="http://schemas.microsoft.com/office/drawing/2014/main" val="617758291"/>
                    </a:ext>
                  </a:extLst>
                </a:gridCol>
                <a:gridCol w="1271969">
                  <a:extLst>
                    <a:ext uri="{9D8B030D-6E8A-4147-A177-3AD203B41FA5}">
                      <a16:colId xmlns:a16="http://schemas.microsoft.com/office/drawing/2014/main" val="2551176025"/>
                    </a:ext>
                  </a:extLst>
                </a:gridCol>
              </a:tblGrid>
              <a:tr h="258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Segment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RFM Score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222086"/>
                  </a:ext>
                </a:extLst>
              </a:tr>
              <a:tr h="258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Platinum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3338340"/>
                  </a:ext>
                </a:extLst>
              </a:tr>
              <a:tr h="258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Very Loyal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6766290"/>
                  </a:ext>
                </a:extLst>
              </a:tr>
              <a:tr h="258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Becoming Loyal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6122014"/>
                  </a:ext>
                </a:extLst>
              </a:tr>
              <a:tr h="258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Recent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4824302"/>
                  </a:ext>
                </a:extLst>
              </a:tr>
              <a:tr h="258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5288917"/>
                  </a:ext>
                </a:extLst>
              </a:tr>
              <a:tr h="258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High Risk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7285040"/>
                  </a:ext>
                </a:extLst>
              </a:tr>
              <a:tr h="258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Evasive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0444905"/>
                  </a:ext>
                </a:extLst>
              </a:tr>
              <a:tr h="258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Losing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8511048"/>
                  </a:ext>
                </a:extLst>
              </a:tr>
              <a:tr h="258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Inactive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26363"/>
                  </a:ext>
                </a:extLst>
              </a:tr>
              <a:tr h="258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Lost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825030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19AB5E6-E3A4-E14F-B604-E5F513FE06CE}"/>
              </a:ext>
            </a:extLst>
          </p:cNvPr>
          <p:cNvSpPr/>
          <p:nvPr/>
        </p:nvSpPr>
        <p:spPr>
          <a:xfrm>
            <a:off x="669709" y="3121692"/>
            <a:ext cx="4020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MY" sz="12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Recency : How recently they've made a purchase,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MY" sz="12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Frequency: How often they buy,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MY" sz="12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Monetary Value : The size of their purchases.</a:t>
            </a:r>
            <a:endParaRPr lang="en-MY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455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Scatter Plot of RFM Model – Recency Against Monetary Value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87338" y="2003384"/>
            <a:ext cx="4523574" cy="1903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Scatter plot shows positive relationship between recency and average profit generated.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graph shows that customers who made a purchases more recent have generate more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9278249-504B-4845-87B1-D1992E75F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731" y="1800186"/>
            <a:ext cx="3595921" cy="248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3241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Scatter Plot of RFM Model – Recency Against Frequency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FF5CFA8-1EAF-4A43-83FF-199DEBDA6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92" y="1775147"/>
            <a:ext cx="3751208" cy="272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91">
            <a:extLst>
              <a:ext uri="{FF2B5EF4-FFF2-40B4-BE49-F238E27FC236}">
                <a16:creationId xmlns:a16="http://schemas.microsoft.com/office/drawing/2014/main" id="{9D3DC1E3-A130-584D-8B03-DC7B728A4E11}"/>
              </a:ext>
            </a:extLst>
          </p:cNvPr>
          <p:cNvSpPr/>
          <p:nvPr/>
        </p:nvSpPr>
        <p:spPr>
          <a:xfrm>
            <a:off x="287338" y="2003384"/>
            <a:ext cx="4523574" cy="2151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are negative correlation between recency and frequency score, indicated that customers who visited more recent have higher chance to visit more frequent.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Very frequent customer (14) are also very recent customer (0-50).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094118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Scatter Plot of RFM Model – Frequency Against Monetary Value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262A565-AE9C-1445-9C3D-AE109D9E0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63" y="1865362"/>
            <a:ext cx="3742513" cy="258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91">
            <a:extLst>
              <a:ext uri="{FF2B5EF4-FFF2-40B4-BE49-F238E27FC236}">
                <a16:creationId xmlns:a16="http://schemas.microsoft.com/office/drawing/2014/main" id="{C77E4D0D-00CD-2042-AAE0-8FD46321531F}"/>
              </a:ext>
            </a:extLst>
          </p:cNvPr>
          <p:cNvSpPr/>
          <p:nvPr/>
        </p:nvSpPr>
        <p:spPr>
          <a:xfrm>
            <a:off x="287338" y="2003384"/>
            <a:ext cx="4523574" cy="1655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is a positive relationship between these two indicators.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Customers tend to increase the average revenue of the business as they visit more frequent.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5317751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Targeting Methodology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F2E486-6D49-3B41-95CB-12B30197B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711261"/>
              </p:ext>
            </p:extLst>
          </p:nvPr>
        </p:nvGraphicFramePr>
        <p:xfrm>
          <a:off x="5147733" y="1607519"/>
          <a:ext cx="3564467" cy="2992187"/>
        </p:xfrm>
        <a:graphic>
          <a:graphicData uri="http://schemas.openxmlformats.org/drawingml/2006/table">
            <a:tbl>
              <a:tblPr/>
              <a:tblGrid>
                <a:gridCol w="1389583">
                  <a:extLst>
                    <a:ext uri="{9D8B030D-6E8A-4147-A177-3AD203B41FA5}">
                      <a16:colId xmlns:a16="http://schemas.microsoft.com/office/drawing/2014/main" val="617758291"/>
                    </a:ext>
                  </a:extLst>
                </a:gridCol>
                <a:gridCol w="986728">
                  <a:extLst>
                    <a:ext uri="{9D8B030D-6E8A-4147-A177-3AD203B41FA5}">
                      <a16:colId xmlns:a16="http://schemas.microsoft.com/office/drawing/2014/main" val="2551176025"/>
                    </a:ext>
                  </a:extLst>
                </a:gridCol>
                <a:gridCol w="1188156">
                  <a:extLst>
                    <a:ext uri="{9D8B030D-6E8A-4147-A177-3AD203B41FA5}">
                      <a16:colId xmlns:a16="http://schemas.microsoft.com/office/drawing/2014/main" val="2770085722"/>
                    </a:ext>
                  </a:extLst>
                </a:gridCol>
              </a:tblGrid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Segment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RFM Score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Cumulative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222086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Platinum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7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7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7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338340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Very Loyal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7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7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7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766290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Becoming Loyal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7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7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7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122014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Recent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7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7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7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824302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Average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7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7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7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288917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High Risk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285040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Evasive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444905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Losing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511048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Inactive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2227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26363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2445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250303"/>
                  </a:ext>
                </a:extLst>
              </a:tr>
            </a:tbl>
          </a:graphicData>
        </a:graphic>
      </p:graphicFrame>
      <p:sp>
        <p:nvSpPr>
          <p:cNvPr id="8" name="Shape 100">
            <a:extLst>
              <a:ext uri="{FF2B5EF4-FFF2-40B4-BE49-F238E27FC236}">
                <a16:creationId xmlns:a16="http://schemas.microsoft.com/office/drawing/2014/main" id="{9FCC1F27-5C91-9F48-B67D-D732DD5DCC77}"/>
              </a:ext>
            </a:extLst>
          </p:cNvPr>
          <p:cNvSpPr/>
          <p:nvPr/>
        </p:nvSpPr>
        <p:spPr>
          <a:xfrm>
            <a:off x="302425" y="1952034"/>
            <a:ext cx="4404045" cy="1407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Customers having high RFM Scores can be filtered and targeted</a:t>
            </a:r>
            <a:r>
              <a:rPr sz="1400" dirty="0"/>
              <a:t>.</a:t>
            </a: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The customers have made recent purchases, are frequent, and drive the most profits.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27112870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38F6F2-CFDA-8D45-B857-323E7E307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11" y="853576"/>
            <a:ext cx="6830378" cy="42899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2639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  <a:endParaRPr lang="en-US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  <a:endParaRPr lang="en-US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  <a:endParaRPr lang="en-US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goal of our task </a:t>
            </a:r>
            <a:endParaRPr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3797C0-5C98-6B4A-86DC-77D135856AE7}"/>
              </a:ext>
            </a:extLst>
          </p:cNvPr>
          <p:cNvGrpSpPr/>
          <p:nvPr/>
        </p:nvGrpSpPr>
        <p:grpSpPr>
          <a:xfrm>
            <a:off x="5726545" y="1662281"/>
            <a:ext cx="3168074" cy="2597974"/>
            <a:chOff x="5726545" y="1662281"/>
            <a:chExt cx="3168074" cy="25979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AA8400-56FF-5040-B728-E13D46C5D5F4}"/>
                </a:ext>
              </a:extLst>
            </p:cNvPr>
            <p:cNvSpPr/>
            <p:nvPr/>
          </p:nvSpPr>
          <p:spPr>
            <a:xfrm>
              <a:off x="5726545" y="1662281"/>
              <a:ext cx="1618455" cy="40010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2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New Customers Lists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(Without transaction data)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001B63-534A-9D41-BD57-EFCA03325977}"/>
                </a:ext>
              </a:extLst>
            </p:cNvPr>
            <p:cNvSpPr/>
            <p:nvPr/>
          </p:nvSpPr>
          <p:spPr>
            <a:xfrm>
              <a:off x="5726546" y="3860147"/>
              <a:ext cx="1672971" cy="40010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2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Identify High Value Customers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CE97EA-157D-3640-AF32-F939BAB6C036}"/>
                </a:ext>
              </a:extLst>
            </p:cNvPr>
            <p:cNvSpPr/>
            <p:nvPr/>
          </p:nvSpPr>
          <p:spPr>
            <a:xfrm>
              <a:off x="7410532" y="2721854"/>
              <a:ext cx="1484087" cy="55399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2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Existing Customer Data 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&amp; 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Transactions Data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337A40-C1B4-F045-A14B-44EF6D2A033C}"/>
                </a:ext>
              </a:extLst>
            </p:cNvPr>
            <p:cNvSpPr/>
            <p:nvPr/>
          </p:nvSpPr>
          <p:spPr>
            <a:xfrm>
              <a:off x="5815205" y="2814337"/>
              <a:ext cx="747825" cy="38951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Model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5B52A4-CE80-DD45-B284-DE2EB847847B}"/>
                </a:ext>
              </a:extLst>
            </p:cNvPr>
            <p:cNvCxnSpPr/>
            <p:nvPr/>
          </p:nvCxnSpPr>
          <p:spPr>
            <a:xfrm>
              <a:off x="6189118" y="2225964"/>
              <a:ext cx="0" cy="449725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AC3FFAD-6F37-4B48-B91B-24E7F5B670F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189118" y="3322018"/>
              <a:ext cx="0" cy="449725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85D2DD9-2E98-294A-9152-6BE3B4BCC8B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17670" y="2822933"/>
              <a:ext cx="0" cy="375383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4797F10-ABDE-C14D-8E5B-9EB06BA309B2}"/>
                </a:ext>
              </a:extLst>
            </p:cNvPr>
            <p:cNvSpPr txBox="1"/>
            <p:nvPr/>
          </p:nvSpPr>
          <p:spPr>
            <a:xfrm>
              <a:off x="6265663" y="2299855"/>
              <a:ext cx="524241" cy="230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/>
                </a:rPr>
                <a:t>Input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E8E8CF-2193-FC4F-B16A-93539F96C37F}"/>
                </a:ext>
              </a:extLst>
            </p:cNvPr>
            <p:cNvSpPr txBox="1"/>
            <p:nvPr/>
          </p:nvSpPr>
          <p:spPr>
            <a:xfrm>
              <a:off x="6789904" y="2755393"/>
              <a:ext cx="524241" cy="230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900" i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</a:t>
              </a:r>
              <a:endParaRPr kumimoji="0" lang="en-US" sz="9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508B91-598C-2843-8351-DFEE0E050189}"/>
                </a:ext>
              </a:extLst>
            </p:cNvPr>
            <p:cNvSpPr txBox="1"/>
            <p:nvPr/>
          </p:nvSpPr>
          <p:spPr>
            <a:xfrm>
              <a:off x="6265663" y="3490564"/>
              <a:ext cx="524241" cy="230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/>
                </a:rPr>
                <a:t>Predict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AA0663E-5507-7145-B67C-6AC5A6F20EFF}"/>
              </a:ext>
            </a:extLst>
          </p:cNvPr>
          <p:cNvSpPr txBox="1"/>
          <p:nvPr/>
        </p:nvSpPr>
        <p:spPr>
          <a:xfrm>
            <a:off x="369455" y="1662281"/>
            <a:ext cx="4682836" cy="2693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2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Outline of problem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b="1" u="sng" dirty="0"/>
          </a:p>
          <a:p>
            <a:pPr marL="285750" lvl="8" indent="-285750">
              <a:buFont typeface="Wingdings" pitchFamily="2" charset="2"/>
              <a:buChar char="Ø"/>
            </a:pPr>
            <a:r>
              <a:rPr lang="en-IN" sz="1050" dirty="0"/>
              <a:t>Sprocket Central is a company that specializes in high quality bike and accessories.</a:t>
            </a:r>
          </a:p>
          <a:p>
            <a:pPr marL="285750" lvl="8" indent="-285750">
              <a:buFont typeface="Wingdings" pitchFamily="2" charset="2"/>
              <a:buChar char="Ø"/>
            </a:pPr>
            <a:r>
              <a:rPr lang="en-IN" sz="1050" dirty="0"/>
              <a:t>The Marketing Team is looking to boost sales.</a:t>
            </a:r>
          </a:p>
          <a:p>
            <a:pPr marL="285750" lvl="8" indent="-285750">
              <a:buFont typeface="Wingdings" pitchFamily="2" charset="2"/>
              <a:buChar char="Ø"/>
            </a:pPr>
            <a:r>
              <a:rPr lang="en-IN" sz="1050" dirty="0"/>
              <a:t>To target 1000 new customers that will bring the highest value to the business.</a:t>
            </a: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200" b="1" u="sng" dirty="0"/>
              <a:t>Approach for Data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1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lvl="8" indent="-285750">
              <a:buFont typeface="Wingdings" pitchFamily="2" charset="2"/>
              <a:buChar char="Ø"/>
            </a:pPr>
            <a:r>
              <a:rPr lang="en-US" sz="1050" dirty="0"/>
              <a:t>Age Distributions of ‘New’ and ‘Old’ Customers</a:t>
            </a:r>
          </a:p>
          <a:p>
            <a:pPr marL="285750" lvl="8" indent="-285750">
              <a:buFont typeface="Wingdings" pitchFamily="2" charset="2"/>
              <a:buChar char="Ø"/>
            </a:pPr>
            <a:r>
              <a:rPr lang="en-US" sz="1050" dirty="0"/>
              <a:t>Number of Bike Purchases in 3 years by Gender</a:t>
            </a:r>
          </a:p>
          <a:p>
            <a:pPr marL="285750" lvl="8" indent="-285750">
              <a:buFont typeface="Wingdings" pitchFamily="2" charset="2"/>
              <a:buChar char="Ø"/>
            </a:pPr>
            <a:r>
              <a:rPr lang="en-US" sz="1050" dirty="0"/>
              <a:t>Job industry Distributions</a:t>
            </a:r>
          </a:p>
          <a:p>
            <a:pPr marL="285750" lvl="8" indent="-285750">
              <a:buFont typeface="Wingdings" pitchFamily="2" charset="2"/>
              <a:buChar char="Ø"/>
            </a:pPr>
            <a:r>
              <a:rPr lang="en-US" sz="1050" dirty="0"/>
              <a:t>Wealth segmentation by Age Category</a:t>
            </a:r>
          </a:p>
          <a:p>
            <a:pPr marL="285750" lvl="8" indent="-285750">
              <a:buFont typeface="Wingdings" pitchFamily="2" charset="2"/>
              <a:buChar char="Ø"/>
            </a:pPr>
            <a:r>
              <a:rPr lang="en-US" sz="1050" dirty="0"/>
              <a:t>Car Ownership by State</a:t>
            </a:r>
          </a:p>
        </p:txBody>
      </p:sp>
    </p:spTree>
    <p:extLst>
      <p:ext uri="{BB962C8B-B14F-4D97-AF65-F5344CB8AC3E}">
        <p14:creationId xmlns:p14="http://schemas.microsoft.com/office/powerpoint/2010/main" val="39763657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Quality Assessment &amp; Data Cleaning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919FF1-540A-4367-AC43-0426A5085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87058"/>
              </p:ext>
            </p:extLst>
          </p:nvPr>
        </p:nvGraphicFramePr>
        <p:xfrm>
          <a:off x="3526693" y="1724485"/>
          <a:ext cx="5412282" cy="3128623"/>
        </p:xfrm>
        <a:graphic>
          <a:graphicData uri="http://schemas.openxmlformats.org/drawingml/2006/table">
            <a:tbl>
              <a:tblPr firstRow="1" firstCol="1" bandRow="1"/>
              <a:tblGrid>
                <a:gridCol w="780496">
                  <a:extLst>
                    <a:ext uri="{9D8B030D-6E8A-4147-A177-3AD203B41FA5}">
                      <a16:colId xmlns:a16="http://schemas.microsoft.com/office/drawing/2014/main" val="3818701426"/>
                    </a:ext>
                  </a:extLst>
                </a:gridCol>
                <a:gridCol w="1630390">
                  <a:extLst>
                    <a:ext uri="{9D8B030D-6E8A-4147-A177-3AD203B41FA5}">
                      <a16:colId xmlns:a16="http://schemas.microsoft.com/office/drawing/2014/main" val="205708966"/>
                    </a:ext>
                  </a:extLst>
                </a:gridCol>
                <a:gridCol w="1457468">
                  <a:extLst>
                    <a:ext uri="{9D8B030D-6E8A-4147-A177-3AD203B41FA5}">
                      <a16:colId xmlns:a16="http://schemas.microsoft.com/office/drawing/2014/main" val="1045105921"/>
                    </a:ext>
                  </a:extLst>
                </a:gridCol>
                <a:gridCol w="1543928">
                  <a:extLst>
                    <a:ext uri="{9D8B030D-6E8A-4147-A177-3AD203B41FA5}">
                      <a16:colId xmlns:a16="http://schemas.microsoft.com/office/drawing/2014/main" val="2166413192"/>
                    </a:ext>
                  </a:extLst>
                </a:gridCol>
              </a:tblGrid>
              <a:tr h="3418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47828" marR="4782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Customer Demographic</a:t>
                      </a:r>
                      <a:endParaRPr lang="en-IN" sz="9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Customer Addresses</a:t>
                      </a:r>
                      <a:endParaRPr lang="en-IN" sz="9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Transaction Data</a:t>
                      </a:r>
                      <a:endParaRPr lang="en-IN" sz="9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051239"/>
                  </a:ext>
                </a:extLst>
              </a:tr>
              <a:tr h="4251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Accuracy</a:t>
                      </a:r>
                      <a:endParaRPr lang="en-IN" sz="9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DOB: Inaccuracy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Age: Missing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Profit: Missing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188326"/>
                  </a:ext>
                </a:extLst>
              </a:tr>
              <a:tr h="1172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Completeness</a:t>
                      </a:r>
                      <a:endParaRPr lang="en-IN" sz="9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IN" sz="9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Customer IDs: Incomplete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DOB: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Job Title: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Tenure: Blanks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Customer IDs: Incomplete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IN" sz="9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Customer IDs: Incomplete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Brand: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Online Order: Blanks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948371"/>
                  </a:ext>
                </a:extLst>
              </a:tr>
              <a:tr h="244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Consistency</a:t>
                      </a:r>
                      <a:endParaRPr lang="en-IN" sz="9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Gender: Inconsistency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States: Inconsistency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045495"/>
                  </a:ext>
                </a:extLst>
              </a:tr>
              <a:tr h="3695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Currency</a:t>
                      </a:r>
                      <a:endParaRPr lang="en-IN" sz="9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Deceased Customers: Filter Out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642861"/>
                  </a:ext>
                </a:extLst>
              </a:tr>
              <a:tr h="256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Relevancy</a:t>
                      </a:r>
                      <a:endParaRPr lang="en-IN" sz="9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Default: Exclude Field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Order Status: Exclude Cancelled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540218"/>
                  </a:ext>
                </a:extLst>
              </a:tr>
              <a:tr h="288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Validity</a:t>
                      </a:r>
                      <a:endParaRPr lang="en-IN" sz="9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Product First Sold Date: Format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669299"/>
                  </a:ext>
                </a:extLst>
              </a:tr>
            </a:tbl>
          </a:graphicData>
        </a:graphic>
      </p:graphicFrame>
      <p:sp>
        <p:nvSpPr>
          <p:cNvPr id="6" name="Shape 73">
            <a:extLst>
              <a:ext uri="{FF2B5EF4-FFF2-40B4-BE49-F238E27FC236}">
                <a16:creationId xmlns:a16="http://schemas.microsoft.com/office/drawing/2014/main" id="{B97F94CC-8BD8-DE43-A921-8F34AB47FDD2}"/>
              </a:ext>
            </a:extLst>
          </p:cNvPr>
          <p:cNvSpPr/>
          <p:nvPr/>
        </p:nvSpPr>
        <p:spPr>
          <a:xfrm>
            <a:off x="106413" y="2015775"/>
            <a:ext cx="3153318" cy="1845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050" dirty="0"/>
              <a:t>Records with Missing Fields were Dropped</a:t>
            </a:r>
            <a:r>
              <a:rPr sz="1050" dirty="0"/>
              <a:t>.</a:t>
            </a:r>
            <a:endParaRPr lang="en-IN" sz="105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050" dirty="0"/>
              <a:t>Join Keys between Tables were considered and conflicting Records were Dropped.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050" dirty="0"/>
              <a:t>Age, Last Purchase (Days Ago) and Profit Fields were Added.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050" dirty="0"/>
              <a:t>Records pertaining to Deceased Customers were Dropped.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050" dirty="0"/>
              <a:t>Transactions more than a year old were Dropped.</a:t>
            </a: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26220582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Age Distribution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19554C-573A-A144-B2E9-6ECF05A57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440" y="1151649"/>
            <a:ext cx="2285998" cy="16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BB9BD9A-1F6B-F34B-A91A-6BC9ED0C1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441" y="3094582"/>
            <a:ext cx="2249997" cy="16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hape 82">
            <a:extLst>
              <a:ext uri="{FF2B5EF4-FFF2-40B4-BE49-F238E27FC236}">
                <a16:creationId xmlns:a16="http://schemas.microsoft.com/office/drawing/2014/main" id="{46D9AA38-9DDC-9B47-9052-DD2BF6666ADA}"/>
              </a:ext>
            </a:extLst>
          </p:cNvPr>
          <p:cNvSpPr/>
          <p:nvPr/>
        </p:nvSpPr>
        <p:spPr>
          <a:xfrm>
            <a:off x="306623" y="1709604"/>
            <a:ext cx="494271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The lowest age groups are 20 and 80+ for both datasets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As we can see, majority of old customers are between 40 age group while new customers are between 40 – 60 age group.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is a steep drop of customers in the 50-age group.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more new customers in the 80-age group compared to old customer list.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Related Transactions over the Past 3 Years by Gender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997DBE-7EF0-6E4E-A29B-5905D092D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14" y="1900201"/>
            <a:ext cx="3174546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91">
            <a:extLst>
              <a:ext uri="{FF2B5EF4-FFF2-40B4-BE49-F238E27FC236}">
                <a16:creationId xmlns:a16="http://schemas.microsoft.com/office/drawing/2014/main" id="{89EF9EDD-1EC6-584A-8F15-C96CDE072543}"/>
              </a:ext>
            </a:extLst>
          </p:cNvPr>
          <p:cNvSpPr/>
          <p:nvPr/>
        </p:nvSpPr>
        <p:spPr>
          <a:xfrm>
            <a:off x="289690" y="2164724"/>
            <a:ext cx="4570177" cy="1903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Nearly 50% of the bike related transactions in the last 3 years  were made by female and 49% purchases were made by 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 focus on advertises on Female customers as they made up majority of bike related sales.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FE21074C-4F62-9742-8A4D-89A21ED85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87" y="4107885"/>
            <a:ext cx="1098551" cy="6119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0DE664-337B-F54D-B180-E4F0DABC046C}"/>
              </a:ext>
            </a:extLst>
          </p:cNvPr>
          <p:cNvSpPr txBox="1"/>
          <p:nvPr/>
        </p:nvSpPr>
        <p:spPr>
          <a:xfrm>
            <a:off x="5949943" y="4327390"/>
            <a:ext cx="144991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Percentage</a:t>
            </a:r>
          </a:p>
        </p:txBody>
      </p:sp>
    </p:spTree>
    <p:extLst>
      <p:ext uri="{BB962C8B-B14F-4D97-AF65-F5344CB8AC3E}">
        <p14:creationId xmlns:p14="http://schemas.microsoft.com/office/powerpoint/2010/main" val="35321543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Distribution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09B7810-972D-874A-80EB-6ED1E741A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658" y="1161959"/>
            <a:ext cx="2592438" cy="17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8E74B99-6C7B-ED47-BB92-0BF04347C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508" y="3057436"/>
            <a:ext cx="2506738" cy="17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hape 100">
            <a:extLst>
              <a:ext uri="{FF2B5EF4-FFF2-40B4-BE49-F238E27FC236}">
                <a16:creationId xmlns:a16="http://schemas.microsoft.com/office/drawing/2014/main" id="{737BEB48-A75F-E746-A0C3-AF5DFCCF46AD}"/>
              </a:ext>
            </a:extLst>
          </p:cNvPr>
          <p:cNvSpPr/>
          <p:nvPr/>
        </p:nvSpPr>
        <p:spPr>
          <a:xfrm>
            <a:off x="313265" y="1789147"/>
            <a:ext cx="4936068" cy="2398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Manufacturing and Financial Services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industries are the 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popular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job industries among our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least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number of customers are in Agriculture and Telecommunications at 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job industry distribution pattern for both datasets is similar.</a:t>
            </a:r>
          </a:p>
        </p:txBody>
      </p:sp>
    </p:spTree>
    <p:extLst>
      <p:ext uri="{BB962C8B-B14F-4D97-AF65-F5344CB8AC3E}">
        <p14:creationId xmlns:p14="http://schemas.microsoft.com/office/powerpoint/2010/main" val="263969946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Segmentation by Age Class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8E061E9-3236-8B43-ADFF-DDD376FB1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972" y="1139385"/>
            <a:ext cx="2297872" cy="17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A5E295E-5C4F-8740-B71B-8BE59B9B3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972" y="2959910"/>
            <a:ext cx="2297872" cy="17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hape 100">
            <a:extLst>
              <a:ext uri="{FF2B5EF4-FFF2-40B4-BE49-F238E27FC236}">
                <a16:creationId xmlns:a16="http://schemas.microsoft.com/office/drawing/2014/main" id="{E74E01A5-51A5-E74A-A194-9AA1F59A8398}"/>
              </a:ext>
            </a:extLst>
          </p:cNvPr>
          <p:cNvSpPr/>
          <p:nvPr/>
        </p:nvSpPr>
        <p:spPr>
          <a:xfrm>
            <a:off x="313265" y="1789147"/>
            <a:ext cx="4936068" cy="2894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Overall, the </a:t>
            </a:r>
            <a:r>
              <a:rPr lang="en-IN" sz="1400" b="1" dirty="0">
                <a:solidFill>
                  <a:srgbClr val="002060"/>
                </a:solidFill>
              </a:rPr>
              <a:t>Mass Customer Segmentation </a:t>
            </a:r>
            <a:r>
              <a:rPr lang="en-IN" sz="1400" dirty="0"/>
              <a:t>makes the highest profit across different age clusters.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The</a:t>
            </a:r>
            <a:r>
              <a:rPr lang="en-IN" sz="1400" b="1" dirty="0">
                <a:solidFill>
                  <a:schemeClr val="tx1"/>
                </a:solidFill>
              </a:rPr>
              <a:t> </a:t>
            </a:r>
            <a:r>
              <a:rPr lang="en-IN" sz="1400" b="1" dirty="0">
                <a:solidFill>
                  <a:srgbClr val="002060"/>
                </a:solidFill>
              </a:rPr>
              <a:t>Mass Customer </a:t>
            </a:r>
            <a:r>
              <a:rPr lang="en-IN" sz="1400" dirty="0">
                <a:solidFill>
                  <a:schemeClr val="tx1"/>
                </a:solidFill>
              </a:rPr>
              <a:t>aged between</a:t>
            </a:r>
            <a:r>
              <a:rPr lang="en-IN" sz="1400" dirty="0">
                <a:solidFill>
                  <a:schemeClr val="accent4"/>
                </a:solidFill>
              </a:rPr>
              <a:t> </a:t>
            </a:r>
            <a:r>
              <a:rPr lang="en-IN" sz="14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35-44</a:t>
            </a:r>
            <a:r>
              <a:rPr lang="en-IN" sz="1400" dirty="0">
                <a:solidFill>
                  <a:schemeClr val="accent4"/>
                </a:solidFill>
              </a:rPr>
              <a:t> </a:t>
            </a:r>
            <a:r>
              <a:rPr lang="en-IN" sz="1400" dirty="0">
                <a:solidFill>
                  <a:schemeClr val="tx1"/>
                </a:solidFill>
              </a:rPr>
              <a:t>are likely to bring more profit for the company compared to other age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This also indicates a trend of buying power, as the buying power increases over time till </a:t>
            </a:r>
            <a:r>
              <a:rPr lang="en-IN" sz="1400" b="1" dirty="0">
                <a:solidFill>
                  <a:srgbClr val="002060"/>
                </a:solidFill>
              </a:rPr>
              <a:t>50</a:t>
            </a:r>
            <a:r>
              <a:rPr lang="en-IN" sz="1400" dirty="0">
                <a:solidFill>
                  <a:srgbClr val="002060"/>
                </a:solidFill>
              </a:rPr>
              <a:t> </a:t>
            </a:r>
            <a:r>
              <a:rPr lang="en-IN" sz="1400" dirty="0">
                <a:solidFill>
                  <a:schemeClr val="tx1"/>
                </a:solidFill>
              </a:rPr>
              <a:t>and then see’s a decline in buying power, thus leading to lower profits. </a:t>
            </a:r>
          </a:p>
        </p:txBody>
      </p:sp>
    </p:spTree>
    <p:extLst>
      <p:ext uri="{BB962C8B-B14F-4D97-AF65-F5344CB8AC3E}">
        <p14:creationId xmlns:p14="http://schemas.microsoft.com/office/powerpoint/2010/main" val="128032988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Car Ownership by State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C609829-8E33-6B45-B9A0-905963570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532" y="1737697"/>
            <a:ext cx="2982668" cy="232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100">
            <a:extLst>
              <a:ext uri="{FF2B5EF4-FFF2-40B4-BE49-F238E27FC236}">
                <a16:creationId xmlns:a16="http://schemas.microsoft.com/office/drawing/2014/main" id="{32267F24-C64F-A24A-B11F-D03FCA4C5C2B}"/>
              </a:ext>
            </a:extLst>
          </p:cNvPr>
          <p:cNvSpPr/>
          <p:nvPr/>
        </p:nvSpPr>
        <p:spPr>
          <a:xfrm>
            <a:off x="308545" y="1843120"/>
            <a:ext cx="5054706" cy="1903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NSW and VIC should be considered the most since numbers of customers don’t own cars is significantly larger than that own.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QLD has relatively high number of customers that own a car.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1151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4483</TotalTime>
  <Words>1309</Words>
  <Application>Microsoft Macintosh PowerPoint</Application>
  <PresentationFormat>On-screen Show (16:9)</PresentationFormat>
  <Paragraphs>216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Open Sans</vt:lpstr>
      <vt:lpstr>Open Sans Extrabold</vt:lpstr>
      <vt:lpstr>Open Sans Light</vt:lpstr>
      <vt:lpstr>Symbol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Office</cp:lastModifiedBy>
  <cp:revision>5</cp:revision>
  <dcterms:modified xsi:type="dcterms:W3CDTF">2021-08-23T20:07:26Z</dcterms:modified>
</cp:coreProperties>
</file>