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Muli"/>
      <p:regular r:id="rId15"/>
      <p:bold r:id="rId16"/>
      <p:italic r:id="rId17"/>
      <p:boldItalic r:id="rId18"/>
    </p:embeddedFont>
    <p:embeddedFont>
      <p:font typeface="Economica"/>
      <p:regular r:id="rId19"/>
      <p:bold r:id="rId20"/>
      <p:italic r:id="rId21"/>
      <p:boldItalic r:id="rId22"/>
    </p:embeddedFont>
    <p:embeddedFont>
      <p:font typeface="Caveat"/>
      <p:regular r:id="rId23"/>
      <p:bold r:id="rId24"/>
    </p:embeddedFont>
    <p:embeddedFont>
      <p:font typeface="Lexend Deca"/>
      <p:regular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Economica-bold.fntdata"/><Relationship Id="rId22" Type="http://schemas.openxmlformats.org/officeDocument/2006/relationships/font" Target="fonts/Economica-boldItalic.fntdata"/><Relationship Id="rId21" Type="http://schemas.openxmlformats.org/officeDocument/2006/relationships/font" Target="fonts/Economica-italic.fntdata"/><Relationship Id="rId24" Type="http://schemas.openxmlformats.org/officeDocument/2006/relationships/font" Target="fonts/Caveat-bold.fntdata"/><Relationship Id="rId23" Type="http://schemas.openxmlformats.org/officeDocument/2006/relationships/font" Target="fonts/Caveat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LexendDeca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Muli-regular.fntdata"/><Relationship Id="rId14" Type="http://schemas.openxmlformats.org/officeDocument/2006/relationships/slide" Target="slides/slide9.xml"/><Relationship Id="rId17" Type="http://schemas.openxmlformats.org/officeDocument/2006/relationships/font" Target="fonts/Muli-italic.fntdata"/><Relationship Id="rId16" Type="http://schemas.openxmlformats.org/officeDocument/2006/relationships/font" Target="fonts/Muli-bold.fntdata"/><Relationship Id="rId19" Type="http://schemas.openxmlformats.org/officeDocument/2006/relationships/font" Target="fonts/Economica-regular.fntdata"/><Relationship Id="rId18" Type="http://schemas.openxmlformats.org/officeDocument/2006/relationships/font" Target="fonts/Muli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Concept: Eugene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Requirements: Jason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UML Diagrams: AJ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Mockup + Components: Sergio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Sequence Diagram: </a:t>
            </a:r>
            <a:r>
              <a:rPr lang="en"/>
              <a:t> Czavier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e428b757d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7e428b757d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7e428b757d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7e428b757d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7e428b757d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7e428b757d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e428b757d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7e428b757d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“Toons” not “mate”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7e428b757d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7e428b757d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7e428b757d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7e428b757d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70349b57c5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70349b57c5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70349b57c5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70349b57c5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-25"/>
            <a:ext cx="914395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/>
          <p:nvPr>
            <p:ph type="ctrTitle"/>
          </p:nvPr>
        </p:nvSpPr>
        <p:spPr>
          <a:xfrm>
            <a:off x="685800" y="1991825"/>
            <a:ext cx="45390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Google Shape;50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11"/>
          <p:cNvSpPr txBox="1"/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· Small circuit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2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_2">
  <p:cSld name="TITLE_2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3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58" name="Google Shape;58;p13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59" name="Google Shape;59;p13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61" name="Google Shape;61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/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580550" y="1352550"/>
            <a:ext cx="2841000" cy="31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000"/>
              <a:buChar char="⬡"/>
              <a:defRPr sz="2000"/>
            </a:lvl1pPr>
            <a:lvl2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2pPr>
            <a:lvl3pPr indent="-3556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3pPr>
            <a:lvl4pPr indent="-3556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16" name="Google Shape;16;p3"/>
          <p:cNvSpPr txBox="1"/>
          <p:nvPr>
            <p:ph idx="2" type="body"/>
          </p:nvPr>
        </p:nvSpPr>
        <p:spPr>
          <a:xfrm>
            <a:off x="3753943" y="1352550"/>
            <a:ext cx="2841000" cy="31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000"/>
              <a:buChar char="⬡"/>
              <a:defRPr sz="2000"/>
            </a:lvl1pPr>
            <a:lvl2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2pPr>
            <a:lvl3pPr indent="-3556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3pPr>
            <a:lvl4pPr indent="-3556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· Big circuit">
  <p:cSld name="BLANK_1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5"/>
          <p:cNvSpPr/>
          <p:nvPr/>
        </p:nvSpPr>
        <p:spPr>
          <a:xfrm>
            <a:off x="42525" y="42525"/>
            <a:ext cx="2000100" cy="2000100"/>
          </a:xfrm>
          <a:prstGeom prst="ellipse">
            <a:avLst/>
          </a:prstGeom>
          <a:gradFill>
            <a:gsLst>
              <a:gs pos="0">
                <a:srgbClr val="00FFFF">
                  <a:alpha val="53725"/>
                </a:srgbClr>
              </a:gs>
              <a:gs pos="73000">
                <a:srgbClr val="00FFFF">
                  <a:alpha val="0"/>
                </a:srgbClr>
              </a:gs>
              <a:gs pos="100000">
                <a:srgbClr val="00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1343850" y="866400"/>
            <a:ext cx="4185600" cy="36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4191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3000"/>
              <a:buFont typeface="Lexend Deca"/>
              <a:buChar char="⬡"/>
              <a:defRPr sz="3000">
                <a:latin typeface="Lexend Deca"/>
                <a:ea typeface="Lexend Deca"/>
                <a:cs typeface="Lexend Deca"/>
                <a:sym typeface="Lexend Deca"/>
              </a:defRPr>
            </a:lvl1pPr>
            <a:lvl2pPr indent="-419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∙"/>
              <a:defRPr sz="3000">
                <a:latin typeface="Lexend Deca"/>
                <a:ea typeface="Lexend Deca"/>
                <a:cs typeface="Lexend Deca"/>
                <a:sym typeface="Lexend Deca"/>
              </a:defRPr>
            </a:lvl2pPr>
            <a:lvl3pPr indent="-4191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∙"/>
              <a:defRPr sz="3000">
                <a:latin typeface="Lexend Deca"/>
                <a:ea typeface="Lexend Deca"/>
                <a:cs typeface="Lexend Deca"/>
                <a:sym typeface="Lexend Deca"/>
              </a:defRPr>
            </a:lvl3pPr>
            <a:lvl4pPr indent="-4191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●"/>
              <a:defRPr sz="3000">
                <a:latin typeface="Lexend Deca"/>
                <a:ea typeface="Lexend Deca"/>
                <a:cs typeface="Lexend Deca"/>
                <a:sym typeface="Lexend Deca"/>
              </a:defRPr>
            </a:lvl4pPr>
            <a:lvl5pPr indent="-4191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○"/>
              <a:defRPr sz="3000">
                <a:latin typeface="Lexend Deca"/>
                <a:ea typeface="Lexend Deca"/>
                <a:cs typeface="Lexend Deca"/>
                <a:sym typeface="Lexend Deca"/>
              </a:defRPr>
            </a:lvl5pPr>
            <a:lvl6pPr indent="-4191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■"/>
              <a:defRPr sz="3000">
                <a:latin typeface="Lexend Deca"/>
                <a:ea typeface="Lexend Deca"/>
                <a:cs typeface="Lexend Deca"/>
                <a:sym typeface="Lexend Deca"/>
              </a:defRPr>
            </a:lvl6pPr>
            <a:lvl7pPr indent="-4191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●"/>
              <a:defRPr sz="3000">
                <a:latin typeface="Lexend Deca"/>
                <a:ea typeface="Lexend Deca"/>
                <a:cs typeface="Lexend Deca"/>
                <a:sym typeface="Lexend Deca"/>
              </a:defRPr>
            </a:lvl7pPr>
            <a:lvl8pPr indent="-4191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○"/>
              <a:defRPr sz="3000">
                <a:latin typeface="Lexend Deca"/>
                <a:ea typeface="Lexend Deca"/>
                <a:cs typeface="Lexend Deca"/>
                <a:sym typeface="Lexend Deca"/>
              </a:defRPr>
            </a:lvl8pPr>
            <a:lvl9pPr indent="-4191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■"/>
              <a:defRPr sz="3000"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/>
        </p:txBody>
      </p:sp>
      <p:sp>
        <p:nvSpPr>
          <p:cNvPr id="25" name="Google Shape;25;p5"/>
          <p:cNvSpPr txBox="1"/>
          <p:nvPr/>
        </p:nvSpPr>
        <p:spPr>
          <a:xfrm>
            <a:off x="826414" y="656117"/>
            <a:ext cx="6138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b="0" i="0" lang="en" sz="7200" u="none" cap="none" strike="noStrik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“</a:t>
            </a:r>
            <a:endParaRPr b="0" i="0" sz="7200" u="none" cap="none" strike="noStrike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28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6"/>
          <p:cNvSpPr txBox="1"/>
          <p:nvPr>
            <p:ph type="ctrTitle"/>
          </p:nvPr>
        </p:nvSpPr>
        <p:spPr>
          <a:xfrm>
            <a:off x="685800" y="1659550"/>
            <a:ext cx="42639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0" name="Google Shape;30;p6"/>
          <p:cNvSpPr txBox="1"/>
          <p:nvPr>
            <p:ph idx="1" type="subTitle"/>
          </p:nvPr>
        </p:nvSpPr>
        <p:spPr>
          <a:xfrm>
            <a:off x="685800" y="2916254"/>
            <a:ext cx="42639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1pPr>
            <a:lvl2pPr lvl="1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2pPr>
            <a:lvl3pPr lvl="2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3pPr>
            <a:lvl4pPr lvl="3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4pPr>
            <a:lvl5pPr lvl="4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5pPr>
            <a:lvl6pPr lvl="5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6pPr>
            <a:lvl7pPr lvl="6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7pPr>
            <a:lvl8pPr lvl="7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8pPr>
            <a:lvl9pPr lvl="8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oogle Shape;32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7"/>
          <p:cNvSpPr txBox="1"/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⬡"/>
              <a:defRPr/>
            </a:lvl1pPr>
            <a:lvl2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∙"/>
              <a:defRPr/>
            </a:lvl2pPr>
            <a:lvl3pPr indent="-3810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∙"/>
              <a:defRPr/>
            </a:lvl3pPr>
            <a:lvl4pPr indent="-3810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BLANK_1_1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oogle Shape;39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9"/>
          <p:cNvSpPr txBox="1"/>
          <p:nvPr>
            <p:ph type="title"/>
          </p:nvPr>
        </p:nvSpPr>
        <p:spPr>
          <a:xfrm>
            <a:off x="580550" y="205975"/>
            <a:ext cx="6405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41" name="Google Shape;41;p9"/>
          <p:cNvSpPr txBox="1"/>
          <p:nvPr>
            <p:ph idx="1" type="body"/>
          </p:nvPr>
        </p:nvSpPr>
        <p:spPr>
          <a:xfrm>
            <a:off x="580550" y="1352550"/>
            <a:ext cx="2005800" cy="32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⬡"/>
              <a:defRPr sz="1600"/>
            </a:lvl1pPr>
            <a:lvl2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2pPr>
            <a:lvl3pPr indent="-3302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3pPr>
            <a:lvl4pPr indent="-3302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42" name="Google Shape;42;p9"/>
          <p:cNvSpPr txBox="1"/>
          <p:nvPr>
            <p:ph idx="2" type="body"/>
          </p:nvPr>
        </p:nvSpPr>
        <p:spPr>
          <a:xfrm>
            <a:off x="2780447" y="1352550"/>
            <a:ext cx="2005800" cy="32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⬡"/>
              <a:defRPr sz="1600"/>
            </a:lvl1pPr>
            <a:lvl2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2pPr>
            <a:lvl3pPr indent="-3302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3pPr>
            <a:lvl4pPr indent="-3302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43" name="Google Shape;43;p9"/>
          <p:cNvSpPr txBox="1"/>
          <p:nvPr>
            <p:ph idx="3" type="body"/>
          </p:nvPr>
        </p:nvSpPr>
        <p:spPr>
          <a:xfrm>
            <a:off x="4980344" y="1352550"/>
            <a:ext cx="2005800" cy="32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⬡"/>
              <a:defRPr sz="1600"/>
            </a:lvl1pPr>
            <a:lvl2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2pPr>
            <a:lvl3pPr indent="-3302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3pPr>
            <a:lvl4pPr indent="-3302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Google Shape;46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580550" y="4406300"/>
            <a:ext cx="61359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gradFill>
          <a:gsLst>
            <a:gs pos="0">
              <a:srgbClr val="A458FF"/>
            </a:gs>
            <a:gs pos="39000">
              <a:srgbClr val="3544FF"/>
            </a:gs>
            <a:gs pos="100000">
              <a:srgbClr val="0A2F9E"/>
            </a:gs>
          </a:gsLst>
          <a:lin ang="8100019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i="0" sz="3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i="0" sz="3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i="0" sz="3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i="0" sz="3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i="0" sz="3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i="0" sz="3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i="0" sz="3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i="0" sz="3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i="0" sz="3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b="0" i="0" sz="2400" u="none" cap="none" strike="noStrik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b="0" i="0" sz="2400" u="none" cap="none" strike="noStrik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indent="-3810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b="0" i="0" sz="2400" u="none" cap="none" strike="noStrik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indent="-3810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b="0" i="0" sz="2400" u="none" cap="none" strike="noStrik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indent="-3810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b="0" i="0" sz="2400" u="none" cap="none" strike="noStrik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indent="-3810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b="0" i="0" sz="2400" u="none" cap="none" strike="noStrik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indent="-3810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b="0" i="0" sz="2400" u="none" cap="none" strike="noStrik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indent="-3810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b="0" i="0" sz="2400" u="none" cap="none" strike="noStrik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indent="-3810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b="0" i="0" sz="2400" u="none" cap="none" strike="noStrik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ctrTitle"/>
          </p:nvPr>
        </p:nvSpPr>
        <p:spPr>
          <a:xfrm>
            <a:off x="897725" y="1991850"/>
            <a:ext cx="4539000" cy="115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latin typeface="Caveat"/>
                <a:ea typeface="Caveat"/>
                <a:cs typeface="Caveat"/>
                <a:sym typeface="Caveat"/>
              </a:rPr>
              <a:t>ToonDo </a:t>
            </a:r>
            <a:endParaRPr sz="9600">
              <a:latin typeface="Caveat"/>
              <a:ea typeface="Caveat"/>
              <a:cs typeface="Caveat"/>
              <a:sym typeface="Caveat"/>
            </a:endParaRPr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56238" y="2043213"/>
            <a:ext cx="1065286" cy="1057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580550" y="53575"/>
            <a:ext cx="60144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Caveat"/>
                <a:ea typeface="Caveat"/>
                <a:cs typeface="Caveat"/>
                <a:sym typeface="Caveat"/>
              </a:rPr>
              <a:t>Concept</a:t>
            </a:r>
            <a:endParaRPr sz="3600"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540300" y="1149025"/>
            <a:ext cx="4260300" cy="3354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⬡"/>
            </a:pPr>
            <a:r>
              <a:rPr lang="en" sz="1800"/>
              <a:t>A t</a:t>
            </a:r>
            <a:r>
              <a:rPr lang="en" sz="1800"/>
              <a:t>o-do list done right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⬡"/>
            </a:pPr>
            <a:r>
              <a:rPr lang="en" sz="1800"/>
              <a:t>Continued completion of tasks is rewarded; failure is punished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⬡"/>
            </a:pPr>
            <a:r>
              <a:rPr lang="en" sz="1800"/>
              <a:t>“Toon” pixel avatar whose status relies on your completion of tasks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⬡"/>
            </a:pPr>
            <a:r>
              <a:rPr lang="en" sz="1800"/>
              <a:t>Tamagotchi</a:t>
            </a:r>
            <a:r>
              <a:rPr lang="en" sz="1800"/>
              <a:t>-inspired</a:t>
            </a:r>
            <a:endParaRPr sz="1800"/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50200" y="1022950"/>
            <a:ext cx="2393550" cy="257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580550" y="53575"/>
            <a:ext cx="60144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Caveat"/>
                <a:ea typeface="Caveat"/>
                <a:cs typeface="Caveat"/>
                <a:sym typeface="Caveat"/>
              </a:rPr>
              <a:t>Key Functional Requirements</a:t>
            </a:r>
            <a:endParaRPr sz="3600"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80" name="Google Shape;80;p16"/>
          <p:cNvSpPr txBox="1"/>
          <p:nvPr/>
        </p:nvSpPr>
        <p:spPr>
          <a:xfrm>
            <a:off x="385725" y="546000"/>
            <a:ext cx="76764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uli"/>
              <a:buChar char="⬡"/>
            </a:pPr>
            <a:r>
              <a:rPr lang="en" sz="16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Task List</a:t>
            </a:r>
            <a:endParaRPr sz="16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uli"/>
              <a:buChar char="∙"/>
            </a:pPr>
            <a:r>
              <a:rPr lang="en" sz="16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Keep track of tasks</a:t>
            </a:r>
            <a:endParaRPr sz="16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uli"/>
              <a:buChar char="∙"/>
            </a:pPr>
            <a:r>
              <a:rPr lang="en" sz="16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User can check a task complete and add new tasks</a:t>
            </a:r>
            <a:endParaRPr sz="16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uli"/>
              <a:buChar char="⬡"/>
            </a:pPr>
            <a:r>
              <a:rPr lang="en" sz="16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Toons</a:t>
            </a:r>
            <a:endParaRPr sz="16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uli"/>
              <a:buChar char="∙"/>
            </a:pPr>
            <a:r>
              <a:rPr lang="en" sz="16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Interactive pixel avatar</a:t>
            </a:r>
            <a:endParaRPr sz="16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uli"/>
              <a:buChar char="∙"/>
            </a:pPr>
            <a:r>
              <a:rPr lang="en" sz="16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“Toon” status corresponds to task list completion</a:t>
            </a:r>
            <a:endParaRPr sz="16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uli"/>
              <a:buChar char="∙"/>
            </a:pPr>
            <a:r>
              <a:rPr lang="en" sz="16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Customization</a:t>
            </a:r>
            <a:endParaRPr sz="16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uli"/>
              <a:buChar char="⬡"/>
            </a:pPr>
            <a:r>
              <a:rPr lang="en" sz="16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Profile Page</a:t>
            </a:r>
            <a:endParaRPr sz="16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uli"/>
              <a:buChar char="∙"/>
            </a:pPr>
            <a:r>
              <a:rPr lang="en" sz="16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Displays user profile, basic information</a:t>
            </a:r>
            <a:endParaRPr sz="16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uli"/>
              <a:buChar char="∙"/>
            </a:pPr>
            <a:r>
              <a:rPr lang="en" sz="16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Link to different mates and task lists</a:t>
            </a:r>
            <a:endParaRPr sz="16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uli"/>
              <a:buChar char="∙"/>
            </a:pPr>
            <a:r>
              <a:rPr lang="en" sz="16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Sharing to social media</a:t>
            </a:r>
            <a:endParaRPr sz="16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uli"/>
              <a:buChar char="⬡"/>
            </a:pPr>
            <a:r>
              <a:rPr lang="en" sz="16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Map</a:t>
            </a:r>
            <a:endParaRPr sz="16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uli"/>
              <a:buChar char="∙"/>
            </a:pPr>
            <a:r>
              <a:rPr lang="en" sz="16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Overview of all the toon (one per task list)</a:t>
            </a:r>
            <a:endParaRPr sz="16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uli"/>
              <a:buChar char="∙"/>
            </a:pPr>
            <a:r>
              <a:rPr lang="en" sz="16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Gives a more personal attachment in seeing the fruits of your labor</a:t>
            </a:r>
            <a:endParaRPr sz="16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504350" y="1187050"/>
            <a:ext cx="6014400" cy="3161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⬡"/>
            </a:pPr>
            <a:r>
              <a:rPr lang="en" sz="1800"/>
              <a:t>MERN stack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⬡"/>
            </a:pPr>
            <a:r>
              <a:rPr lang="en" sz="1800"/>
              <a:t>Web and mobile framework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∙"/>
            </a:pPr>
            <a:r>
              <a:rPr lang="en" sz="1800"/>
              <a:t>Using React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⬡"/>
            </a:pPr>
            <a:r>
              <a:rPr lang="en" sz="1800"/>
              <a:t>Non-relational database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∙"/>
            </a:pPr>
            <a:r>
              <a:rPr lang="en" sz="1800"/>
              <a:t>Using MongoDB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⬡"/>
            </a:pPr>
            <a:r>
              <a:rPr lang="en" sz="1800"/>
              <a:t>REST API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∙"/>
            </a:pPr>
            <a:r>
              <a:rPr lang="en" sz="1800"/>
              <a:t>Using Express.js and Node.js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⬡"/>
            </a:pPr>
            <a:r>
              <a:rPr lang="en" sz="1800"/>
              <a:t>Privacy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∙"/>
            </a:pPr>
            <a:r>
              <a:rPr lang="en" sz="1800"/>
              <a:t>Task lists are kept private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∙"/>
            </a:pPr>
            <a:r>
              <a:rPr lang="en" sz="1800"/>
              <a:t>Only toon status can be shared on social media</a:t>
            </a:r>
            <a:endParaRPr sz="1800"/>
          </a:p>
        </p:txBody>
      </p:sp>
      <p:sp>
        <p:nvSpPr>
          <p:cNvPr id="86" name="Google Shape;86;p17"/>
          <p:cNvSpPr txBox="1"/>
          <p:nvPr>
            <p:ph type="title"/>
          </p:nvPr>
        </p:nvSpPr>
        <p:spPr>
          <a:xfrm>
            <a:off x="580550" y="53575"/>
            <a:ext cx="60144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Caveat"/>
                <a:ea typeface="Caveat"/>
                <a:cs typeface="Caveat"/>
                <a:sym typeface="Caveat"/>
              </a:rPr>
              <a:t>Key Nonfunctional Requirements</a:t>
            </a:r>
            <a:endParaRPr sz="3600">
              <a:latin typeface="Caveat"/>
              <a:ea typeface="Caveat"/>
              <a:cs typeface="Caveat"/>
              <a:sym typeface="Cave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563900" y="2143050"/>
            <a:ext cx="31758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Caveat"/>
                <a:ea typeface="Caveat"/>
                <a:cs typeface="Caveat"/>
                <a:sym typeface="Caveat"/>
              </a:rPr>
              <a:t>UML Use Case Diagram</a:t>
            </a:r>
            <a:endParaRPr sz="3600">
              <a:latin typeface="Caveat"/>
              <a:ea typeface="Caveat"/>
              <a:cs typeface="Caveat"/>
              <a:sym typeface="Caveat"/>
            </a:endParaRPr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6625" y="0"/>
            <a:ext cx="4497375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650" y="167675"/>
            <a:ext cx="4373874" cy="3039459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65325" y="1615450"/>
            <a:ext cx="4373874" cy="33360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580550" y="53575"/>
            <a:ext cx="60144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Caveat"/>
                <a:ea typeface="Caveat"/>
                <a:cs typeface="Caveat"/>
                <a:sym typeface="Caveat"/>
              </a:rPr>
              <a:t>Mockup</a:t>
            </a:r>
            <a:endParaRPr sz="3600">
              <a:latin typeface="Caveat"/>
              <a:ea typeface="Caveat"/>
              <a:cs typeface="Caveat"/>
              <a:sym typeface="Caveat"/>
            </a:endParaRPr>
          </a:p>
        </p:txBody>
      </p:sp>
      <p:pic>
        <p:nvPicPr>
          <p:cNvPr id="104" name="Google Shape;10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4775" y="973525"/>
            <a:ext cx="6779347" cy="3865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580550" y="53575"/>
            <a:ext cx="76218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Caveat"/>
                <a:ea typeface="Caveat"/>
                <a:cs typeface="Caveat"/>
                <a:sym typeface="Caveat"/>
              </a:rPr>
              <a:t>Component Level System Description</a:t>
            </a:r>
            <a:endParaRPr sz="3600"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110" name="Google Shape;110;p21"/>
          <p:cNvSpPr txBox="1"/>
          <p:nvPr>
            <p:ph idx="1" type="body"/>
          </p:nvPr>
        </p:nvSpPr>
        <p:spPr>
          <a:xfrm>
            <a:off x="540300" y="1149025"/>
            <a:ext cx="4260300" cy="3354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⬡"/>
            </a:pPr>
            <a:r>
              <a:rPr lang="en" sz="1800"/>
              <a:t>Technologies Used: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⬡"/>
            </a:pPr>
            <a:r>
              <a:rPr lang="en" sz="1800"/>
              <a:t>MERN Stack Application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∙"/>
            </a:pPr>
            <a:r>
              <a:rPr lang="en" sz="1800"/>
              <a:t>MongoDB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∙"/>
            </a:pPr>
            <a:r>
              <a:rPr lang="en" sz="1800"/>
              <a:t>Express.js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∙"/>
            </a:pPr>
            <a:r>
              <a:rPr lang="en" sz="1800"/>
              <a:t>React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∙"/>
            </a:pPr>
            <a:r>
              <a:rPr lang="en" sz="1800"/>
              <a:t>Node.js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⬡"/>
            </a:pPr>
            <a:r>
              <a:rPr lang="en" sz="1800"/>
              <a:t>Aseprite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∙"/>
            </a:pPr>
            <a:r>
              <a:rPr lang="en" sz="1800"/>
              <a:t>Animations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∙"/>
            </a:pPr>
            <a:r>
              <a:rPr lang="en" sz="1800"/>
              <a:t>Pixel art</a:t>
            </a:r>
            <a:endParaRPr sz="1800"/>
          </a:p>
        </p:txBody>
      </p:sp>
      <p:pic>
        <p:nvPicPr>
          <p:cNvPr id="111" name="Google Shape;11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60350" y="1234849"/>
            <a:ext cx="4928475" cy="296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title"/>
          </p:nvPr>
        </p:nvSpPr>
        <p:spPr>
          <a:xfrm>
            <a:off x="427825" y="2014100"/>
            <a:ext cx="22602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Caveat"/>
                <a:ea typeface="Caveat"/>
                <a:cs typeface="Caveat"/>
                <a:sym typeface="Caveat"/>
              </a:rPr>
              <a:t>Sequence Diagram</a:t>
            </a:r>
            <a:endParaRPr sz="3600">
              <a:latin typeface="Caveat"/>
              <a:ea typeface="Caveat"/>
              <a:cs typeface="Caveat"/>
              <a:sym typeface="Caveat"/>
            </a:endParaRPr>
          </a:p>
        </p:txBody>
      </p:sp>
      <p:pic>
        <p:nvPicPr>
          <p:cNvPr id="117" name="Google Shape;117;p22"/>
          <p:cNvPicPr preferRelativeResize="0"/>
          <p:nvPr/>
        </p:nvPicPr>
        <p:blipFill rotWithShape="1">
          <a:blip r:embed="rId3">
            <a:alphaModFix/>
          </a:blip>
          <a:srcRect b="4420" l="15507" r="11205" t="12647"/>
          <a:stretch/>
        </p:blipFill>
        <p:spPr>
          <a:xfrm>
            <a:off x="3262400" y="2"/>
            <a:ext cx="5881603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liena template">
  <a:themeElements>
    <a:clrScheme name="Custom 347">
      <a:dk1>
        <a:srgbClr val="050060"/>
      </a:dk1>
      <a:lt1>
        <a:srgbClr val="FFFFFF"/>
      </a:lt1>
      <a:dk2>
        <a:srgbClr val="585963"/>
      </a:dk2>
      <a:lt2>
        <a:srgbClr val="F3F3F3"/>
      </a:lt2>
      <a:accent1>
        <a:srgbClr val="0A2F9E"/>
      </a:accent1>
      <a:accent2>
        <a:srgbClr val="3544FF"/>
      </a:accent2>
      <a:accent3>
        <a:srgbClr val="24D6FF"/>
      </a:accent3>
      <a:accent4>
        <a:srgbClr val="00FFFF"/>
      </a:accent4>
      <a:accent5>
        <a:srgbClr val="A458FF"/>
      </a:accent5>
      <a:accent6>
        <a:srgbClr val="D392FF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