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82" r:id="rId4"/>
    <p:sldId id="283" r:id="rId5"/>
    <p:sldId id="279" r:id="rId6"/>
    <p:sldId id="281" r:id="rId7"/>
    <p:sldId id="280" r:id="rId8"/>
    <p:sldId id="284" r:id="rId9"/>
    <p:sldId id="285" r:id="rId10"/>
    <p:sldId id="265" r:id="rId11"/>
    <p:sldId id="290" r:id="rId12"/>
    <p:sldId id="291" r:id="rId13"/>
    <p:sldId id="289" r:id="rId14"/>
    <p:sldId id="288" r:id="rId15"/>
    <p:sldId id="278" r:id="rId16"/>
    <p:sldId id="257" r:id="rId17"/>
    <p:sldId id="287" r:id="rId18"/>
    <p:sldId id="286" r:id="rId19"/>
    <p:sldId id="261" r:id="rId20"/>
    <p:sldId id="273" r:id="rId21"/>
    <p:sldId id="274" r:id="rId22"/>
    <p:sldId id="275" r:id="rId23"/>
    <p:sldId id="277" r:id="rId24"/>
    <p:sldId id="276" r:id="rId25"/>
    <p:sldId id="267" r:id="rId26"/>
    <p:sldId id="268" r:id="rId27"/>
    <p:sldId id="269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CF8022-437E-4198-878E-03E6EAB08D3A}" type="datetimeFigureOut">
              <a:rPr lang="pt-BR" smtClean="0"/>
              <a:pPr/>
              <a:t>06/03/2022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FF254F-7B31-4C52-857E-34E0C576414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36562" y="1484784"/>
            <a:ext cx="4011088" cy="230425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dirty="0"/>
              <a:t>Lógica de Programação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Conceitos Básicos</a:t>
            </a:r>
            <a:br>
              <a:rPr lang="pt-BR" sz="1700" dirty="0"/>
            </a:br>
            <a:br>
              <a:rPr lang="pt-BR" sz="1700" dirty="0"/>
            </a:br>
            <a:endParaRPr lang="pt-BR" sz="1700" dirty="0"/>
          </a:p>
        </p:txBody>
      </p:sp>
      <p:pic>
        <p:nvPicPr>
          <p:cNvPr id="3" name="Espaço Reservado para Imagem 2" descr="Uma imagem contendo comida&#10;&#10;Descrição gerada automaticamente">
            <a:extLst>
              <a:ext uri="{FF2B5EF4-FFF2-40B4-BE49-F238E27FC236}">
                <a16:creationId xmlns:a16="http://schemas.microsoft.com/office/drawing/2014/main" id="{731CFE61-C3F2-4458-8E22-011E6C9D65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r="29666" b="-1"/>
          <a:stretch/>
        </p:blipFill>
        <p:spPr>
          <a:xfrm rot="420000">
            <a:off x="5376586" y="1089391"/>
            <a:ext cx="4818465" cy="4102851"/>
          </a:xfrm>
          <a:noFill/>
        </p:spPr>
      </p:pic>
      <p:sp>
        <p:nvSpPr>
          <p:cNvPr id="5" name="Espaço Reservado para Título 1"/>
          <p:cNvSpPr txBox="1">
            <a:spLocks/>
          </p:cNvSpPr>
          <p:nvPr/>
        </p:nvSpPr>
        <p:spPr>
          <a:xfrm>
            <a:off x="1981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r">
              <a:spcBef>
                <a:spcPct val="0"/>
              </a:spcBef>
              <a:defRPr/>
            </a:pPr>
            <a:endParaRPr lang="pt-BR" sz="4400" i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4326EA67-FE88-47C0-B75A-7059A767EB04}"/>
              </a:ext>
            </a:extLst>
          </p:cNvPr>
          <p:cNvSpPr txBox="1">
            <a:spLocks/>
          </p:cNvSpPr>
          <p:nvPr/>
        </p:nvSpPr>
        <p:spPr>
          <a:xfrm>
            <a:off x="336562" y="5229200"/>
            <a:ext cx="4319278" cy="1152128"/>
          </a:xfrm>
          <a:prstGeom prst="rect">
            <a:avLst/>
          </a:prstGeom>
        </p:spPr>
        <p:txBody>
          <a:bodyPr vert="horz" lIns="45720" tIns="45720" rIns="45720" bIns="4572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BR" sz="3200" dirty="0"/>
              <a:t>Prof. Marcos Vieira, </a:t>
            </a:r>
            <a:r>
              <a:rPr lang="pt-BR" sz="3200" dirty="0" err="1"/>
              <a:t>msc</a:t>
            </a:r>
            <a:br>
              <a:rPr lang="pt-BR" sz="1700" dirty="0"/>
            </a:br>
            <a:endParaRPr lang="pt-BR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aixaDeTexto 6"/>
          <p:cNvSpPr txBox="1">
            <a:spLocks noChangeArrowheads="1"/>
          </p:cNvSpPr>
          <p:nvPr/>
        </p:nvSpPr>
        <p:spPr bwMode="auto">
          <a:xfrm flipH="1">
            <a:off x="407368" y="836712"/>
            <a:ext cx="51125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Calibri (Títulos)"/>
              </a:rPr>
              <a:t>Exercício?</a:t>
            </a:r>
          </a:p>
        </p:txBody>
      </p:sp>
      <p:pic>
        <p:nvPicPr>
          <p:cNvPr id="1028" name="Picture 4" descr="Ícone da passo a passo. passos de sapatos. pegadas conjunto de pegada  diferente do vetor. passos humanos, pegadas de criança e homem adulto,  símbolos de passos de pessoas. | Vetor Premium">
            <a:extLst>
              <a:ext uri="{FF2B5EF4-FFF2-40B4-BE49-F238E27FC236}">
                <a16:creationId xmlns:a16="http://schemas.microsoft.com/office/drawing/2014/main" id="{86F815A3-02F8-4FED-A166-CBFC90EE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7" y="3110177"/>
            <a:ext cx="3909862" cy="260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ustração robô dos desenhos animados para colorir fotomural • fotomurais  droid, microprocessador, microchip | myloview.com.br">
            <a:extLst>
              <a:ext uri="{FF2B5EF4-FFF2-40B4-BE49-F238E27FC236}">
                <a16:creationId xmlns:a16="http://schemas.microsoft.com/office/drawing/2014/main" id="{DF5F63EA-A91E-46B1-8A4F-47493412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348880"/>
            <a:ext cx="761843" cy="121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senhos de Sorvete para Colorir, Pintar e Imprimir - ColorirOnline.Com">
            <a:extLst>
              <a:ext uri="{FF2B5EF4-FFF2-40B4-BE49-F238E27FC236}">
                <a16:creationId xmlns:a16="http://schemas.microsoft.com/office/drawing/2014/main" id="{8A1D78C9-C58E-4340-ACAE-22EFA52B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772816"/>
            <a:ext cx="576064" cy="81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rvete para Colorir e Pintar [2022] | 15 Ideias Download Grátis">
            <a:extLst>
              <a:ext uri="{FF2B5EF4-FFF2-40B4-BE49-F238E27FC236}">
                <a16:creationId xmlns:a16="http://schemas.microsoft.com/office/drawing/2014/main" id="{05808C5C-7D14-4095-AEF1-3FF26E8E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19" y="4365104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F9CE26-306A-415B-8DE5-CACD981C8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980" y="1510801"/>
            <a:ext cx="1419027" cy="1964190"/>
          </a:xfrm>
          <a:prstGeom prst="rect">
            <a:avLst/>
          </a:prstGeom>
        </p:spPr>
      </p:pic>
      <p:pic>
        <p:nvPicPr>
          <p:cNvPr id="15" name="Picture 4" descr="Ícone da passo a passo. passos de sapatos. pegadas conjunto de pegada  diferente do vetor. passos humanos, pegadas de criança e homem adulto,  símbolos de passos de pessoas. | Vetor Premium">
            <a:extLst>
              <a:ext uri="{FF2B5EF4-FFF2-40B4-BE49-F238E27FC236}">
                <a16:creationId xmlns:a16="http://schemas.microsoft.com/office/drawing/2014/main" id="{8E1E6817-9669-4C42-A95C-AEA9B7CE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2244">
            <a:off x="8180501" y="3968032"/>
            <a:ext cx="3898640" cy="259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aixaDeTexto 6"/>
          <p:cNvSpPr txBox="1">
            <a:spLocks noChangeArrowheads="1"/>
          </p:cNvSpPr>
          <p:nvPr/>
        </p:nvSpPr>
        <p:spPr bwMode="auto">
          <a:xfrm flipH="1">
            <a:off x="407368" y="836712"/>
            <a:ext cx="5688632" cy="121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Calibri (Títulos)"/>
              </a:rPr>
              <a:t>Quais os passos lógicos para solução deste problema?</a:t>
            </a:r>
          </a:p>
        </p:txBody>
      </p:sp>
      <p:pic>
        <p:nvPicPr>
          <p:cNvPr id="1028" name="Picture 4" descr="Ícone da passo a passo. passos de sapatos. pegadas conjunto de pegada  diferente do vetor. passos humanos, pegadas de criança e homem adulto,  símbolos de passos de pessoas. | Vetor Premium">
            <a:extLst>
              <a:ext uri="{FF2B5EF4-FFF2-40B4-BE49-F238E27FC236}">
                <a16:creationId xmlns:a16="http://schemas.microsoft.com/office/drawing/2014/main" id="{86F815A3-02F8-4FED-A166-CBFC90EE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7" y="3110177"/>
            <a:ext cx="3909862" cy="260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ustração robô dos desenhos animados para colorir fotomural • fotomurais  droid, microprocessador, microchip | myloview.com.br">
            <a:extLst>
              <a:ext uri="{FF2B5EF4-FFF2-40B4-BE49-F238E27FC236}">
                <a16:creationId xmlns:a16="http://schemas.microsoft.com/office/drawing/2014/main" id="{DF5F63EA-A91E-46B1-8A4F-47493412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348880"/>
            <a:ext cx="761843" cy="121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senhos de Sorvete para Colorir, Pintar e Imprimir - ColorirOnline.Com">
            <a:extLst>
              <a:ext uri="{FF2B5EF4-FFF2-40B4-BE49-F238E27FC236}">
                <a16:creationId xmlns:a16="http://schemas.microsoft.com/office/drawing/2014/main" id="{8A1D78C9-C58E-4340-ACAE-22EFA52B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07" y="2173688"/>
            <a:ext cx="576064" cy="81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rvete para Colorir e Pintar [2022] | 15 Ideias Download Grátis">
            <a:extLst>
              <a:ext uri="{FF2B5EF4-FFF2-40B4-BE49-F238E27FC236}">
                <a16:creationId xmlns:a16="http://schemas.microsoft.com/office/drawing/2014/main" id="{05808C5C-7D14-4095-AEF1-3FF26E8E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19" y="4365104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F9CE26-306A-415B-8DE5-CACD981C8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980" y="1510801"/>
            <a:ext cx="1419027" cy="1964190"/>
          </a:xfrm>
          <a:prstGeom prst="rect">
            <a:avLst/>
          </a:prstGeom>
        </p:spPr>
      </p:pic>
      <p:pic>
        <p:nvPicPr>
          <p:cNvPr id="15" name="Picture 4" descr="Ícone da passo a passo. passos de sapatos. pegadas conjunto de pegada  diferente do vetor. passos humanos, pegadas de criança e homem adulto,  símbolos de passos de pessoas. | Vetor Premium">
            <a:extLst>
              <a:ext uri="{FF2B5EF4-FFF2-40B4-BE49-F238E27FC236}">
                <a16:creationId xmlns:a16="http://schemas.microsoft.com/office/drawing/2014/main" id="{8E1E6817-9669-4C42-A95C-AEA9B7CE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2244">
            <a:off x="8180501" y="3968032"/>
            <a:ext cx="3898640" cy="259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aixaDeTexto 6"/>
          <p:cNvSpPr txBox="1">
            <a:spLocks noChangeArrowheads="1"/>
          </p:cNvSpPr>
          <p:nvPr/>
        </p:nvSpPr>
        <p:spPr bwMode="auto">
          <a:xfrm flipH="1">
            <a:off x="360020" y="782772"/>
            <a:ext cx="5688632" cy="121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Calibri (Títulos)"/>
              </a:rPr>
              <a:t>Quais os passos lógicos para solução deste problema?</a:t>
            </a:r>
          </a:p>
        </p:txBody>
      </p:sp>
      <p:pic>
        <p:nvPicPr>
          <p:cNvPr id="1032" name="Picture 8" descr="Ilustração robô dos desenhos animados para colorir fotomural • fotomurais  droid, microprocessador, microchip | myloview.com.br">
            <a:extLst>
              <a:ext uri="{FF2B5EF4-FFF2-40B4-BE49-F238E27FC236}">
                <a16:creationId xmlns:a16="http://schemas.microsoft.com/office/drawing/2014/main" id="{DF5F63EA-A91E-46B1-8A4F-47493412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90" y="5358417"/>
            <a:ext cx="444804" cy="7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senhos de Sorvete para Colorir, Pintar e Imprimir - ColorirOnline.Com">
            <a:extLst>
              <a:ext uri="{FF2B5EF4-FFF2-40B4-BE49-F238E27FC236}">
                <a16:creationId xmlns:a16="http://schemas.microsoft.com/office/drawing/2014/main" id="{8A1D78C9-C58E-4340-ACAE-22EFA52B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63" y="4085234"/>
            <a:ext cx="268556" cy="3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rvete para Colorir e Pintar [2022] | 15 Ideias Download Grátis">
            <a:extLst>
              <a:ext uri="{FF2B5EF4-FFF2-40B4-BE49-F238E27FC236}">
                <a16:creationId xmlns:a16="http://schemas.microsoft.com/office/drawing/2014/main" id="{05808C5C-7D14-4095-AEF1-3FF26E8E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54" y="2276872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F9CE26-306A-415B-8DE5-CACD981C8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02" y="4729917"/>
            <a:ext cx="1419027" cy="19641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C9B965-B5C3-46F9-8547-E180E1B79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607056">
            <a:off x="4837855" y="3226318"/>
            <a:ext cx="1836203" cy="38248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63948DA-B23A-42B5-8A0D-7CEFE57A6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648229">
            <a:off x="4044109" y="2050337"/>
            <a:ext cx="1836203" cy="3824833"/>
          </a:xfrm>
          <a:prstGeom prst="rect">
            <a:avLst/>
          </a:prstGeom>
        </p:spPr>
      </p:pic>
      <p:pic>
        <p:nvPicPr>
          <p:cNvPr id="12" name="Picture 8" descr="Ilustração robô dos desenhos animados para colorir fotomural • fotomurais  droid, microprocessador, microchip | myloview.com.br">
            <a:extLst>
              <a:ext uri="{FF2B5EF4-FFF2-40B4-BE49-F238E27FC236}">
                <a16:creationId xmlns:a16="http://schemas.microsoft.com/office/drawing/2014/main" id="{6EAE50E8-EDB4-4064-98DC-326E6A9E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52" y="2160251"/>
            <a:ext cx="444804" cy="7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esenhos de Sorvete para Colorir, Pintar e Imprimir - ColorirOnline.Com">
            <a:extLst>
              <a:ext uri="{FF2B5EF4-FFF2-40B4-BE49-F238E27FC236}">
                <a16:creationId xmlns:a16="http://schemas.microsoft.com/office/drawing/2014/main" id="{145FB5D2-EA7E-4B9E-9DC6-3755A7A7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7523">
            <a:off x="6416297" y="2238893"/>
            <a:ext cx="268556" cy="3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lustração robô dos desenhos animados para colorir fotomural • fotomurais  droid, microprocessador, microchip | myloview.com.br">
            <a:extLst>
              <a:ext uri="{FF2B5EF4-FFF2-40B4-BE49-F238E27FC236}">
                <a16:creationId xmlns:a16="http://schemas.microsoft.com/office/drawing/2014/main" id="{3F1BA1CE-6414-48EC-B369-0002F7149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63" y="4567428"/>
            <a:ext cx="444804" cy="7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esenhos de Sorvete para Colorir, Pintar e Imprimir - ColorirOnline.Com">
            <a:extLst>
              <a:ext uri="{FF2B5EF4-FFF2-40B4-BE49-F238E27FC236}">
                <a16:creationId xmlns:a16="http://schemas.microsoft.com/office/drawing/2014/main" id="{780C80A8-8FAF-4D31-936E-657386BE3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7523">
            <a:off x="2393808" y="4646070"/>
            <a:ext cx="268556" cy="3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73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aixaDeTexto 6"/>
          <p:cNvSpPr txBox="1">
            <a:spLocks noChangeArrowheads="1"/>
          </p:cNvSpPr>
          <p:nvPr/>
        </p:nvSpPr>
        <p:spPr bwMode="auto">
          <a:xfrm flipH="1">
            <a:off x="623392" y="692697"/>
            <a:ext cx="51125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Calibri (Títulos)"/>
              </a:rPr>
              <a:t>O que é </a:t>
            </a:r>
            <a:r>
              <a:rPr lang="pt-BR" sz="4000" b="1" dirty="0">
                <a:latin typeface="Calibri (Títulos)"/>
              </a:rPr>
              <a:t>Algoritmo</a:t>
            </a:r>
            <a:r>
              <a:rPr lang="pt-BR" sz="3600" b="1" dirty="0">
                <a:latin typeface="Calibri (Títulos)"/>
              </a:rPr>
              <a:t>?</a:t>
            </a:r>
          </a:p>
        </p:txBody>
      </p:sp>
      <p:sp>
        <p:nvSpPr>
          <p:cNvPr id="6150" name="Retângulo 7"/>
          <p:cNvSpPr>
            <a:spLocks noChangeArrowheads="1"/>
          </p:cNvSpPr>
          <p:nvPr/>
        </p:nvSpPr>
        <p:spPr bwMode="auto">
          <a:xfrm>
            <a:off x="479376" y="2204864"/>
            <a:ext cx="5544616" cy="232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3200" b="1" dirty="0">
                <a:latin typeface="Calibri (Títulos)"/>
                <a:ea typeface="Calibri" pitchFamily="34" charset="0"/>
                <a:cs typeface="Calibri" pitchFamily="34" charset="0"/>
              </a:rPr>
              <a:t>“Algoritmo é uma sequência de passos que visa atingir um objetivo bem definido.” </a:t>
            </a:r>
            <a:r>
              <a:rPr lang="pt-BR" sz="3200" dirty="0">
                <a:latin typeface="Calibri (Títulos)"/>
                <a:ea typeface="Calibri" pitchFamily="34" charset="0"/>
                <a:cs typeface="Calibri" pitchFamily="34" charset="0"/>
              </a:rPr>
              <a:t>(FORBELLONE, 1990).</a:t>
            </a:r>
          </a:p>
        </p:txBody>
      </p:sp>
    </p:spTree>
    <p:extLst>
      <p:ext uri="{BB962C8B-B14F-4D97-AF65-F5344CB8AC3E}">
        <p14:creationId xmlns:p14="http://schemas.microsoft.com/office/powerpoint/2010/main" val="7749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tângulo 7"/>
          <p:cNvSpPr>
            <a:spLocks noChangeArrowheads="1"/>
          </p:cNvSpPr>
          <p:nvPr/>
        </p:nvSpPr>
        <p:spPr bwMode="auto">
          <a:xfrm>
            <a:off x="479376" y="1916832"/>
            <a:ext cx="5976664" cy="415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3200" b="1" dirty="0">
                <a:latin typeface="Calibri (Títulos)"/>
                <a:ea typeface="Calibri" pitchFamily="34" charset="0"/>
                <a:cs typeface="Calibri" pitchFamily="34" charset="0"/>
              </a:rPr>
              <a:t>“Algoritmo é uma sequência finita de instruções ou operações cuja execução, em tempo finito, resolve um problema computacional, qualquer que seja sua instância”.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3200" b="1" dirty="0">
                <a:latin typeface="Calibri (Títulos)"/>
                <a:ea typeface="Calibri" pitchFamily="34" charset="0"/>
                <a:cs typeface="Calibri" pitchFamily="34" charset="0"/>
              </a:rPr>
              <a:t> </a:t>
            </a:r>
            <a:r>
              <a:rPr lang="pt-BR" sz="3200" dirty="0">
                <a:latin typeface="Calibri (Títulos)"/>
                <a:ea typeface="Calibri" pitchFamily="34" charset="0"/>
                <a:cs typeface="Calibri" pitchFamily="34" charset="0"/>
              </a:rPr>
              <a:t>(SALVETTI,1990)</a:t>
            </a:r>
          </a:p>
        </p:txBody>
      </p:sp>
      <p:sp>
        <p:nvSpPr>
          <p:cNvPr id="5" name="CaixaDeTexto 6">
            <a:extLst>
              <a:ext uri="{FF2B5EF4-FFF2-40B4-BE49-F238E27FC236}">
                <a16:creationId xmlns:a16="http://schemas.microsoft.com/office/drawing/2014/main" id="{80110FBC-FFB0-442C-8477-18BC3F278D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3392" y="692696"/>
            <a:ext cx="4608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4000" b="1" dirty="0">
                <a:latin typeface="Calibri (Títulos)"/>
              </a:rPr>
              <a:t>O que é Algoritmo?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2A2772-1682-4ACD-9485-3AC846564D5A}"/>
              </a:ext>
            </a:extLst>
          </p:cNvPr>
          <p:cNvSpPr txBox="1"/>
          <p:nvPr/>
        </p:nvSpPr>
        <p:spPr>
          <a:xfrm>
            <a:off x="7464152" y="980728"/>
            <a:ext cx="4046190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Títulos)"/>
                <a:ea typeface="Calibri" pitchFamily="34" charset="0"/>
                <a:cs typeface="Calibri" pitchFamily="34" charset="0"/>
              </a:rPr>
              <a:t>É um conjunto de passos organizados, de maneira lógica, com o intuito de chegar a um resultado esperado. </a:t>
            </a:r>
          </a:p>
          <a:p>
            <a:pPr algn="ctr"/>
            <a:r>
              <a:rPr lang="pt-BR" sz="2400" b="1" dirty="0">
                <a:latin typeface="Calibri (Títulos)"/>
                <a:ea typeface="Calibri" pitchFamily="34" charset="0"/>
                <a:cs typeface="Calibri" pitchFamily="34" charset="0"/>
              </a:rPr>
              <a:t>Um algoritmo representa um dos possíveis caminhos para alcançar o resultado desejado.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5813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CaixaDeTexto 6"/>
          <p:cNvSpPr txBox="1">
            <a:spLocks noChangeArrowheads="1"/>
          </p:cNvSpPr>
          <p:nvPr/>
        </p:nvSpPr>
        <p:spPr bwMode="auto">
          <a:xfrm>
            <a:off x="407368" y="225421"/>
            <a:ext cx="5049373" cy="790533"/>
          </a:xfrm>
        </p:spPr>
        <p:txBody>
          <a:bodyPr vert="horz" lIns="45720" tIns="45720" rIns="45720" bIns="4572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pt-BR" sz="2800" b="1" dirty="0">
                <a:latin typeface="+mj-lt"/>
                <a:ea typeface="+mj-ea"/>
                <a:cs typeface="+mj-cs"/>
              </a:rPr>
              <a:t>O que é Lógica de Programação?</a:t>
            </a:r>
          </a:p>
        </p:txBody>
      </p:sp>
      <p:sp>
        <p:nvSpPr>
          <p:cNvPr id="5127" name="CaixaDeTexto 7"/>
          <p:cNvSpPr txBox="1">
            <a:spLocks noChangeArrowheads="1"/>
          </p:cNvSpPr>
          <p:nvPr/>
        </p:nvSpPr>
        <p:spPr bwMode="auto">
          <a:xfrm>
            <a:off x="47327" y="1484784"/>
            <a:ext cx="6048673" cy="4752528"/>
          </a:xfrm>
        </p:spPr>
        <p:txBody>
          <a:bodyPr vert="horz" lIns="64008" rIns="45720" bIns="4572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250"/>
              </a:spcBef>
              <a:buClr>
                <a:schemeClr val="accent3"/>
              </a:buClr>
              <a:buSzPct val="95000"/>
            </a:pPr>
            <a:r>
              <a:rPr lang="pt-BR" sz="2400" dirty="0"/>
              <a:t>A Lógica de Programação é aplicada na construção de programas de computadores, é por meio do raciocínio lógico que o homem constrói </a:t>
            </a:r>
            <a:r>
              <a:rPr lang="pt-BR" sz="2400" b="1" dirty="0"/>
              <a:t>algoritmos</a:t>
            </a:r>
            <a:r>
              <a:rPr lang="pt-BR" sz="2400" dirty="0"/>
              <a:t> que podem ser transformados em programas de computadores capazes de solucionar problemas. </a:t>
            </a:r>
          </a:p>
          <a:p>
            <a:pPr algn="ctr">
              <a:lnSpc>
                <a:spcPct val="90000"/>
              </a:lnSpc>
              <a:spcBef>
                <a:spcPts val="250"/>
              </a:spcBef>
              <a:buClr>
                <a:schemeClr val="accent3"/>
              </a:buClr>
              <a:buSzPct val="95000"/>
            </a:pPr>
            <a:endParaRPr lang="pt-BR" sz="2400" dirty="0"/>
          </a:p>
          <a:p>
            <a:pPr algn="ctr">
              <a:lnSpc>
                <a:spcPct val="90000"/>
              </a:lnSpc>
              <a:spcBef>
                <a:spcPts val="250"/>
              </a:spcBef>
              <a:buClr>
                <a:schemeClr val="accent3"/>
              </a:buClr>
              <a:buSzPct val="95000"/>
            </a:pPr>
            <a:r>
              <a:rPr lang="pt-BR" sz="2400" b="1" dirty="0"/>
              <a:t>É a técnica de definir os passos lógicos para alcançar um objetivo esperado.</a:t>
            </a:r>
          </a:p>
        </p:txBody>
      </p:sp>
      <p:pic>
        <p:nvPicPr>
          <p:cNvPr id="5125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420000">
            <a:off x="6432498" y="1255340"/>
            <a:ext cx="2738995" cy="29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46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51142" y="673820"/>
            <a:ext cx="6264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+mj-lt"/>
              </a:rPr>
              <a:t>O que é um Programa de Computador?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096000" y="1340768"/>
            <a:ext cx="4752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Vamos lá! Me ajude a entender o que o programa ao lado faz? </a:t>
            </a:r>
          </a:p>
        </p:txBody>
      </p:sp>
      <p:sp>
        <p:nvSpPr>
          <p:cNvPr id="13" name="Canto dobrado 12"/>
          <p:cNvSpPr/>
          <p:nvPr/>
        </p:nvSpPr>
        <p:spPr>
          <a:xfrm>
            <a:off x="1415480" y="2060848"/>
            <a:ext cx="3240360" cy="367240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latin typeface="+mj-lt"/>
              </a:rPr>
              <a:t>Program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progDobro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Uses </a:t>
            </a:r>
            <a:r>
              <a:rPr lang="pt-BR" dirty="0" err="1">
                <a:latin typeface="+mj-lt"/>
              </a:rPr>
              <a:t>crt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Var  </a:t>
            </a:r>
          </a:p>
          <a:p>
            <a:r>
              <a:rPr lang="pt-BR" dirty="0">
                <a:latin typeface="+mj-lt"/>
              </a:rPr>
              <a:t>    num, dobro: Real;</a:t>
            </a:r>
          </a:p>
          <a:p>
            <a:r>
              <a:rPr lang="pt-BR" dirty="0">
                <a:latin typeface="+mj-lt"/>
              </a:rPr>
              <a:t>Begin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Writeln</a:t>
            </a:r>
            <a:r>
              <a:rPr lang="pt-BR" dirty="0">
                <a:latin typeface="+mj-lt"/>
              </a:rPr>
              <a:t>(‘Digite um número:’);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Readln</a:t>
            </a:r>
            <a:r>
              <a:rPr lang="pt-BR" dirty="0">
                <a:latin typeface="+mj-lt"/>
              </a:rPr>
              <a:t>(num);</a:t>
            </a:r>
          </a:p>
          <a:p>
            <a:r>
              <a:rPr lang="pt-BR" dirty="0">
                <a:latin typeface="+mj-lt"/>
              </a:rPr>
              <a:t>    dobro := num * 2;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Writeln</a:t>
            </a:r>
            <a:r>
              <a:rPr lang="pt-BR" dirty="0">
                <a:latin typeface="+mj-lt"/>
              </a:rPr>
              <a:t>(‘Dobro = ‘, dobro);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readkey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End.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51142" y="673820"/>
            <a:ext cx="6264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+mj-lt"/>
              </a:rPr>
              <a:t>O que é um Programa de Computador?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023992" y="1166711"/>
            <a:ext cx="47525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O programa ao lado simplesmente,  calcula o dobro de um número informado. </a:t>
            </a:r>
          </a:p>
        </p:txBody>
      </p:sp>
      <p:sp>
        <p:nvSpPr>
          <p:cNvPr id="13" name="Canto dobrado 12"/>
          <p:cNvSpPr/>
          <p:nvPr/>
        </p:nvSpPr>
        <p:spPr>
          <a:xfrm>
            <a:off x="1415480" y="2060848"/>
            <a:ext cx="3240360" cy="367240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latin typeface="+mj-lt"/>
              </a:rPr>
              <a:t>Program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progDobro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Uses </a:t>
            </a:r>
            <a:r>
              <a:rPr lang="pt-BR" dirty="0" err="1">
                <a:latin typeface="+mj-lt"/>
              </a:rPr>
              <a:t>crt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Var  </a:t>
            </a:r>
          </a:p>
          <a:p>
            <a:r>
              <a:rPr lang="pt-BR" dirty="0">
                <a:latin typeface="+mj-lt"/>
              </a:rPr>
              <a:t>    num, dobro: Real;</a:t>
            </a:r>
          </a:p>
          <a:p>
            <a:r>
              <a:rPr lang="pt-BR" dirty="0">
                <a:latin typeface="+mj-lt"/>
              </a:rPr>
              <a:t>Begin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Writeln</a:t>
            </a:r>
            <a:r>
              <a:rPr lang="pt-BR" dirty="0">
                <a:latin typeface="+mj-lt"/>
              </a:rPr>
              <a:t>(‘Digite um número:’);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Readln</a:t>
            </a:r>
            <a:r>
              <a:rPr lang="pt-BR" dirty="0">
                <a:latin typeface="+mj-lt"/>
              </a:rPr>
              <a:t>(num);</a:t>
            </a:r>
          </a:p>
          <a:p>
            <a:r>
              <a:rPr lang="pt-BR" dirty="0">
                <a:latin typeface="+mj-lt"/>
              </a:rPr>
              <a:t>    dobro := num * 2;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Writeln</a:t>
            </a:r>
            <a:r>
              <a:rPr lang="pt-BR" dirty="0">
                <a:latin typeface="+mj-lt"/>
              </a:rPr>
              <a:t>(‘Dobro = ‘, dobro);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readkey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46979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51142" y="673820"/>
            <a:ext cx="6264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+mj-lt"/>
              </a:rPr>
              <a:t>O que é um Programa de Computador?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11424" y="1484784"/>
            <a:ext cx="47525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Um programa de computador </a:t>
            </a:r>
            <a:r>
              <a:rPr lang="pt-BR" sz="3200" b="1" u="sng" dirty="0">
                <a:latin typeface="+mj-lt"/>
              </a:rPr>
              <a:t>é um conjunto de instruções organizadas de maneira lógica</a:t>
            </a:r>
            <a:r>
              <a:rPr lang="pt-BR" sz="3200" dirty="0">
                <a:latin typeface="+mj-lt"/>
              </a:rPr>
              <a:t>, escritas numa Linguagem de Programação, com  objetivo de executar uma tarefa específica. </a:t>
            </a:r>
          </a:p>
        </p:txBody>
      </p:sp>
      <p:sp>
        <p:nvSpPr>
          <p:cNvPr id="5" name="Canto dobrado 12">
            <a:extLst>
              <a:ext uri="{FF2B5EF4-FFF2-40B4-BE49-F238E27FC236}">
                <a16:creationId xmlns:a16="http://schemas.microsoft.com/office/drawing/2014/main" id="{B397A4DE-130F-4016-BBBC-196B24C6E83E}"/>
              </a:ext>
            </a:extLst>
          </p:cNvPr>
          <p:cNvSpPr/>
          <p:nvPr/>
        </p:nvSpPr>
        <p:spPr>
          <a:xfrm>
            <a:off x="7608168" y="836712"/>
            <a:ext cx="3240360" cy="367240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latin typeface="+mj-lt"/>
              </a:rPr>
              <a:t>Program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progDobro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Uses </a:t>
            </a:r>
            <a:r>
              <a:rPr lang="pt-BR" dirty="0" err="1">
                <a:latin typeface="+mj-lt"/>
              </a:rPr>
              <a:t>crt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Var  </a:t>
            </a:r>
          </a:p>
          <a:p>
            <a:r>
              <a:rPr lang="pt-BR" dirty="0">
                <a:latin typeface="+mj-lt"/>
              </a:rPr>
              <a:t>    num, dobro: Real;</a:t>
            </a:r>
          </a:p>
          <a:p>
            <a:r>
              <a:rPr lang="pt-BR" dirty="0">
                <a:latin typeface="+mj-lt"/>
              </a:rPr>
              <a:t>Begin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Writeln</a:t>
            </a:r>
            <a:r>
              <a:rPr lang="pt-BR" dirty="0">
                <a:latin typeface="+mj-lt"/>
              </a:rPr>
              <a:t>(‘Digite um número:’);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Readln</a:t>
            </a:r>
            <a:r>
              <a:rPr lang="pt-BR" dirty="0">
                <a:latin typeface="+mj-lt"/>
              </a:rPr>
              <a:t>(num);</a:t>
            </a:r>
          </a:p>
          <a:p>
            <a:r>
              <a:rPr lang="pt-BR" dirty="0">
                <a:latin typeface="+mj-lt"/>
              </a:rPr>
              <a:t>    dobro := num * 2;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Writeln</a:t>
            </a:r>
            <a:r>
              <a:rPr lang="pt-BR" dirty="0">
                <a:latin typeface="+mj-lt"/>
              </a:rPr>
              <a:t>(‘Dobro = ‘, dobro);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readkey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59464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1424" y="712143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+mj-lt"/>
              </a:rPr>
              <a:t>O que são Linguagem de Programação?</a:t>
            </a:r>
          </a:p>
        </p:txBody>
      </p:sp>
      <p:sp>
        <p:nvSpPr>
          <p:cNvPr id="5" name="Retângulo 4"/>
          <p:cNvSpPr/>
          <p:nvPr/>
        </p:nvSpPr>
        <p:spPr>
          <a:xfrm>
            <a:off x="335360" y="1359932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As linguagens de programação são formadas por um </a:t>
            </a:r>
            <a:r>
              <a:rPr lang="pt-BR" sz="3200" b="1" dirty="0">
                <a:latin typeface="+mj-lt"/>
              </a:rPr>
              <a:t>conjunto de instruções</a:t>
            </a:r>
            <a:r>
              <a:rPr lang="pt-BR" sz="3200" dirty="0">
                <a:latin typeface="+mj-lt"/>
              </a:rPr>
              <a:t>, cada uma delas com uma finalidade específica como limpar a tela, enviar dados para a impressora ou exibir uma mensagem, um conjunto de </a:t>
            </a:r>
            <a:r>
              <a:rPr lang="pt-BR" sz="3200" b="1" dirty="0">
                <a:latin typeface="+mj-lt"/>
              </a:rPr>
              <a:t>símbolos</a:t>
            </a:r>
            <a:r>
              <a:rPr lang="pt-BR" sz="3200" dirty="0">
                <a:latin typeface="+mj-lt"/>
              </a:rPr>
              <a:t> (+,-, /,*,?,!,...) </a:t>
            </a:r>
            <a:r>
              <a:rPr lang="pt-BR" sz="3200" b="1" dirty="0">
                <a:latin typeface="+mj-lt"/>
              </a:rPr>
              <a:t>e</a:t>
            </a:r>
            <a:r>
              <a:rPr lang="pt-BR" sz="3200" dirty="0">
                <a:latin typeface="+mj-lt"/>
              </a:rPr>
              <a:t> uma série de </a:t>
            </a:r>
            <a:r>
              <a:rPr lang="pt-BR" sz="3200" b="1" dirty="0">
                <a:latin typeface="+mj-lt"/>
              </a:rPr>
              <a:t>regras</a:t>
            </a:r>
            <a:r>
              <a:rPr lang="pt-BR" sz="3200" dirty="0">
                <a:latin typeface="+mj-lt"/>
              </a:rPr>
              <a:t> </a:t>
            </a:r>
            <a:r>
              <a:rPr lang="pt-BR" sz="3200" b="1" dirty="0">
                <a:latin typeface="+mj-lt"/>
              </a:rPr>
              <a:t>que devem ser seguidas no desenvolvimento de um programa</a:t>
            </a:r>
            <a:r>
              <a:rPr lang="pt-BR" sz="3200" dirty="0">
                <a:latin typeface="+mj-lt"/>
              </a:rPr>
              <a:t>. </a:t>
            </a:r>
          </a:p>
        </p:txBody>
      </p:sp>
      <p:sp>
        <p:nvSpPr>
          <p:cNvPr id="6" name="Canto dobrado 5"/>
          <p:cNvSpPr/>
          <p:nvPr/>
        </p:nvSpPr>
        <p:spPr>
          <a:xfrm>
            <a:off x="8328248" y="908720"/>
            <a:ext cx="3024336" cy="13681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Exemplos: </a:t>
            </a:r>
            <a:r>
              <a:rPr lang="pt-BR" sz="2000" dirty="0" err="1">
                <a:latin typeface="+mj-lt"/>
              </a:rPr>
              <a:t>Cobol</a:t>
            </a:r>
            <a:r>
              <a:rPr lang="pt-BR" sz="2000" dirty="0">
                <a:latin typeface="+mj-lt"/>
              </a:rPr>
              <a:t>, Java, Pascal,  C, C#, C++, </a:t>
            </a:r>
            <a:r>
              <a:rPr lang="pt-BR" sz="2000" dirty="0" err="1">
                <a:latin typeface="+mj-lt"/>
              </a:rPr>
              <a:t>Basic</a:t>
            </a:r>
            <a:r>
              <a:rPr lang="pt-BR" sz="2000" dirty="0">
                <a:latin typeface="+mj-lt"/>
              </a:rPr>
              <a:t> e 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aixaDeTexto 5"/>
          <p:cNvSpPr txBox="1">
            <a:spLocks noChangeArrowheads="1"/>
          </p:cNvSpPr>
          <p:nvPr/>
        </p:nvSpPr>
        <p:spPr bwMode="auto">
          <a:xfrm>
            <a:off x="839415" y="692696"/>
            <a:ext cx="4095501" cy="722344"/>
          </a:xfrm>
        </p:spPr>
        <p:txBody>
          <a:bodyPr vert="horz" lIns="0" rIns="0" bIns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Lógica?</a:t>
            </a:r>
          </a:p>
        </p:txBody>
      </p:sp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553228" y="714648"/>
            <a:ext cx="2799357" cy="305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434417" y="2244351"/>
            <a:ext cx="6408712" cy="2213637"/>
          </a:xfrm>
        </p:spPr>
        <p:txBody>
          <a:bodyPr vert="horz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600" dirty="0"/>
              <a:t>“A palavra </a:t>
            </a:r>
            <a:r>
              <a:rPr lang="pt-BR" sz="3600" b="1" dirty="0"/>
              <a:t>‘Lógica’ </a:t>
            </a:r>
            <a:r>
              <a:rPr lang="pt-BR" sz="3600" dirty="0"/>
              <a:t>é originária do grego “</a:t>
            </a:r>
            <a:r>
              <a:rPr lang="pt-BR" sz="3600" dirty="0" err="1"/>
              <a:t>logiké</a:t>
            </a:r>
            <a:r>
              <a:rPr lang="pt-BR" sz="3600" dirty="0"/>
              <a:t>”, relacionado </a:t>
            </a:r>
            <a:r>
              <a:rPr lang="pt-BR" sz="3600" i="1" dirty="0"/>
              <a:t>logos</a:t>
            </a:r>
            <a:r>
              <a:rPr lang="pt-BR" sz="3600" dirty="0"/>
              <a:t>, razão, palavra ou discurso, que </a:t>
            </a:r>
            <a:r>
              <a:rPr lang="pt-BR" sz="3600" b="1" dirty="0"/>
              <a:t>significa ciência do raciocínio</a:t>
            </a:r>
            <a:r>
              <a:rPr lang="pt-BR" sz="3600" dirty="0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5"/>
          <p:cNvSpPr txBox="1">
            <a:spLocks noChangeArrowheads="1"/>
          </p:cNvSpPr>
          <p:nvPr/>
        </p:nvSpPr>
        <p:spPr bwMode="auto">
          <a:xfrm>
            <a:off x="609600" y="704088"/>
            <a:ext cx="10972800" cy="1143000"/>
          </a:xfr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 de Algoritmos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09600" y="1920085"/>
            <a:ext cx="5384800" cy="4434840"/>
          </a:xfrm>
        </p:spPr>
        <p:txBody>
          <a:bodyPr vert="horz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1000"/>
              </a:spcAft>
              <a:buFont typeface="Wingdings 2"/>
              <a:buChar char=""/>
              <a:defRPr/>
            </a:pPr>
            <a:r>
              <a:rPr lang="pt-BR" sz="2600"/>
              <a:t>Descrição Narrativa   </a:t>
            </a:r>
          </a:p>
          <a:p>
            <a:pPr marL="457200" indent="-457200">
              <a:spcBef>
                <a:spcPct val="20000"/>
              </a:spcBef>
              <a:spcAft>
                <a:spcPts val="1000"/>
              </a:spcAft>
              <a:buFont typeface="Wingdings 2"/>
              <a:buChar char=""/>
              <a:defRPr/>
            </a:pPr>
            <a:r>
              <a:rPr lang="pt-BR" sz="2600"/>
              <a:t>Pseudocódigo (Portugol) </a:t>
            </a:r>
          </a:p>
          <a:p>
            <a:pPr marL="457200" indent="-457200">
              <a:spcBef>
                <a:spcPct val="20000"/>
              </a:spcBef>
              <a:spcAft>
                <a:spcPts val="1000"/>
              </a:spcAft>
              <a:buFont typeface="Wingdings 2"/>
              <a:buChar char=""/>
              <a:defRPr/>
            </a:pPr>
            <a:r>
              <a:rPr lang="pt-BR" sz="2600"/>
              <a:t>Fluxograma  </a:t>
            </a:r>
          </a:p>
          <a:p>
            <a:pPr marL="457200" indent="-457200">
              <a:spcBef>
                <a:spcPct val="20000"/>
              </a:spcBef>
              <a:spcAft>
                <a:spcPts val="1000"/>
              </a:spcAft>
              <a:buFont typeface="Wingdings 2"/>
              <a:buChar char=""/>
              <a:defRPr/>
            </a:pPr>
            <a:r>
              <a:rPr lang="pt-BR" sz="2600"/>
              <a:t>Diagrama de Chapin</a:t>
            </a: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47FA2B0A-8323-46D1-8E3D-23D000FE69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6040" y="3654657"/>
            <a:ext cx="1816819" cy="9026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C72F54A-AA7C-44CC-BC51-0FBBE4C5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74" y="1279244"/>
            <a:ext cx="2070919" cy="963072"/>
          </a:xfrm>
          <a:prstGeom prst="rect">
            <a:avLst/>
          </a:prstGeom>
        </p:spPr>
      </p:pic>
      <p:pic>
        <p:nvPicPr>
          <p:cNvPr id="1026" name="Picture 2" descr="Introdução aos Algoritmos - ppt carregar">
            <a:extLst>
              <a:ext uri="{FF2B5EF4-FFF2-40B4-BE49-F238E27FC236}">
                <a16:creationId xmlns:a16="http://schemas.microsoft.com/office/drawing/2014/main" id="{755EB605-517B-4DC6-95EA-F7E0414B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2420888"/>
            <a:ext cx="1665535" cy="12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xogramas, diagrama de blocos e de Chapin no desenvolvimento de ...">
            <a:extLst>
              <a:ext uri="{FF2B5EF4-FFF2-40B4-BE49-F238E27FC236}">
                <a16:creationId xmlns:a16="http://schemas.microsoft.com/office/drawing/2014/main" id="{50C47D78-73C4-479B-B37E-7C0E3BE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79" y="4892568"/>
            <a:ext cx="1450082" cy="12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5"/>
          <p:cNvSpPr txBox="1">
            <a:spLocks noChangeArrowheads="1"/>
          </p:cNvSpPr>
          <p:nvPr/>
        </p:nvSpPr>
        <p:spPr bwMode="auto">
          <a:xfrm flipH="1">
            <a:off x="2171699" y="745540"/>
            <a:ext cx="60125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Descrição Narrativa</a:t>
            </a:r>
            <a:endParaRPr lang="pt-BR" sz="2800" b="1" dirty="0">
              <a:latin typeface="Calibri (Títulos)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71699" y="1484784"/>
            <a:ext cx="8172773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400" dirty="0">
                <a:latin typeface="Calibri (Títulos)"/>
                <a:ea typeface="Calibri"/>
              </a:rPr>
              <a:t>Na Descrição Narrativa o conjunto de passos para a solução do problema é escrito em linguagem natural, por exemplo a língua portuguesa</a:t>
            </a:r>
            <a:r>
              <a:rPr lang="pt-BR" sz="2400" dirty="0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638826" y="2996952"/>
            <a:ext cx="5238516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u="sng" dirty="0">
                <a:latin typeface="+mj-lt"/>
              </a:rPr>
              <a:t>Algoritmo:</a:t>
            </a:r>
            <a:r>
              <a:rPr lang="pt-BR" sz="2000" dirty="0">
                <a:latin typeface="+mj-lt"/>
              </a:rPr>
              <a:t> Somar dois Números</a:t>
            </a:r>
          </a:p>
          <a:p>
            <a:r>
              <a:rPr lang="pt-BR" sz="2000" dirty="0">
                <a:latin typeface="+mj-lt"/>
              </a:rPr>
              <a:t>  Passo 1: Receber dois números</a:t>
            </a:r>
          </a:p>
          <a:p>
            <a:r>
              <a:rPr lang="pt-BR" sz="2000" dirty="0">
                <a:latin typeface="+mj-lt"/>
              </a:rPr>
              <a:t>  Passo 2: Somar os dois números</a:t>
            </a:r>
          </a:p>
          <a:p>
            <a:r>
              <a:rPr lang="pt-BR" sz="2000" dirty="0">
                <a:latin typeface="+mj-lt"/>
              </a:rPr>
              <a:t>  Passo 3: Informar o resultado da soma</a:t>
            </a:r>
          </a:p>
          <a:p>
            <a:r>
              <a:rPr lang="pt-BR" sz="2000" u="sng" dirty="0">
                <a:latin typeface="+mj-lt"/>
              </a:rPr>
              <a:t>Fim Algoritmo.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638826" y="4773808"/>
            <a:ext cx="5238516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u="sng" dirty="0">
                <a:latin typeface="+mj-lt"/>
              </a:rPr>
              <a:t>Algoritmo:</a:t>
            </a:r>
            <a:r>
              <a:rPr lang="pt-BR" sz="2000" dirty="0">
                <a:latin typeface="+mj-lt"/>
              </a:rPr>
              <a:t> Media do Aluno</a:t>
            </a:r>
          </a:p>
          <a:p>
            <a:r>
              <a:rPr lang="pt-BR" sz="2000" dirty="0">
                <a:latin typeface="+mj-lt"/>
              </a:rPr>
              <a:t>  Passo 1: Receber três notas</a:t>
            </a:r>
          </a:p>
          <a:p>
            <a:r>
              <a:rPr lang="pt-BR" sz="2000" dirty="0">
                <a:latin typeface="+mj-lt"/>
              </a:rPr>
              <a:t>  Passo 2: Somar as três notas</a:t>
            </a:r>
          </a:p>
          <a:p>
            <a:r>
              <a:rPr lang="pt-BR" sz="2000" dirty="0">
                <a:latin typeface="+mj-lt"/>
              </a:rPr>
              <a:t>  Passo 3: Dividir a soma das notas por 3</a:t>
            </a:r>
          </a:p>
          <a:p>
            <a:r>
              <a:rPr lang="pt-BR" sz="2000" dirty="0">
                <a:latin typeface="+mj-lt"/>
              </a:rPr>
              <a:t>  Passo 3: Informar a média</a:t>
            </a:r>
          </a:p>
          <a:p>
            <a:r>
              <a:rPr lang="pt-BR" sz="2000" u="sng" dirty="0">
                <a:latin typeface="+mj-lt"/>
              </a:rPr>
              <a:t>Fim Algoritmo.</a:t>
            </a:r>
          </a:p>
        </p:txBody>
      </p:sp>
    </p:spTree>
    <p:extLst>
      <p:ext uri="{BB962C8B-B14F-4D97-AF65-F5344CB8AC3E}">
        <p14:creationId xmlns:p14="http://schemas.microsoft.com/office/powerpoint/2010/main" val="976175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5"/>
          <p:cNvSpPr txBox="1">
            <a:spLocks noChangeArrowheads="1"/>
          </p:cNvSpPr>
          <p:nvPr/>
        </p:nvSpPr>
        <p:spPr bwMode="auto">
          <a:xfrm flipH="1">
            <a:off x="2135560" y="764704"/>
            <a:ext cx="60125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Pseudocódigo (</a:t>
            </a:r>
            <a:r>
              <a:rPr lang="pt-BR" sz="2800" b="1" dirty="0" err="1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Portugol</a:t>
            </a:r>
            <a:r>
              <a:rPr lang="pt-BR" sz="2800" b="1" dirty="0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800" b="1" dirty="0">
              <a:latin typeface="Calibri (Títulos)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71699" y="1484784"/>
            <a:ext cx="8172773" cy="241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400" dirty="0">
                <a:latin typeface="Calibri (Títulos)"/>
                <a:ea typeface="Calibri"/>
              </a:rPr>
              <a:t>No Pseudocódigo (</a:t>
            </a:r>
            <a:r>
              <a:rPr lang="pt-BR" sz="2400" dirty="0" err="1">
                <a:latin typeface="Calibri (Títulos)"/>
                <a:ea typeface="Calibri"/>
              </a:rPr>
              <a:t>Portugol</a:t>
            </a:r>
            <a:r>
              <a:rPr lang="pt-BR" sz="2400" dirty="0">
                <a:latin typeface="Calibri (Títulos)"/>
                <a:ea typeface="Calibri"/>
              </a:rPr>
              <a:t>) a representação dos passos lógicos da solução de um problema é feita em linguagem natural, seguindo regras formais, de maneira semelhante a uma linguagem de programação.</a:t>
            </a:r>
            <a:endParaRPr lang="pt-BR" sz="2400" dirty="0">
              <a:latin typeface="Calibri (Títulos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endParaRPr lang="pt-BR" sz="2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5720" y="3703672"/>
            <a:ext cx="576064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u="sng" dirty="0">
                <a:latin typeface="+mj-lt"/>
              </a:rPr>
              <a:t>Algoritmo: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Somar_dois_Números</a:t>
            </a: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  Declare N1, N2, Soma: Numérico</a:t>
            </a:r>
          </a:p>
          <a:p>
            <a:r>
              <a:rPr lang="pt-BR" sz="2400" dirty="0">
                <a:latin typeface="+mj-lt"/>
              </a:rPr>
              <a:t>  Escreva “Digite dois números:”</a:t>
            </a:r>
          </a:p>
          <a:p>
            <a:r>
              <a:rPr lang="pt-BR" sz="2400" dirty="0">
                <a:latin typeface="+mj-lt"/>
              </a:rPr>
              <a:t>  Leia N1, N2</a:t>
            </a:r>
          </a:p>
          <a:p>
            <a:r>
              <a:rPr lang="pt-BR" sz="2400" dirty="0">
                <a:latin typeface="+mj-lt"/>
              </a:rPr>
              <a:t>  Soma ← N1 + N2</a:t>
            </a:r>
          </a:p>
          <a:p>
            <a:r>
              <a:rPr lang="pt-BR" sz="2400" dirty="0">
                <a:latin typeface="+mj-lt"/>
              </a:rPr>
              <a:t>  Escreva “A soma dos números é </a:t>
            </a:r>
            <a:r>
              <a:rPr lang="pt-BR" sz="2400" dirty="0"/>
              <a:t>”</a:t>
            </a:r>
            <a:r>
              <a:rPr lang="pt-BR" sz="2400" dirty="0">
                <a:latin typeface="+mj-lt"/>
              </a:rPr>
              <a:t>, Soma </a:t>
            </a:r>
          </a:p>
          <a:p>
            <a:r>
              <a:rPr lang="pt-BR" sz="2400" u="sng" dirty="0">
                <a:latin typeface="+mj-lt"/>
              </a:rPr>
              <a:t>Fim Algoritmo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46675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5"/>
          <p:cNvSpPr txBox="1">
            <a:spLocks noChangeArrowheads="1"/>
          </p:cNvSpPr>
          <p:nvPr/>
        </p:nvSpPr>
        <p:spPr bwMode="auto">
          <a:xfrm flipH="1">
            <a:off x="2171699" y="745540"/>
            <a:ext cx="60125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Fluxograma</a:t>
            </a:r>
            <a:endParaRPr lang="pt-BR" sz="2800" b="1" dirty="0">
              <a:latin typeface="Calibri (Títulos)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71700" y="1556792"/>
            <a:ext cx="5076429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400" dirty="0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O fluxograma permite representar os passos lógicos da solução de um problema utilizando figuras geométricas. </a:t>
            </a:r>
            <a:endParaRPr lang="pt-BR" sz="2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luxograma: Terminação 1"/>
          <p:cNvSpPr/>
          <p:nvPr/>
        </p:nvSpPr>
        <p:spPr>
          <a:xfrm>
            <a:off x="2242072" y="4623918"/>
            <a:ext cx="971973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Entrada manual 2"/>
          <p:cNvSpPr/>
          <p:nvPr/>
        </p:nvSpPr>
        <p:spPr>
          <a:xfrm>
            <a:off x="2256452" y="5662707"/>
            <a:ext cx="971973" cy="574605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Processo 3"/>
          <p:cNvSpPr/>
          <p:nvPr/>
        </p:nvSpPr>
        <p:spPr>
          <a:xfrm>
            <a:off x="5357311" y="5661248"/>
            <a:ext cx="971973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ecisão 5"/>
          <p:cNvSpPr/>
          <p:nvPr/>
        </p:nvSpPr>
        <p:spPr>
          <a:xfrm>
            <a:off x="3899890" y="4509120"/>
            <a:ext cx="1115990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xibir 6"/>
          <p:cNvSpPr/>
          <p:nvPr/>
        </p:nvSpPr>
        <p:spPr>
          <a:xfrm>
            <a:off x="3816567" y="5589240"/>
            <a:ext cx="1187998" cy="648071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171700" y="4987915"/>
            <a:ext cx="219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Início  / Fim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51585" y="6258798"/>
            <a:ext cx="219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Teclado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159897" y="6258798"/>
            <a:ext cx="219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Processamento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97801" y="5085184"/>
            <a:ext cx="1294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Decisão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96454" y="6258798"/>
            <a:ext cx="137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Monitor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7410387" y="727121"/>
            <a:ext cx="3222111" cy="5744015"/>
            <a:chOff x="3156331" y="1224121"/>
            <a:chExt cx="3215862" cy="5582722"/>
          </a:xfrm>
        </p:grpSpPr>
        <p:grpSp>
          <p:nvGrpSpPr>
            <p:cNvPr id="16" name="Grupo 43"/>
            <p:cNvGrpSpPr>
              <a:grpSpLocks/>
            </p:cNvGrpSpPr>
            <p:nvPr/>
          </p:nvGrpSpPr>
          <p:grpSpPr bwMode="auto">
            <a:xfrm>
              <a:off x="3156331" y="1224121"/>
              <a:ext cx="3215862" cy="5582722"/>
              <a:chOff x="5135429" y="1370145"/>
              <a:chExt cx="3297419" cy="5583831"/>
            </a:xfrm>
          </p:grpSpPr>
          <p:sp>
            <p:nvSpPr>
              <p:cNvPr id="19" name="Fluxograma: Terminação 18"/>
              <p:cNvSpPr/>
              <p:nvPr/>
            </p:nvSpPr>
            <p:spPr>
              <a:xfrm>
                <a:off x="5331814" y="6541144"/>
                <a:ext cx="1609273" cy="412832"/>
              </a:xfrm>
              <a:prstGeom prst="flowChartTerminato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Fim</a:t>
                </a:r>
              </a:p>
            </p:txBody>
          </p:sp>
          <p:sp>
            <p:nvSpPr>
              <p:cNvPr id="20" name="Fluxograma: Terminação 19"/>
              <p:cNvSpPr/>
              <p:nvPr/>
            </p:nvSpPr>
            <p:spPr>
              <a:xfrm>
                <a:off x="5339352" y="1370145"/>
                <a:ext cx="1609273" cy="304290"/>
              </a:xfrm>
              <a:prstGeom prst="flowChartTerminato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Início</a:t>
                </a:r>
              </a:p>
            </p:txBody>
          </p:sp>
          <p:sp>
            <p:nvSpPr>
              <p:cNvPr id="21" name="Fluxograma: Processo 20"/>
              <p:cNvSpPr/>
              <p:nvPr/>
            </p:nvSpPr>
            <p:spPr>
              <a:xfrm>
                <a:off x="5339352" y="1951722"/>
                <a:ext cx="1609273" cy="414532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Ir até um banco 24 horas</a:t>
                </a:r>
              </a:p>
            </p:txBody>
          </p:sp>
          <p:sp>
            <p:nvSpPr>
              <p:cNvPr id="22" name="Fluxograma: Processo 21"/>
              <p:cNvSpPr/>
              <p:nvPr/>
            </p:nvSpPr>
            <p:spPr>
              <a:xfrm>
                <a:off x="5339352" y="2574736"/>
                <a:ext cx="1609273" cy="288089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Colocar o cartão</a:t>
                </a:r>
              </a:p>
            </p:txBody>
          </p:sp>
          <p:sp>
            <p:nvSpPr>
              <p:cNvPr id="23" name="Fluxograma: Processo 22"/>
              <p:cNvSpPr/>
              <p:nvPr/>
            </p:nvSpPr>
            <p:spPr>
              <a:xfrm>
                <a:off x="5330636" y="3023618"/>
                <a:ext cx="1609273" cy="360111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Digitar a senha</a:t>
                </a:r>
              </a:p>
            </p:txBody>
          </p:sp>
          <p:sp>
            <p:nvSpPr>
              <p:cNvPr id="24" name="Fluxograma: Decisão 23"/>
              <p:cNvSpPr/>
              <p:nvPr/>
            </p:nvSpPr>
            <p:spPr>
              <a:xfrm>
                <a:off x="5135429" y="4151639"/>
                <a:ext cx="1999689" cy="873801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Se Saldo &gt;= Valor desejado</a:t>
                </a:r>
              </a:p>
            </p:txBody>
          </p:sp>
          <p:cxnSp>
            <p:nvCxnSpPr>
              <p:cNvPr id="25" name="Conector de seta reta 24"/>
              <p:cNvCxnSpPr>
                <a:stCxn id="20" idx="2"/>
                <a:endCxn id="21" idx="0"/>
              </p:cNvCxnSpPr>
              <p:nvPr/>
            </p:nvCxnSpPr>
            <p:spPr>
              <a:xfrm>
                <a:off x="6143989" y="1674435"/>
                <a:ext cx="0" cy="277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>
                <a:stCxn id="21" idx="2"/>
                <a:endCxn id="22" idx="0"/>
              </p:cNvCxnSpPr>
              <p:nvPr/>
            </p:nvCxnSpPr>
            <p:spPr>
              <a:xfrm>
                <a:off x="6143989" y="2366254"/>
                <a:ext cx="0" cy="2084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de seta reta 26"/>
              <p:cNvCxnSpPr>
                <a:stCxn id="22" idx="2"/>
                <a:endCxn id="23" idx="0"/>
              </p:cNvCxnSpPr>
              <p:nvPr/>
            </p:nvCxnSpPr>
            <p:spPr>
              <a:xfrm flipH="1">
                <a:off x="6135273" y="2862824"/>
                <a:ext cx="8716" cy="1607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uxograma: Processo 27"/>
              <p:cNvSpPr/>
              <p:nvPr/>
            </p:nvSpPr>
            <p:spPr>
              <a:xfrm>
                <a:off x="7183836" y="5009977"/>
                <a:ext cx="1249012" cy="428295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Saldo Insuficiente</a:t>
                </a:r>
              </a:p>
            </p:txBody>
          </p:sp>
          <p:sp>
            <p:nvSpPr>
              <p:cNvPr id="29" name="Fluxograma: Processo 28"/>
              <p:cNvSpPr/>
              <p:nvPr/>
            </p:nvSpPr>
            <p:spPr>
              <a:xfrm>
                <a:off x="5331814" y="5288174"/>
                <a:ext cx="1609273" cy="317067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Pegar o dinheiro</a:t>
                </a:r>
              </a:p>
            </p:txBody>
          </p:sp>
          <p:cxnSp>
            <p:nvCxnSpPr>
              <p:cNvPr id="30" name="Conector de seta reta 29"/>
              <p:cNvCxnSpPr>
                <a:stCxn id="23" idx="2"/>
                <a:endCxn id="37" idx="0"/>
              </p:cNvCxnSpPr>
              <p:nvPr/>
            </p:nvCxnSpPr>
            <p:spPr>
              <a:xfrm>
                <a:off x="6135273" y="3383729"/>
                <a:ext cx="0" cy="178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/>
              <p:cNvCxnSpPr>
                <a:stCxn id="24" idx="2"/>
                <a:endCxn id="29" idx="0"/>
              </p:cNvCxnSpPr>
              <p:nvPr/>
            </p:nvCxnSpPr>
            <p:spPr>
              <a:xfrm>
                <a:off x="6135274" y="5025440"/>
                <a:ext cx="1177" cy="262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/>
              <p:cNvCxnSpPr>
                <a:stCxn id="29" idx="2"/>
                <a:endCxn id="38" idx="0"/>
              </p:cNvCxnSpPr>
              <p:nvPr/>
            </p:nvCxnSpPr>
            <p:spPr>
              <a:xfrm>
                <a:off x="6136451" y="5605241"/>
                <a:ext cx="0" cy="323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angulado 37"/>
              <p:cNvCxnSpPr>
                <a:stCxn id="24" idx="3"/>
                <a:endCxn id="28" idx="0"/>
              </p:cNvCxnSpPr>
              <p:nvPr/>
            </p:nvCxnSpPr>
            <p:spPr>
              <a:xfrm>
                <a:off x="7135118" y="4588539"/>
                <a:ext cx="673224" cy="42143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angulado 39"/>
              <p:cNvCxnSpPr>
                <a:stCxn id="28" idx="2"/>
              </p:cNvCxnSpPr>
              <p:nvPr/>
            </p:nvCxnSpPr>
            <p:spPr>
              <a:xfrm rot="5400000">
                <a:off x="6826692" y="4755570"/>
                <a:ext cx="298948" cy="166435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40"/>
              <p:cNvSpPr txBox="1">
                <a:spLocks noChangeArrowheads="1"/>
              </p:cNvSpPr>
              <p:nvPr/>
            </p:nvSpPr>
            <p:spPr bwMode="auto">
              <a:xfrm>
                <a:off x="6137841" y="4976676"/>
                <a:ext cx="526425" cy="2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pt-BR" sz="1200" dirty="0"/>
                  <a:t>sim</a:t>
                </a:r>
              </a:p>
            </p:txBody>
          </p:sp>
          <p:sp>
            <p:nvSpPr>
              <p:cNvPr id="36" name="CaixaDeTexto 41"/>
              <p:cNvSpPr txBox="1">
                <a:spLocks noChangeArrowheads="1"/>
              </p:cNvSpPr>
              <p:nvPr/>
            </p:nvSpPr>
            <p:spPr bwMode="auto">
              <a:xfrm>
                <a:off x="7103834" y="4295684"/>
                <a:ext cx="526425" cy="2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pt-BR" sz="1200" dirty="0"/>
                  <a:t>não</a:t>
                </a:r>
              </a:p>
            </p:txBody>
          </p:sp>
          <p:sp>
            <p:nvSpPr>
              <p:cNvPr id="37" name="Fluxograma: Processo 36"/>
              <p:cNvSpPr/>
              <p:nvPr/>
            </p:nvSpPr>
            <p:spPr>
              <a:xfrm>
                <a:off x="5330636" y="3561922"/>
                <a:ext cx="1609273" cy="427840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Digitar o valor desejado</a:t>
                </a:r>
              </a:p>
            </p:txBody>
          </p:sp>
          <p:sp>
            <p:nvSpPr>
              <p:cNvPr id="38" name="Fluxograma: Processo 37"/>
              <p:cNvSpPr/>
              <p:nvPr/>
            </p:nvSpPr>
            <p:spPr>
              <a:xfrm>
                <a:off x="5331814" y="5929117"/>
                <a:ext cx="1609273" cy="317067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latin typeface="+mj-lt"/>
                  </a:rPr>
                  <a:t>Retirar o cartão</a:t>
                </a:r>
              </a:p>
            </p:txBody>
          </p:sp>
        </p:grpSp>
        <p:cxnSp>
          <p:nvCxnSpPr>
            <p:cNvPr id="17" name="Conector de seta reta 16"/>
            <p:cNvCxnSpPr>
              <a:stCxn id="37" idx="2"/>
              <a:endCxn id="24" idx="0"/>
            </p:cNvCxnSpPr>
            <p:nvPr/>
          </p:nvCxnSpPr>
          <p:spPr bwMode="auto">
            <a:xfrm>
              <a:off x="4131445" y="3843217"/>
              <a:ext cx="1" cy="16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38" idx="2"/>
              <a:endCxn id="19" idx="0"/>
            </p:cNvCxnSpPr>
            <p:nvPr/>
          </p:nvCxnSpPr>
          <p:spPr bwMode="auto">
            <a:xfrm>
              <a:off x="4132599" y="6099193"/>
              <a:ext cx="0" cy="294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uxograma: Documento 8"/>
          <p:cNvSpPr/>
          <p:nvPr/>
        </p:nvSpPr>
        <p:spPr>
          <a:xfrm>
            <a:off x="5447928" y="4509120"/>
            <a:ext cx="1080120" cy="57606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303912" y="5106670"/>
            <a:ext cx="1294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Impressora</a:t>
            </a:r>
          </a:p>
        </p:txBody>
      </p:sp>
      <p:sp>
        <p:nvSpPr>
          <p:cNvPr id="41" name="CaixaDeTexto 5"/>
          <p:cNvSpPr txBox="1">
            <a:spLocks noChangeArrowheads="1"/>
          </p:cNvSpPr>
          <p:nvPr/>
        </p:nvSpPr>
        <p:spPr bwMode="auto">
          <a:xfrm flipH="1">
            <a:off x="2129995" y="3916488"/>
            <a:ext cx="6012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alibri (Títulos)"/>
              </a:rPr>
              <a:t>Exemplo de figuras utilizadas em fluxogramas</a:t>
            </a:r>
          </a:p>
        </p:txBody>
      </p:sp>
    </p:spTree>
    <p:extLst>
      <p:ext uri="{BB962C8B-B14F-4D97-AF65-F5344CB8AC3E}">
        <p14:creationId xmlns:p14="http://schemas.microsoft.com/office/powerpoint/2010/main" val="333682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5"/>
          <p:cNvSpPr txBox="1">
            <a:spLocks noChangeArrowheads="1"/>
          </p:cNvSpPr>
          <p:nvPr/>
        </p:nvSpPr>
        <p:spPr bwMode="auto">
          <a:xfrm flipH="1">
            <a:off x="2171699" y="745541"/>
            <a:ext cx="6012532" cy="55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800" b="1" dirty="0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Diagrama de </a:t>
            </a:r>
            <a:r>
              <a:rPr lang="pt-BR" sz="2800" b="1" dirty="0" err="1">
                <a:latin typeface="Calibri (Títulos)"/>
                <a:ea typeface="Calibri" panose="020F0502020204030204" pitchFamily="34" charset="0"/>
                <a:cs typeface="Calibri" panose="020F0502020204030204" pitchFamily="34" charset="0"/>
              </a:rPr>
              <a:t>Chapin</a:t>
            </a:r>
            <a:endParaRPr lang="pt-BR" sz="2800" b="1" dirty="0">
              <a:latin typeface="Calibri (Títulos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71700" y="1484785"/>
            <a:ext cx="428434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400" dirty="0">
                <a:latin typeface="Calibri (Títulos)"/>
                <a:ea typeface="Calibri"/>
              </a:rPr>
              <a:t>Permite representar os passos lógicos da solução de um problema utilizando um diagrama de quadros hierárquicos.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51063"/>
              </p:ext>
            </p:extLst>
          </p:nvPr>
        </p:nvGraphicFramePr>
        <p:xfrm>
          <a:off x="7104113" y="968254"/>
          <a:ext cx="3328888" cy="5601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Ir até um banco 24 horas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Colocar o Cartão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Selecionar a opção Saque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Digitar o valor desejado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05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Selecionar a opção Confirma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19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Digitar a senha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Saldo</a:t>
                      </a:r>
                      <a:r>
                        <a:rPr lang="pt-BR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&gt;= valor </a:t>
                      </a:r>
                    </a:p>
                    <a:p>
                      <a:pPr algn="ctr"/>
                      <a:r>
                        <a:rPr lang="pt-BR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desejado</a:t>
                      </a:r>
                    </a:p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Sim                                       Não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333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Pegar o                      Mensagem</a:t>
                      </a:r>
                    </a:p>
                    <a:p>
                      <a:pPr algn="l"/>
                      <a:r>
                        <a:rPr lang="pt-B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Dinheiro                </a:t>
                      </a:r>
                      <a:r>
                        <a:rPr kumimoji="0" lang="pt-BR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“Saldo insuficiente”</a:t>
                      </a:r>
                      <a:endParaRPr lang="pt-B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31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Retirar o cartão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46" name="Triângulo isósceles 6145"/>
          <p:cNvSpPr/>
          <p:nvPr/>
        </p:nvSpPr>
        <p:spPr>
          <a:xfrm rot="10800000">
            <a:off x="7122696" y="4439133"/>
            <a:ext cx="3290537" cy="934082"/>
          </a:xfrm>
          <a:prstGeom prst="triangle">
            <a:avLst>
              <a:gd name="adj" fmla="val 4794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49" name="Conector reto 6148"/>
          <p:cNvCxnSpPr/>
          <p:nvPr/>
        </p:nvCxnSpPr>
        <p:spPr>
          <a:xfrm>
            <a:off x="8832304" y="5373216"/>
            <a:ext cx="0" cy="707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5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aixaDeTexto 5"/>
          <p:cNvSpPr txBox="1">
            <a:spLocks noChangeArrowheads="1"/>
          </p:cNvSpPr>
          <p:nvPr/>
        </p:nvSpPr>
        <p:spPr bwMode="auto">
          <a:xfrm flipH="1">
            <a:off x="2287191" y="939801"/>
            <a:ext cx="38254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800" b="1" dirty="0">
                <a:latin typeface="+mj-lt"/>
              </a:rPr>
              <a:t>Variáveis</a:t>
            </a:r>
          </a:p>
        </p:txBody>
      </p:sp>
      <p:sp>
        <p:nvSpPr>
          <p:cNvPr id="8196" name="Retângulo 4"/>
          <p:cNvSpPr>
            <a:spLocks noChangeArrowheads="1"/>
          </p:cNvSpPr>
          <p:nvPr/>
        </p:nvSpPr>
        <p:spPr bwMode="auto">
          <a:xfrm>
            <a:off x="2287191" y="1892301"/>
            <a:ext cx="7881938" cy="176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+mj-lt"/>
                <a:ea typeface="Calibri" pitchFamily="34" charset="0"/>
                <a:cs typeface="Calibri" pitchFamily="34" charset="0"/>
              </a:rPr>
              <a:t>Variável é uma área de memória utilizada para armazenamento de uma determinada informação. Toda variável recebe um nome, pelo qual será referenciada, e a determinação do tipo de dado que será armazenado. </a:t>
            </a:r>
          </a:p>
        </p:txBody>
      </p:sp>
      <p:grpSp>
        <p:nvGrpSpPr>
          <p:cNvPr id="4" name="Grupo 33"/>
          <p:cNvGrpSpPr>
            <a:grpSpLocks/>
          </p:cNvGrpSpPr>
          <p:nvPr/>
        </p:nvGrpSpPr>
        <p:grpSpPr bwMode="auto">
          <a:xfrm>
            <a:off x="2711624" y="3849836"/>
            <a:ext cx="2652910" cy="2603500"/>
            <a:chOff x="1790163" y="3936350"/>
            <a:chExt cx="2404146" cy="2604329"/>
          </a:xfrm>
        </p:grpSpPr>
        <p:grpSp>
          <p:nvGrpSpPr>
            <p:cNvPr id="5" name="Grupo 16"/>
            <p:cNvGrpSpPr>
              <a:grpSpLocks/>
            </p:cNvGrpSpPr>
            <p:nvPr/>
          </p:nvGrpSpPr>
          <p:grpSpPr bwMode="auto">
            <a:xfrm>
              <a:off x="1790163" y="4261891"/>
              <a:ext cx="2086557" cy="2278788"/>
              <a:chOff x="1790163" y="4134891"/>
              <a:chExt cx="2086557" cy="2278788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1790163" y="4134891"/>
                <a:ext cx="2086557" cy="22787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1961661" y="4301631"/>
                <a:ext cx="1743561" cy="56691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1961661" y="5730837"/>
                <a:ext cx="1743561" cy="56691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1961661" y="5016234"/>
                <a:ext cx="1743561" cy="56691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763573" y="5202031"/>
                <a:ext cx="165146" cy="150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286" name="CaixaDeTexto 11"/>
              <p:cNvSpPr txBox="1">
                <a:spLocks noChangeArrowheads="1"/>
              </p:cNvSpPr>
              <p:nvPr/>
            </p:nvSpPr>
            <p:spPr bwMode="auto">
              <a:xfrm>
                <a:off x="3014071" y="4982606"/>
                <a:ext cx="777001" cy="369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pt-BR"/>
                  <a:t> CEP</a:t>
                </a:r>
              </a:p>
            </p:txBody>
          </p:sp>
          <p:sp>
            <p:nvSpPr>
              <p:cNvPr id="8287" name="CaixaDeTexto 12"/>
              <p:cNvSpPr txBox="1">
                <a:spLocks noChangeArrowheads="1"/>
              </p:cNvSpPr>
              <p:nvPr/>
            </p:nvSpPr>
            <p:spPr bwMode="auto">
              <a:xfrm>
                <a:off x="3012818" y="4284252"/>
                <a:ext cx="777001" cy="369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pt-BR"/>
                  <a:t>Nome</a:t>
                </a:r>
              </a:p>
            </p:txBody>
          </p:sp>
          <p:sp>
            <p:nvSpPr>
              <p:cNvPr id="8288" name="CaixaDeTexto 13"/>
              <p:cNvSpPr txBox="1">
                <a:spLocks noChangeArrowheads="1"/>
              </p:cNvSpPr>
              <p:nvPr/>
            </p:nvSpPr>
            <p:spPr bwMode="auto">
              <a:xfrm>
                <a:off x="3015119" y="5731011"/>
                <a:ext cx="77700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pt-BR"/>
                  <a:t> UF</a:t>
                </a:r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2788980" y="4528717"/>
                <a:ext cx="165146" cy="150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76276" y="5886461"/>
                <a:ext cx="165146" cy="1508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Conector reto 18"/>
            <p:cNvCxnSpPr/>
            <p:nvPr/>
          </p:nvCxnSpPr>
          <p:spPr>
            <a:xfrm flipV="1">
              <a:off x="1802867" y="3936350"/>
              <a:ext cx="444624" cy="31283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3876720" y="3936350"/>
              <a:ext cx="317589" cy="32236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3859253" y="6030930"/>
              <a:ext cx="322352" cy="506573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2247491" y="3936350"/>
              <a:ext cx="1946818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H="1">
              <a:off x="4181605" y="3936350"/>
              <a:ext cx="12704" cy="210569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ângulo 34"/>
          <p:cNvSpPr/>
          <p:nvPr/>
        </p:nvSpPr>
        <p:spPr>
          <a:xfrm>
            <a:off x="5931694" y="4002090"/>
            <a:ext cx="3695700" cy="2574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6" name="Grupo 71"/>
          <p:cNvGrpSpPr>
            <a:grpSpLocks/>
          </p:cNvGrpSpPr>
          <p:nvPr/>
        </p:nvGrpSpPr>
        <p:grpSpPr bwMode="auto">
          <a:xfrm>
            <a:off x="6045994" y="4745040"/>
            <a:ext cx="3459956" cy="473075"/>
            <a:chOff x="6142864" y="4820562"/>
            <a:chExt cx="4614663" cy="473178"/>
          </a:xfrm>
        </p:grpSpPr>
        <p:grpSp>
          <p:nvGrpSpPr>
            <p:cNvPr id="9" name="Grupo 53"/>
            <p:cNvGrpSpPr>
              <a:grpSpLocks/>
            </p:cNvGrpSpPr>
            <p:nvPr/>
          </p:nvGrpSpPr>
          <p:grpSpPr bwMode="auto">
            <a:xfrm>
              <a:off x="6142864" y="4820562"/>
              <a:ext cx="727836" cy="462818"/>
              <a:chOff x="6117464" y="4287162"/>
              <a:chExt cx="727836" cy="462818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6117464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6273086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11" name="Grupo 56"/>
            <p:cNvGrpSpPr>
              <a:grpSpLocks/>
            </p:cNvGrpSpPr>
            <p:nvPr/>
          </p:nvGrpSpPr>
          <p:grpSpPr bwMode="auto">
            <a:xfrm>
              <a:off x="6917564" y="4820562"/>
              <a:ext cx="727836" cy="462818"/>
              <a:chOff x="6117464" y="4287162"/>
              <a:chExt cx="727836" cy="462818"/>
            </a:xfrm>
          </p:grpSpPr>
          <p:sp>
            <p:nvSpPr>
              <p:cNvPr id="58" name="Retângulo 57"/>
              <p:cNvSpPr/>
              <p:nvPr/>
            </p:nvSpPr>
            <p:spPr>
              <a:xfrm>
                <a:off x="6117697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>
                <a:off x="6273319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12" name="Grupo 59"/>
            <p:cNvGrpSpPr>
              <a:grpSpLocks/>
            </p:cNvGrpSpPr>
            <p:nvPr/>
          </p:nvGrpSpPr>
          <p:grpSpPr bwMode="auto">
            <a:xfrm>
              <a:off x="7692264" y="4820562"/>
              <a:ext cx="727836" cy="462818"/>
              <a:chOff x="6117464" y="4287162"/>
              <a:chExt cx="727836" cy="462818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6117930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6273552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13" name="Grupo 62"/>
            <p:cNvGrpSpPr>
              <a:grpSpLocks/>
            </p:cNvGrpSpPr>
            <p:nvPr/>
          </p:nvGrpSpPr>
          <p:grpSpPr bwMode="auto">
            <a:xfrm>
              <a:off x="8480291" y="4830922"/>
              <a:ext cx="727836" cy="462818"/>
              <a:chOff x="6117464" y="4287162"/>
              <a:chExt cx="727836" cy="462818"/>
            </a:xfrm>
          </p:grpSpPr>
          <p:sp>
            <p:nvSpPr>
              <p:cNvPr id="64" name="Retângulo 63"/>
              <p:cNvSpPr/>
              <p:nvPr/>
            </p:nvSpPr>
            <p:spPr>
              <a:xfrm>
                <a:off x="6117540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6273162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14" name="Grupo 65"/>
            <p:cNvGrpSpPr>
              <a:grpSpLocks/>
            </p:cNvGrpSpPr>
            <p:nvPr/>
          </p:nvGrpSpPr>
          <p:grpSpPr bwMode="auto">
            <a:xfrm>
              <a:off x="9254991" y="4830922"/>
              <a:ext cx="727836" cy="462818"/>
              <a:chOff x="6117464" y="4287162"/>
              <a:chExt cx="727836" cy="462818"/>
            </a:xfrm>
          </p:grpSpPr>
          <p:sp>
            <p:nvSpPr>
              <p:cNvPr id="67" name="Retângulo 66"/>
              <p:cNvSpPr/>
              <p:nvPr/>
            </p:nvSpPr>
            <p:spPr>
              <a:xfrm>
                <a:off x="6117773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6273395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17" name="Grupo 68"/>
            <p:cNvGrpSpPr>
              <a:grpSpLocks/>
            </p:cNvGrpSpPr>
            <p:nvPr/>
          </p:nvGrpSpPr>
          <p:grpSpPr bwMode="auto">
            <a:xfrm>
              <a:off x="10029691" y="4830922"/>
              <a:ext cx="727836" cy="462818"/>
              <a:chOff x="6117464" y="4287162"/>
              <a:chExt cx="727836" cy="462818"/>
            </a:xfrm>
          </p:grpSpPr>
          <p:sp>
            <p:nvSpPr>
              <p:cNvPr id="70" name="Retângulo 69"/>
              <p:cNvSpPr/>
              <p:nvPr/>
            </p:nvSpPr>
            <p:spPr>
              <a:xfrm>
                <a:off x="6118006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1" name="Retângulo 70"/>
              <p:cNvSpPr/>
              <p:nvPr/>
            </p:nvSpPr>
            <p:spPr>
              <a:xfrm>
                <a:off x="6273628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  <p:grpSp>
        <p:nvGrpSpPr>
          <p:cNvPr id="18" name="Grupo 97"/>
          <p:cNvGrpSpPr>
            <a:grpSpLocks/>
          </p:cNvGrpSpPr>
          <p:nvPr/>
        </p:nvGrpSpPr>
        <p:grpSpPr bwMode="auto">
          <a:xfrm>
            <a:off x="6045994" y="4173540"/>
            <a:ext cx="3459956" cy="473075"/>
            <a:chOff x="6142864" y="4820562"/>
            <a:chExt cx="4614663" cy="473178"/>
          </a:xfrm>
        </p:grpSpPr>
        <p:grpSp>
          <p:nvGrpSpPr>
            <p:cNvPr id="22" name="Grupo 98"/>
            <p:cNvGrpSpPr>
              <a:grpSpLocks/>
            </p:cNvGrpSpPr>
            <p:nvPr/>
          </p:nvGrpSpPr>
          <p:grpSpPr bwMode="auto">
            <a:xfrm>
              <a:off x="6142864" y="4820562"/>
              <a:ext cx="727836" cy="462818"/>
              <a:chOff x="6117464" y="4287162"/>
              <a:chExt cx="727836" cy="462818"/>
            </a:xfrm>
          </p:grpSpPr>
          <p:sp>
            <p:nvSpPr>
              <p:cNvPr id="115" name="Retângulo 114"/>
              <p:cNvSpPr/>
              <p:nvPr/>
            </p:nvSpPr>
            <p:spPr>
              <a:xfrm>
                <a:off x="6117464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16" name="Retângulo 115"/>
              <p:cNvSpPr/>
              <p:nvPr/>
            </p:nvSpPr>
            <p:spPr>
              <a:xfrm>
                <a:off x="6273086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3" name="Grupo 99"/>
            <p:cNvGrpSpPr>
              <a:grpSpLocks/>
            </p:cNvGrpSpPr>
            <p:nvPr/>
          </p:nvGrpSpPr>
          <p:grpSpPr bwMode="auto">
            <a:xfrm>
              <a:off x="6917564" y="4820562"/>
              <a:ext cx="727836" cy="462818"/>
              <a:chOff x="6117464" y="4287162"/>
              <a:chExt cx="727836" cy="462818"/>
            </a:xfrm>
          </p:grpSpPr>
          <p:sp>
            <p:nvSpPr>
              <p:cNvPr id="113" name="Retângulo 112"/>
              <p:cNvSpPr/>
              <p:nvPr/>
            </p:nvSpPr>
            <p:spPr>
              <a:xfrm>
                <a:off x="6117697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6273319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4" name="Grupo 100"/>
            <p:cNvGrpSpPr>
              <a:grpSpLocks/>
            </p:cNvGrpSpPr>
            <p:nvPr/>
          </p:nvGrpSpPr>
          <p:grpSpPr bwMode="auto">
            <a:xfrm>
              <a:off x="7692264" y="4820562"/>
              <a:ext cx="727836" cy="462818"/>
              <a:chOff x="6117464" y="4287162"/>
              <a:chExt cx="727836" cy="462818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6117930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12" name="Retângulo 111"/>
              <p:cNvSpPr/>
              <p:nvPr/>
            </p:nvSpPr>
            <p:spPr>
              <a:xfrm>
                <a:off x="6273552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5" name="Grupo 101"/>
            <p:cNvGrpSpPr>
              <a:grpSpLocks/>
            </p:cNvGrpSpPr>
            <p:nvPr/>
          </p:nvGrpSpPr>
          <p:grpSpPr bwMode="auto">
            <a:xfrm>
              <a:off x="8480291" y="4830922"/>
              <a:ext cx="727836" cy="462818"/>
              <a:chOff x="6117464" y="4287162"/>
              <a:chExt cx="727836" cy="462818"/>
            </a:xfrm>
          </p:grpSpPr>
          <p:sp>
            <p:nvSpPr>
              <p:cNvPr id="109" name="Retângulo 108"/>
              <p:cNvSpPr/>
              <p:nvPr/>
            </p:nvSpPr>
            <p:spPr>
              <a:xfrm>
                <a:off x="6117540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6273162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6" name="Grupo 102"/>
            <p:cNvGrpSpPr>
              <a:grpSpLocks/>
            </p:cNvGrpSpPr>
            <p:nvPr/>
          </p:nvGrpSpPr>
          <p:grpSpPr bwMode="auto">
            <a:xfrm>
              <a:off x="9254991" y="4830922"/>
              <a:ext cx="727836" cy="462818"/>
              <a:chOff x="6117464" y="4287162"/>
              <a:chExt cx="727836" cy="462818"/>
            </a:xfrm>
          </p:grpSpPr>
          <p:sp>
            <p:nvSpPr>
              <p:cNvPr id="107" name="Retângulo 106"/>
              <p:cNvSpPr/>
              <p:nvPr/>
            </p:nvSpPr>
            <p:spPr>
              <a:xfrm>
                <a:off x="6117773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6273395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7" name="Grupo 103"/>
            <p:cNvGrpSpPr>
              <a:grpSpLocks/>
            </p:cNvGrpSpPr>
            <p:nvPr/>
          </p:nvGrpSpPr>
          <p:grpSpPr bwMode="auto">
            <a:xfrm>
              <a:off x="10029691" y="4830922"/>
              <a:ext cx="727836" cy="462818"/>
              <a:chOff x="6117464" y="4287162"/>
              <a:chExt cx="727836" cy="462818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6118006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6273628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  <p:grpSp>
        <p:nvGrpSpPr>
          <p:cNvPr id="29" name="Grupo 116"/>
          <p:cNvGrpSpPr>
            <a:grpSpLocks/>
          </p:cNvGrpSpPr>
          <p:nvPr/>
        </p:nvGrpSpPr>
        <p:grpSpPr bwMode="auto">
          <a:xfrm>
            <a:off x="6055519" y="5862640"/>
            <a:ext cx="3459956" cy="473075"/>
            <a:chOff x="6142864" y="4820562"/>
            <a:chExt cx="4614663" cy="473178"/>
          </a:xfrm>
        </p:grpSpPr>
        <p:grpSp>
          <p:nvGrpSpPr>
            <p:cNvPr id="30" name="Grupo 117"/>
            <p:cNvGrpSpPr>
              <a:grpSpLocks/>
            </p:cNvGrpSpPr>
            <p:nvPr/>
          </p:nvGrpSpPr>
          <p:grpSpPr bwMode="auto">
            <a:xfrm>
              <a:off x="6142864" y="4820562"/>
              <a:ext cx="727836" cy="462818"/>
              <a:chOff x="6117464" y="4287162"/>
              <a:chExt cx="727836" cy="462818"/>
            </a:xfrm>
          </p:grpSpPr>
          <p:sp>
            <p:nvSpPr>
              <p:cNvPr id="134" name="Retângulo 133"/>
              <p:cNvSpPr/>
              <p:nvPr/>
            </p:nvSpPr>
            <p:spPr>
              <a:xfrm>
                <a:off x="6117464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6273086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89" name="Grupo 118"/>
            <p:cNvGrpSpPr>
              <a:grpSpLocks/>
            </p:cNvGrpSpPr>
            <p:nvPr/>
          </p:nvGrpSpPr>
          <p:grpSpPr bwMode="auto">
            <a:xfrm>
              <a:off x="6917564" y="4820562"/>
              <a:ext cx="727836" cy="462818"/>
              <a:chOff x="6117464" y="4287162"/>
              <a:chExt cx="727836" cy="462818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6117697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3" name="Retângulo 132"/>
              <p:cNvSpPr/>
              <p:nvPr/>
            </p:nvSpPr>
            <p:spPr>
              <a:xfrm>
                <a:off x="6273319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0" name="Grupo 119"/>
            <p:cNvGrpSpPr>
              <a:grpSpLocks/>
            </p:cNvGrpSpPr>
            <p:nvPr/>
          </p:nvGrpSpPr>
          <p:grpSpPr bwMode="auto">
            <a:xfrm>
              <a:off x="7692264" y="4820562"/>
              <a:ext cx="727836" cy="462818"/>
              <a:chOff x="6117464" y="4287162"/>
              <a:chExt cx="727836" cy="462818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6117930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1" name="Retângulo 130"/>
              <p:cNvSpPr/>
              <p:nvPr/>
            </p:nvSpPr>
            <p:spPr>
              <a:xfrm>
                <a:off x="6273552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1" name="Grupo 120"/>
            <p:cNvGrpSpPr>
              <a:grpSpLocks/>
            </p:cNvGrpSpPr>
            <p:nvPr/>
          </p:nvGrpSpPr>
          <p:grpSpPr bwMode="auto">
            <a:xfrm>
              <a:off x="8480291" y="4830922"/>
              <a:ext cx="727836" cy="462818"/>
              <a:chOff x="6117464" y="4287162"/>
              <a:chExt cx="727836" cy="462818"/>
            </a:xfrm>
          </p:grpSpPr>
          <p:sp>
            <p:nvSpPr>
              <p:cNvPr id="128" name="Retângulo 127"/>
              <p:cNvSpPr/>
              <p:nvPr/>
            </p:nvSpPr>
            <p:spPr>
              <a:xfrm>
                <a:off x="6117540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9" name="Retângulo 128"/>
              <p:cNvSpPr/>
              <p:nvPr/>
            </p:nvSpPr>
            <p:spPr>
              <a:xfrm>
                <a:off x="6273162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2" name="Grupo 121"/>
            <p:cNvGrpSpPr>
              <a:grpSpLocks/>
            </p:cNvGrpSpPr>
            <p:nvPr/>
          </p:nvGrpSpPr>
          <p:grpSpPr bwMode="auto">
            <a:xfrm>
              <a:off x="9254991" y="4830922"/>
              <a:ext cx="727836" cy="462818"/>
              <a:chOff x="6117464" y="4287162"/>
              <a:chExt cx="727836" cy="462818"/>
            </a:xfrm>
          </p:grpSpPr>
          <p:sp>
            <p:nvSpPr>
              <p:cNvPr id="126" name="Retângulo 125"/>
              <p:cNvSpPr/>
              <p:nvPr/>
            </p:nvSpPr>
            <p:spPr>
              <a:xfrm>
                <a:off x="6117773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7" name="Retângulo 126"/>
              <p:cNvSpPr/>
              <p:nvPr/>
            </p:nvSpPr>
            <p:spPr>
              <a:xfrm>
                <a:off x="6273395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3" name="Grupo 122"/>
            <p:cNvGrpSpPr>
              <a:grpSpLocks/>
            </p:cNvGrpSpPr>
            <p:nvPr/>
          </p:nvGrpSpPr>
          <p:grpSpPr bwMode="auto">
            <a:xfrm>
              <a:off x="10029691" y="4830922"/>
              <a:ext cx="727836" cy="462818"/>
              <a:chOff x="6117464" y="4287162"/>
              <a:chExt cx="727836" cy="462818"/>
            </a:xfrm>
          </p:grpSpPr>
          <p:sp>
            <p:nvSpPr>
              <p:cNvPr id="124" name="Retângulo 123"/>
              <p:cNvSpPr/>
              <p:nvPr/>
            </p:nvSpPr>
            <p:spPr>
              <a:xfrm>
                <a:off x="6118006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273628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  <p:grpSp>
        <p:nvGrpSpPr>
          <p:cNvPr id="8294" name="Grupo 135"/>
          <p:cNvGrpSpPr>
            <a:grpSpLocks/>
          </p:cNvGrpSpPr>
          <p:nvPr/>
        </p:nvGrpSpPr>
        <p:grpSpPr bwMode="auto">
          <a:xfrm>
            <a:off x="6055519" y="5291140"/>
            <a:ext cx="3459956" cy="473075"/>
            <a:chOff x="6142864" y="4820562"/>
            <a:chExt cx="4614663" cy="473178"/>
          </a:xfrm>
        </p:grpSpPr>
        <p:grpSp>
          <p:nvGrpSpPr>
            <p:cNvPr id="8295" name="Grupo 136"/>
            <p:cNvGrpSpPr>
              <a:grpSpLocks/>
            </p:cNvGrpSpPr>
            <p:nvPr/>
          </p:nvGrpSpPr>
          <p:grpSpPr bwMode="auto">
            <a:xfrm>
              <a:off x="6142864" y="4820562"/>
              <a:ext cx="727836" cy="462818"/>
              <a:chOff x="6117464" y="4287162"/>
              <a:chExt cx="727836" cy="462818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6117464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54" name="Retângulo 153"/>
              <p:cNvSpPr/>
              <p:nvPr/>
            </p:nvSpPr>
            <p:spPr>
              <a:xfrm>
                <a:off x="6273086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6" name="Grupo 137"/>
            <p:cNvGrpSpPr>
              <a:grpSpLocks/>
            </p:cNvGrpSpPr>
            <p:nvPr/>
          </p:nvGrpSpPr>
          <p:grpSpPr bwMode="auto">
            <a:xfrm>
              <a:off x="6917564" y="4820562"/>
              <a:ext cx="727836" cy="462818"/>
              <a:chOff x="6117464" y="4287162"/>
              <a:chExt cx="727836" cy="462818"/>
            </a:xfrm>
          </p:grpSpPr>
          <p:sp>
            <p:nvSpPr>
              <p:cNvPr id="151" name="Retângulo 150"/>
              <p:cNvSpPr/>
              <p:nvPr/>
            </p:nvSpPr>
            <p:spPr>
              <a:xfrm>
                <a:off x="6117697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52" name="Retângulo 151"/>
              <p:cNvSpPr/>
              <p:nvPr/>
            </p:nvSpPr>
            <p:spPr>
              <a:xfrm>
                <a:off x="6273319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7" name="Grupo 138"/>
            <p:cNvGrpSpPr>
              <a:grpSpLocks/>
            </p:cNvGrpSpPr>
            <p:nvPr/>
          </p:nvGrpSpPr>
          <p:grpSpPr bwMode="auto">
            <a:xfrm>
              <a:off x="7692264" y="4820562"/>
              <a:ext cx="727836" cy="462818"/>
              <a:chOff x="6117464" y="4287162"/>
              <a:chExt cx="727836" cy="462818"/>
            </a:xfrm>
          </p:grpSpPr>
          <p:sp>
            <p:nvSpPr>
              <p:cNvPr id="149" name="Retângulo 148"/>
              <p:cNvSpPr/>
              <p:nvPr/>
            </p:nvSpPr>
            <p:spPr>
              <a:xfrm>
                <a:off x="6117930" y="4287162"/>
                <a:ext cx="727294" cy="4620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6273552" y="4379257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8" name="Grupo 139"/>
            <p:cNvGrpSpPr>
              <a:grpSpLocks/>
            </p:cNvGrpSpPr>
            <p:nvPr/>
          </p:nvGrpSpPr>
          <p:grpSpPr bwMode="auto">
            <a:xfrm>
              <a:off x="8480291" y="4830922"/>
              <a:ext cx="727836" cy="462818"/>
              <a:chOff x="6117464" y="4287162"/>
              <a:chExt cx="727836" cy="462818"/>
            </a:xfrm>
          </p:grpSpPr>
          <p:sp>
            <p:nvSpPr>
              <p:cNvPr id="147" name="Retângulo 146"/>
              <p:cNvSpPr/>
              <p:nvPr/>
            </p:nvSpPr>
            <p:spPr>
              <a:xfrm>
                <a:off x="6117540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8" name="Retângulo 147"/>
              <p:cNvSpPr/>
              <p:nvPr/>
            </p:nvSpPr>
            <p:spPr>
              <a:xfrm>
                <a:off x="6273162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299" name="Grupo 140"/>
            <p:cNvGrpSpPr>
              <a:grpSpLocks/>
            </p:cNvGrpSpPr>
            <p:nvPr/>
          </p:nvGrpSpPr>
          <p:grpSpPr bwMode="auto">
            <a:xfrm>
              <a:off x="9254991" y="4830922"/>
              <a:ext cx="727836" cy="462818"/>
              <a:chOff x="6117464" y="4287162"/>
              <a:chExt cx="727836" cy="462818"/>
            </a:xfrm>
          </p:grpSpPr>
          <p:sp>
            <p:nvSpPr>
              <p:cNvPr id="145" name="Retângulo 144"/>
              <p:cNvSpPr/>
              <p:nvPr/>
            </p:nvSpPr>
            <p:spPr>
              <a:xfrm>
                <a:off x="6117773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6" name="Retângulo 145"/>
              <p:cNvSpPr/>
              <p:nvPr/>
            </p:nvSpPr>
            <p:spPr>
              <a:xfrm>
                <a:off x="6273395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8300" name="Grupo 141"/>
            <p:cNvGrpSpPr>
              <a:grpSpLocks/>
            </p:cNvGrpSpPr>
            <p:nvPr/>
          </p:nvGrpSpPr>
          <p:grpSpPr bwMode="auto">
            <a:xfrm>
              <a:off x="10029691" y="4830922"/>
              <a:ext cx="727836" cy="462818"/>
              <a:chOff x="6117464" y="4287162"/>
              <a:chExt cx="727836" cy="462818"/>
            </a:xfrm>
          </p:grpSpPr>
          <p:sp>
            <p:nvSpPr>
              <p:cNvPr id="143" name="Retângulo 142"/>
              <p:cNvSpPr/>
              <p:nvPr/>
            </p:nvSpPr>
            <p:spPr>
              <a:xfrm>
                <a:off x="6118006" y="4287916"/>
                <a:ext cx="727294" cy="462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4" name="Retângulo 143"/>
              <p:cNvSpPr/>
              <p:nvPr/>
            </p:nvSpPr>
            <p:spPr>
              <a:xfrm>
                <a:off x="6273628" y="4380011"/>
                <a:ext cx="444634" cy="539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5"/>
          <p:cNvSpPr txBox="1">
            <a:spLocks noChangeArrowheads="1"/>
          </p:cNvSpPr>
          <p:nvPr/>
        </p:nvSpPr>
        <p:spPr bwMode="auto">
          <a:xfrm flipH="1">
            <a:off x="2287191" y="692696"/>
            <a:ext cx="38254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800" b="1" dirty="0">
                <a:latin typeface="+mj-lt"/>
              </a:rPr>
              <a:t>Nome de Variável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87072" y="1412776"/>
            <a:ext cx="8057400" cy="538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 nome de uma variável deve ser descritivo, o ideal é que se entenda a finalidade da variável apenas com a leitura do nome;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Exemplo: IR, Nome, CPF, Salario e </a:t>
            </a:r>
            <a:r>
              <a:rPr lang="pt-BR" sz="2400" strike="sngStrike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XPTO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(não está errado, porém deve ser evitado.)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Não pode ser iniciado por um número, porém pode conter números após o caractere inicial;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400" dirty="0">
                <a:solidFill>
                  <a:schemeClr val="accent5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Exemplo: </a:t>
            </a:r>
            <a:r>
              <a:rPr lang="pt-BR" sz="2400" strike="sngStrike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1nota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nota1, nota2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Não pode conter caracteres especiais (+, -, /, *, º, ª, ç), mas pode conter o sublinhado(_).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2400" dirty="0">
                <a:solidFill>
                  <a:schemeClr val="accent5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Exemplo: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Salario_Bruto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Vale_Transporte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aixaDeTexto 5"/>
          <p:cNvSpPr txBox="1">
            <a:spLocks noChangeArrowheads="1"/>
          </p:cNvSpPr>
          <p:nvPr/>
        </p:nvSpPr>
        <p:spPr bwMode="auto">
          <a:xfrm flipH="1">
            <a:off x="2287191" y="673532"/>
            <a:ext cx="38254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800" b="1" dirty="0">
                <a:latin typeface="+mj-lt"/>
              </a:rPr>
              <a:t>Tipo de Variável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87191" y="1340769"/>
            <a:ext cx="7881938" cy="2959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1000"/>
              </a:spcAft>
              <a:defRPr/>
            </a:pP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 tipo de variável determina o tipo de informação que será armazenada: </a:t>
            </a:r>
          </a:p>
          <a:p>
            <a:pPr algn="just">
              <a:spcAft>
                <a:spcPts val="600"/>
              </a:spcAft>
              <a:defRPr/>
            </a:pP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- Dado Numérico 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Números inteiros ou números reais</a:t>
            </a:r>
          </a:p>
          <a:p>
            <a:pPr>
              <a:spcAft>
                <a:spcPts val="600"/>
              </a:spcAft>
              <a:defRPr/>
            </a:pP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Dado Alfanumérico, também chamado de literal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um caractere ou um conjunto de caracteres</a:t>
            </a:r>
          </a:p>
          <a:p>
            <a:pPr>
              <a:spcAft>
                <a:spcPts val="600"/>
              </a:spcAft>
              <a:defRPr/>
            </a:pP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Dado lógico   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pode assumir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(verdadeiro ou 1) ou False (falso ou 0)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65566"/>
              </p:ext>
            </p:extLst>
          </p:nvPr>
        </p:nvGraphicFramePr>
        <p:xfrm>
          <a:off x="2999657" y="4406048"/>
          <a:ext cx="6384033" cy="22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Tipo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Descrição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Abrangência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80"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latin typeface="+mj-lt"/>
                        </a:rPr>
                        <a:t>Integer</a:t>
                      </a:r>
                      <a:endParaRPr lang="pt-BR" sz="1600" b="1" dirty="0"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Números</a:t>
                      </a:r>
                      <a:r>
                        <a:rPr lang="pt-BR" sz="1600" baseline="0" dirty="0">
                          <a:latin typeface="+mj-lt"/>
                        </a:rPr>
                        <a:t> inteiros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de –32.768 a 32.767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+mj-lt"/>
                        </a:rPr>
                        <a:t>Real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Números com casas decimais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de 2.9 e-39 até 1.7 e38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+mj-lt"/>
                        </a:rPr>
                        <a:t>Char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Um caractere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80"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latin typeface="+mj-lt"/>
                        </a:rPr>
                        <a:t>String</a:t>
                      </a:r>
                      <a:endParaRPr lang="pt-BR" sz="1600" b="1" dirty="0"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Caracteres alfanuméricos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80"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latin typeface="+mj-lt"/>
                        </a:rPr>
                        <a:t>Boolean</a:t>
                      </a:r>
                      <a:endParaRPr lang="pt-BR" sz="1600" b="1" dirty="0"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Valor lógico ( </a:t>
                      </a:r>
                      <a:r>
                        <a:rPr lang="pt-BR" sz="1600" dirty="0" err="1">
                          <a:latin typeface="+mj-lt"/>
                        </a:rPr>
                        <a:t>True</a:t>
                      </a:r>
                      <a:r>
                        <a:rPr lang="pt-BR" sz="1600" dirty="0">
                          <a:latin typeface="+mj-lt"/>
                        </a:rPr>
                        <a:t> ou</a:t>
                      </a:r>
                      <a:r>
                        <a:rPr lang="pt-BR" sz="1600" baseline="0" dirty="0">
                          <a:latin typeface="+mj-lt"/>
                        </a:rPr>
                        <a:t> False )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aixaDeTexto 5"/>
          <p:cNvSpPr txBox="1">
            <a:spLocks noChangeArrowheads="1"/>
          </p:cNvSpPr>
          <p:nvPr/>
        </p:nvSpPr>
        <p:spPr bwMode="auto">
          <a:xfrm flipH="1">
            <a:off x="2287191" y="939801"/>
            <a:ext cx="415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800" b="1" dirty="0">
                <a:latin typeface="+mj-lt"/>
              </a:rPr>
              <a:t>Operadores Matemáticos</a:t>
            </a:r>
          </a:p>
        </p:txBody>
      </p:sp>
      <p:sp>
        <p:nvSpPr>
          <p:cNvPr id="11268" name="CaixaDeTexto 4"/>
          <p:cNvSpPr txBox="1">
            <a:spLocks noChangeArrowheads="1"/>
          </p:cNvSpPr>
          <p:nvPr/>
        </p:nvSpPr>
        <p:spPr bwMode="auto">
          <a:xfrm>
            <a:off x="2451497" y="2321744"/>
            <a:ext cx="36718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b="1" dirty="0">
                <a:latin typeface="+mj-lt"/>
              </a:rPr>
              <a:t>+  </a:t>
            </a:r>
            <a:r>
              <a:rPr lang="pt-BR" sz="2400" dirty="0">
                <a:latin typeface="+mj-lt"/>
              </a:rPr>
              <a:t>      	(soma)</a:t>
            </a:r>
          </a:p>
          <a:p>
            <a:pPr eaLnBrk="1" hangingPunct="1"/>
            <a:r>
              <a:rPr lang="pt-BR" sz="2400" b="1" dirty="0">
                <a:latin typeface="+mj-lt"/>
              </a:rPr>
              <a:t>- </a:t>
            </a:r>
            <a:r>
              <a:rPr lang="pt-BR" sz="2400" dirty="0">
                <a:latin typeface="+mj-lt"/>
              </a:rPr>
              <a:t>  	(subtração)</a:t>
            </a:r>
          </a:p>
          <a:p>
            <a:pPr eaLnBrk="1" hangingPunct="1"/>
            <a:r>
              <a:rPr lang="pt-BR" sz="2400" b="1" dirty="0">
                <a:latin typeface="+mj-lt"/>
              </a:rPr>
              <a:t>*</a:t>
            </a:r>
            <a:r>
              <a:rPr lang="pt-BR" sz="2400" dirty="0">
                <a:latin typeface="+mj-lt"/>
              </a:rPr>
              <a:t>  	(multiplicação)</a:t>
            </a:r>
          </a:p>
          <a:p>
            <a:pPr eaLnBrk="1" hangingPunct="1"/>
            <a:r>
              <a:rPr lang="pt-BR" sz="2400" b="1" dirty="0">
                <a:latin typeface="+mj-lt"/>
              </a:rPr>
              <a:t>/          	</a:t>
            </a:r>
            <a:r>
              <a:rPr lang="pt-BR" sz="2400" dirty="0">
                <a:latin typeface="+mj-lt"/>
              </a:rPr>
              <a:t>(divisão)</a:t>
            </a:r>
          </a:p>
          <a:p>
            <a:pPr eaLnBrk="1" hangingPunct="1"/>
            <a:r>
              <a:rPr lang="pt-BR" sz="2400" b="1" dirty="0">
                <a:latin typeface="+mj-lt"/>
              </a:rPr>
              <a:t>Div	</a:t>
            </a:r>
            <a:r>
              <a:rPr lang="pt-BR" sz="2400" dirty="0">
                <a:latin typeface="+mj-lt"/>
              </a:rPr>
              <a:t>(divisão inteira)</a:t>
            </a:r>
            <a:endParaRPr lang="pt-BR" sz="2400" b="1" dirty="0">
              <a:latin typeface="+mj-lt"/>
            </a:endParaRPr>
          </a:p>
          <a:p>
            <a:pPr eaLnBrk="1" hangingPunct="1"/>
            <a:r>
              <a:rPr lang="pt-BR" sz="2400" b="1" dirty="0" err="1">
                <a:latin typeface="+mj-lt"/>
              </a:rPr>
              <a:t>mod</a:t>
            </a:r>
            <a:r>
              <a:rPr lang="pt-BR" sz="2400" dirty="0">
                <a:latin typeface="+mj-lt"/>
              </a:rPr>
              <a:t>	(resto da divisão)</a:t>
            </a:r>
          </a:p>
          <a:p>
            <a:pPr eaLnBrk="1" hangingPunct="1"/>
            <a:endParaRPr lang="pt-BR" sz="2400" dirty="0">
              <a:latin typeface="+mj-lt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6240016" y="2276873"/>
            <a:ext cx="3671888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b="1" dirty="0">
                <a:latin typeface="+mj-lt"/>
              </a:rPr>
              <a:t>Exemplos:</a:t>
            </a:r>
          </a:p>
          <a:p>
            <a:pPr eaLnBrk="1" hangingPunct="1"/>
            <a:endParaRPr lang="pt-BR" sz="1100" dirty="0">
              <a:latin typeface="+mj-lt"/>
            </a:endParaRPr>
          </a:p>
          <a:p>
            <a:pPr eaLnBrk="1" hangingPunct="1"/>
            <a:r>
              <a:rPr lang="pt-BR" sz="2400" dirty="0">
                <a:latin typeface="+mj-lt"/>
              </a:rPr>
              <a:t>Dobro := num * 2;</a:t>
            </a:r>
          </a:p>
          <a:p>
            <a:pPr eaLnBrk="1" hangingPunct="1"/>
            <a:r>
              <a:rPr lang="pt-BR" sz="2400" dirty="0">
                <a:latin typeface="+mj-lt"/>
              </a:rPr>
              <a:t>Metade := num / 2;</a:t>
            </a:r>
          </a:p>
          <a:p>
            <a:pPr eaLnBrk="1" hangingPunct="1"/>
            <a:r>
              <a:rPr lang="pt-BR" sz="2400" dirty="0">
                <a:latin typeface="+mj-lt"/>
              </a:rPr>
              <a:t>VT := </a:t>
            </a:r>
            <a:r>
              <a:rPr lang="pt-BR" sz="2400" dirty="0" err="1">
                <a:latin typeface="+mj-lt"/>
              </a:rPr>
              <a:t>Salario</a:t>
            </a:r>
            <a:r>
              <a:rPr lang="pt-BR" sz="2400" dirty="0">
                <a:latin typeface="+mj-lt"/>
              </a:rPr>
              <a:t> * 6 / 100; </a:t>
            </a:r>
          </a:p>
          <a:p>
            <a:pPr eaLnBrk="1" hangingPunct="1"/>
            <a:r>
              <a:rPr lang="pt-BR" sz="2400" dirty="0">
                <a:latin typeface="+mj-lt"/>
              </a:rPr>
              <a:t>Resultado := num Div 2;</a:t>
            </a:r>
          </a:p>
          <a:p>
            <a:pPr eaLnBrk="1" hangingPunct="1"/>
            <a:r>
              <a:rPr lang="pt-BR" sz="2400" dirty="0">
                <a:latin typeface="+mj-lt"/>
              </a:rPr>
              <a:t>Resto := num </a:t>
            </a:r>
            <a:r>
              <a:rPr lang="pt-BR" sz="2400" dirty="0" err="1">
                <a:latin typeface="+mj-lt"/>
              </a:rPr>
              <a:t>Mod</a:t>
            </a:r>
            <a:r>
              <a:rPr lang="pt-BR" sz="2400" dirty="0">
                <a:latin typeface="+mj-lt"/>
              </a:rPr>
              <a:t> 2;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aixaDeTexto 5"/>
          <p:cNvSpPr txBox="1">
            <a:spLocks noChangeArrowheads="1"/>
          </p:cNvSpPr>
          <p:nvPr/>
        </p:nvSpPr>
        <p:spPr bwMode="auto">
          <a:xfrm flipH="1">
            <a:off x="2287191" y="4081464"/>
            <a:ext cx="38254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800" b="1" dirty="0">
                <a:latin typeface="+mj-lt"/>
              </a:rPr>
              <a:t>Operadores Lógicos</a:t>
            </a:r>
          </a:p>
        </p:txBody>
      </p:sp>
      <p:sp>
        <p:nvSpPr>
          <p:cNvPr id="12292" name="CaixaDeTexto 4"/>
          <p:cNvSpPr txBox="1">
            <a:spLocks noChangeArrowheads="1"/>
          </p:cNvSpPr>
          <p:nvPr/>
        </p:nvSpPr>
        <p:spPr bwMode="auto">
          <a:xfrm flipH="1">
            <a:off x="2277667" y="669925"/>
            <a:ext cx="4124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800" b="1" dirty="0">
                <a:latin typeface="+mj-lt"/>
              </a:rPr>
              <a:t>Operadores Relacionais</a:t>
            </a:r>
          </a:p>
        </p:txBody>
      </p:sp>
      <p:sp>
        <p:nvSpPr>
          <p:cNvPr id="12293" name="CaixaDeTexto 1"/>
          <p:cNvSpPr txBox="1">
            <a:spLocks noChangeArrowheads="1"/>
          </p:cNvSpPr>
          <p:nvPr/>
        </p:nvSpPr>
        <p:spPr bwMode="auto">
          <a:xfrm>
            <a:off x="2857500" y="4913313"/>
            <a:ext cx="3398044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/>
            <a:r>
              <a:rPr lang="pt-BR" sz="2400" b="1" dirty="0">
                <a:latin typeface="+mj-lt"/>
              </a:rPr>
              <a:t>AND</a:t>
            </a:r>
            <a:r>
              <a:rPr lang="pt-BR" sz="2400" dirty="0">
                <a:latin typeface="+mj-lt"/>
              </a:rPr>
              <a:t>   	   (E)</a:t>
            </a:r>
          </a:p>
          <a:p>
            <a:pPr marL="285750" indent="-285750"/>
            <a:r>
              <a:rPr lang="pt-BR" sz="2400" b="1" dirty="0">
                <a:latin typeface="+mj-lt"/>
              </a:rPr>
              <a:t>OR</a:t>
            </a:r>
            <a:r>
              <a:rPr lang="pt-BR" sz="2400" dirty="0">
                <a:latin typeface="+mj-lt"/>
              </a:rPr>
              <a:t> 	   (OU)</a:t>
            </a:r>
          </a:p>
          <a:p>
            <a:pPr marL="285750" indent="-285750"/>
            <a:r>
              <a:rPr lang="pt-BR" sz="2400" b="1" dirty="0">
                <a:latin typeface="+mj-lt"/>
              </a:rPr>
              <a:t>NOT</a:t>
            </a:r>
            <a:r>
              <a:rPr lang="pt-BR" sz="2400" dirty="0">
                <a:latin typeface="+mj-lt"/>
              </a:rPr>
              <a:t> 	   (não)</a:t>
            </a:r>
          </a:p>
        </p:txBody>
      </p:sp>
      <p:sp>
        <p:nvSpPr>
          <p:cNvPr id="12294" name="CaixaDeTexto 6"/>
          <p:cNvSpPr txBox="1">
            <a:spLocks noChangeArrowheads="1"/>
          </p:cNvSpPr>
          <p:nvPr/>
        </p:nvSpPr>
        <p:spPr bwMode="auto">
          <a:xfrm>
            <a:off x="2846785" y="1533527"/>
            <a:ext cx="36718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/>
            <a:r>
              <a:rPr lang="pt-BR" sz="2400" b="1" dirty="0">
                <a:latin typeface="+mj-lt"/>
              </a:rPr>
              <a:t>&gt;</a:t>
            </a:r>
            <a:r>
              <a:rPr lang="pt-BR" sz="2400" dirty="0">
                <a:latin typeface="+mj-lt"/>
              </a:rPr>
              <a:t>           (maior que)</a:t>
            </a:r>
          </a:p>
          <a:p>
            <a:pPr marL="285750" indent="-285750"/>
            <a:r>
              <a:rPr lang="pt-BR" sz="2400" b="1" dirty="0">
                <a:latin typeface="+mj-lt"/>
              </a:rPr>
              <a:t>&lt;</a:t>
            </a:r>
            <a:r>
              <a:rPr lang="pt-BR" sz="2400" dirty="0">
                <a:latin typeface="+mj-lt"/>
              </a:rPr>
              <a:t>  	(menor que)</a:t>
            </a:r>
          </a:p>
          <a:p>
            <a:pPr marL="285750" indent="-285750"/>
            <a:r>
              <a:rPr lang="pt-BR" sz="2400" b="1" dirty="0">
                <a:latin typeface="+mj-lt"/>
              </a:rPr>
              <a:t>=</a:t>
            </a:r>
            <a:r>
              <a:rPr lang="pt-BR" sz="2400" dirty="0">
                <a:latin typeface="+mj-lt"/>
              </a:rPr>
              <a:t>  	(igual a)</a:t>
            </a:r>
          </a:p>
          <a:p>
            <a:pPr marL="285750" indent="-285750"/>
            <a:r>
              <a:rPr lang="pt-BR" sz="2400" b="1" dirty="0">
                <a:latin typeface="+mj-lt"/>
              </a:rPr>
              <a:t>&lt;&gt; </a:t>
            </a:r>
            <a:r>
              <a:rPr lang="pt-BR" sz="2400" dirty="0">
                <a:latin typeface="+mj-lt"/>
              </a:rPr>
              <a:t>	(diferente)</a:t>
            </a:r>
          </a:p>
          <a:p>
            <a:pPr marL="285750" indent="-285750"/>
            <a:r>
              <a:rPr lang="pt-BR" sz="2400" b="1" dirty="0">
                <a:latin typeface="+mj-lt"/>
              </a:rPr>
              <a:t>&gt;= </a:t>
            </a:r>
            <a:r>
              <a:rPr lang="pt-BR" sz="2400" dirty="0">
                <a:latin typeface="+mj-lt"/>
              </a:rPr>
              <a:t>	(maior ou igual a)</a:t>
            </a:r>
          </a:p>
          <a:p>
            <a:pPr marL="285750" indent="-285750"/>
            <a:r>
              <a:rPr lang="pt-BR" sz="2400" b="1" dirty="0">
                <a:latin typeface="+mj-lt"/>
              </a:rPr>
              <a:t>&lt;=  </a:t>
            </a:r>
            <a:r>
              <a:rPr lang="pt-BR" sz="2400" dirty="0">
                <a:latin typeface="+mj-lt"/>
              </a:rPr>
              <a:t>	(menor ou igual a)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744072" y="1916832"/>
            <a:ext cx="3456384" cy="173893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dirty="0">
                <a:latin typeface="+mj-lt"/>
              </a:rPr>
              <a:t>Exemplo:</a:t>
            </a:r>
          </a:p>
          <a:p>
            <a:pPr eaLnBrk="1" hangingPunct="1"/>
            <a:endParaRPr lang="pt-BR" sz="1100" dirty="0">
              <a:latin typeface="+mj-lt"/>
            </a:endParaRPr>
          </a:p>
          <a:p>
            <a:pPr eaLnBrk="1" hangingPunct="1"/>
            <a:r>
              <a:rPr lang="pt-BR" sz="2400" dirty="0">
                <a:latin typeface="+mj-lt"/>
              </a:rPr>
              <a:t>       :</a:t>
            </a:r>
          </a:p>
          <a:p>
            <a:pPr eaLnBrk="1" hangingPunct="1"/>
            <a:r>
              <a:rPr lang="pt-BR" sz="2400" dirty="0">
                <a:latin typeface="+mj-lt"/>
              </a:rPr>
              <a:t>    </a:t>
            </a:r>
            <a:r>
              <a:rPr lang="pt-BR" sz="2400" dirty="0" err="1">
                <a:latin typeface="+mj-lt"/>
              </a:rPr>
              <a:t>If</a:t>
            </a:r>
            <a:r>
              <a:rPr lang="pt-BR" sz="2400" dirty="0">
                <a:latin typeface="+mj-lt"/>
              </a:rPr>
              <a:t>   media </a:t>
            </a:r>
            <a:r>
              <a:rPr lang="pt-BR" sz="2400" b="1" dirty="0">
                <a:latin typeface="+mj-lt"/>
              </a:rPr>
              <a:t>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&gt;=</a:t>
            </a:r>
            <a:r>
              <a:rPr lang="pt-BR" sz="2400" dirty="0">
                <a:latin typeface="+mj-lt"/>
              </a:rPr>
              <a:t>  6   </a:t>
            </a:r>
            <a:r>
              <a:rPr lang="pt-BR" sz="2400" dirty="0" err="1">
                <a:latin typeface="+mj-lt"/>
              </a:rPr>
              <a:t>then</a:t>
            </a:r>
            <a:r>
              <a:rPr lang="pt-BR" sz="2400" dirty="0">
                <a:latin typeface="+mj-lt"/>
              </a:rPr>
              <a:t> </a:t>
            </a:r>
          </a:p>
          <a:p>
            <a:pPr eaLnBrk="1" hangingPunct="1"/>
            <a:r>
              <a:rPr lang="pt-BR" sz="2400" dirty="0">
                <a:latin typeface="+mj-lt"/>
              </a:rPr>
              <a:t>       :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6744072" y="4604684"/>
            <a:ext cx="5256584" cy="173893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dirty="0">
                <a:latin typeface="+mj-lt"/>
              </a:rPr>
              <a:t>Exemplo:</a:t>
            </a:r>
          </a:p>
          <a:p>
            <a:pPr eaLnBrk="1" hangingPunct="1"/>
            <a:endParaRPr lang="pt-BR" sz="1100" dirty="0">
              <a:latin typeface="+mj-lt"/>
            </a:endParaRPr>
          </a:p>
          <a:p>
            <a:pPr eaLnBrk="1" hangingPunct="1"/>
            <a:r>
              <a:rPr lang="pt-BR" sz="2400" dirty="0">
                <a:latin typeface="+mj-lt"/>
              </a:rPr>
              <a:t>       :</a:t>
            </a:r>
          </a:p>
          <a:p>
            <a:pPr eaLnBrk="1" hangingPunct="1"/>
            <a:r>
              <a:rPr lang="pt-BR" sz="2400" dirty="0">
                <a:latin typeface="+mj-lt"/>
              </a:rPr>
              <a:t>    </a:t>
            </a:r>
            <a:r>
              <a:rPr lang="pt-BR" sz="2400" dirty="0" err="1">
                <a:latin typeface="+mj-lt"/>
              </a:rPr>
              <a:t>If</a:t>
            </a:r>
            <a:r>
              <a:rPr lang="pt-BR" sz="2400" dirty="0">
                <a:latin typeface="+mj-lt"/>
              </a:rPr>
              <a:t>   (nota1&gt;=6 )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AND</a:t>
            </a:r>
            <a:r>
              <a:rPr lang="pt-BR" sz="2400" dirty="0">
                <a:latin typeface="+mj-lt"/>
              </a:rPr>
              <a:t> (nota2 &gt;=6)  </a:t>
            </a:r>
            <a:r>
              <a:rPr lang="pt-BR" sz="2400" dirty="0" err="1">
                <a:latin typeface="+mj-lt"/>
              </a:rPr>
              <a:t>then</a:t>
            </a:r>
            <a:r>
              <a:rPr lang="pt-BR" sz="2400" dirty="0">
                <a:latin typeface="+mj-lt"/>
              </a:rPr>
              <a:t> </a:t>
            </a:r>
          </a:p>
          <a:p>
            <a:pPr eaLnBrk="1" hangingPunct="1"/>
            <a:r>
              <a:rPr lang="pt-BR" sz="2400" dirty="0">
                <a:latin typeface="+mj-lt"/>
              </a:rPr>
              <a:t>      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aixaDeTexto 5"/>
          <p:cNvSpPr txBox="1">
            <a:spLocks noChangeArrowheads="1"/>
          </p:cNvSpPr>
          <p:nvPr/>
        </p:nvSpPr>
        <p:spPr bwMode="auto">
          <a:xfrm>
            <a:off x="839415" y="692696"/>
            <a:ext cx="4095501" cy="722344"/>
          </a:xfrm>
        </p:spPr>
        <p:txBody>
          <a:bodyPr vert="horz" lIns="0" rIns="0" bIns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Lógica?</a:t>
            </a:r>
          </a:p>
        </p:txBody>
      </p:sp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2143193">
            <a:off x="8283497" y="1366110"/>
            <a:ext cx="2799357" cy="305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479376" y="2420888"/>
            <a:ext cx="6408712" cy="2213637"/>
          </a:xfrm>
        </p:spPr>
        <p:txBody>
          <a:bodyPr vert="horz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600" dirty="0"/>
              <a:t>Em sentido figurado, a palavra lógica está relacionada com uma </a:t>
            </a:r>
            <a:r>
              <a:rPr lang="pt-BR" sz="3600" b="1" dirty="0"/>
              <a:t>maneira específica de raciocinar</a:t>
            </a:r>
            <a:r>
              <a:rPr lang="pt-BR" sz="3600" dirty="0"/>
              <a:t>, de forma acertada.</a:t>
            </a:r>
          </a:p>
        </p:txBody>
      </p:sp>
    </p:spTree>
    <p:extLst>
      <p:ext uri="{BB962C8B-B14F-4D97-AF65-F5344CB8AC3E}">
        <p14:creationId xmlns:p14="http://schemas.microsoft.com/office/powerpoint/2010/main" val="67625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495600" y="1268760"/>
            <a:ext cx="777686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000" b="1">
                <a:latin typeface="Arial" pitchFamily="34" charset="0"/>
                <a:ea typeface="Times New Roman" pitchFamily="18" charset="0"/>
                <a:cs typeface="Arial" pitchFamily="34" charset="0"/>
              </a:rPr>
              <a:t>BIBLIOGRAFIA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latin typeface="Arial" pitchFamily="34" charset="0"/>
                <a:ea typeface="Times New Roman" pitchFamily="18" charset="0"/>
                <a:cs typeface="Arial" pitchFamily="34" charset="0"/>
              </a:rPr>
              <a:t>XAVIER, Glei Fabiano Cardoso.  Lógica de programação.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>
                <a:latin typeface="Arial" pitchFamily="34" charset="0"/>
                <a:ea typeface="Times New Roman" pitchFamily="18" charset="0"/>
                <a:cs typeface="Arial" pitchFamily="34" charset="0"/>
              </a:rPr>
              <a:t>Classificação : 004.42 X3l  Ac.43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>
                <a:latin typeface="Arial" pitchFamily="34" charset="0"/>
                <a:ea typeface="Times New Roman" pitchFamily="18" charset="0"/>
                <a:cs typeface="Arial" pitchFamily="34" charset="0"/>
              </a:rPr>
              <a:t>MANZANO, José Augusto N. G.;  OLIVEIRA, Jays Figueiredo.  Algoritmos: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>
                <a:latin typeface="Arial" pitchFamily="34" charset="0"/>
                <a:ea typeface="Times New Roman" pitchFamily="18" charset="0"/>
                <a:cs typeface="Arial" pitchFamily="34" charset="0"/>
              </a:rPr>
              <a:t>Classificação : 004.421 M296a 21. ed.  Ac.2567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b="1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>
                <a:latin typeface="Arial" pitchFamily="34" charset="0"/>
                <a:ea typeface="Times New Roman" pitchFamily="18" charset="0"/>
                <a:cs typeface="Arial" pitchFamily="34" charset="0"/>
              </a:rPr>
              <a:t>ASCENCIO, Ana Fernandes Gomes;  CAMPOS, Edilene Aparecida Veneruchi de.  Fundamentos da programação de computadores: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>
                <a:latin typeface="Arial" pitchFamily="34" charset="0"/>
                <a:ea typeface="Times New Roman" pitchFamily="18" charset="0"/>
                <a:cs typeface="Arial" pitchFamily="34" charset="0"/>
              </a:rPr>
              <a:t>Classificação : 004.2 A811f 2. ed.  Ac.2093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aixaDeTexto 5"/>
          <p:cNvSpPr txBox="1">
            <a:spLocks noChangeArrowheads="1"/>
          </p:cNvSpPr>
          <p:nvPr/>
        </p:nvSpPr>
        <p:spPr bwMode="auto">
          <a:xfrm>
            <a:off x="839415" y="692696"/>
            <a:ext cx="4608513" cy="722344"/>
          </a:xfrm>
        </p:spPr>
        <p:txBody>
          <a:bodyPr vert="horz" lIns="0" rIns="0" bIns="0" anchor="b"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de Lógica?</a:t>
            </a:r>
          </a:p>
        </p:txBody>
      </p:sp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5917371">
            <a:off x="8362802" y="992221"/>
            <a:ext cx="2799357" cy="305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407368" y="2276872"/>
            <a:ext cx="6408712" cy="2501669"/>
          </a:xfrm>
        </p:spPr>
        <p:txBody>
          <a:bodyPr vert="horz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600" dirty="0"/>
              <a:t>Por exemplo, todos já exercemos de alguma forma este diálogo: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pt-BR" sz="3600" dirty="0"/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600" b="1" dirty="0"/>
              <a:t>“Isso nunca vai   funcionar!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600" b="1" dirty="0"/>
              <a:t>O teu plano não tem lógica nenhuma!”.</a:t>
            </a:r>
          </a:p>
        </p:txBody>
      </p:sp>
    </p:spTree>
    <p:extLst>
      <p:ext uri="{BB962C8B-B14F-4D97-AF65-F5344CB8AC3E}">
        <p14:creationId xmlns:p14="http://schemas.microsoft.com/office/powerpoint/2010/main" val="3373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10800000">
            <a:off x="8616280" y="1053868"/>
            <a:ext cx="237194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839415" y="1696416"/>
            <a:ext cx="5400920" cy="3609184"/>
          </a:xfrm>
        </p:spPr>
        <p:txBody>
          <a:bodyPr vert="horz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800" dirty="0"/>
              <a:t>De acordo com o dicionário </a:t>
            </a:r>
            <a:r>
              <a:rPr lang="pt-BR" sz="2800" i="1" dirty="0"/>
              <a:t>Michaelis</a:t>
            </a:r>
            <a:r>
              <a:rPr lang="pt-BR" sz="2800" dirty="0"/>
              <a:t>, a palavra “</a:t>
            </a:r>
            <a:r>
              <a:rPr lang="pt-BR" sz="2800" b="1" dirty="0"/>
              <a:t>lógica</a:t>
            </a:r>
            <a:r>
              <a:rPr lang="pt-BR" sz="2800" dirty="0"/>
              <a:t>” é a análise das formas e leis do pensamento, mas não se preocupa com a produção do pensamento, quer dizer, não </a:t>
            </a:r>
            <a:r>
              <a:rPr lang="pt-BR" sz="2800" b="1" dirty="0"/>
              <a:t>se preocupa</a:t>
            </a:r>
            <a:r>
              <a:rPr lang="pt-BR" sz="2800" dirty="0"/>
              <a:t> com o conteúdo do pensamento, mas sim com a sua forma.</a:t>
            </a:r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C46E5FA6-71B1-494D-BD2B-2CB8BCC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5" y="692696"/>
            <a:ext cx="4095501" cy="722344"/>
          </a:xfrm>
        </p:spPr>
        <p:txBody>
          <a:bodyPr vert="horz" lIns="0" rIns="0" bIns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Lógica?</a:t>
            </a:r>
          </a:p>
        </p:txBody>
      </p:sp>
    </p:spTree>
    <p:extLst>
      <p:ext uri="{BB962C8B-B14F-4D97-AF65-F5344CB8AC3E}">
        <p14:creationId xmlns:p14="http://schemas.microsoft.com/office/powerpoint/2010/main" val="252860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16505509">
            <a:off x="8658234" y="836927"/>
            <a:ext cx="2775306" cy="303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512382" y="1912440"/>
            <a:ext cx="5400920" cy="3033120"/>
          </a:xfrm>
        </p:spPr>
        <p:txBody>
          <a:bodyPr vert="horz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800" dirty="0"/>
              <a:t>Então, lógica está diretamente relacionada </a:t>
            </a:r>
            <a:r>
              <a:rPr lang="pt-BR" sz="2800" b="1" dirty="0"/>
              <a:t>com a</a:t>
            </a:r>
            <a:r>
              <a:rPr lang="pt-BR" sz="2800" dirty="0"/>
              <a:t> </a:t>
            </a:r>
            <a:r>
              <a:rPr lang="pt-BR" sz="2800" b="1" dirty="0"/>
              <a:t>maneira pela qual um pensamento ou uma ideia é organizada e apresentada, possibilitando que cheguemos a uma conclusão</a:t>
            </a:r>
            <a:endParaRPr lang="pt-BR" sz="2800" dirty="0"/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505DD684-3EDF-4878-9606-D810508D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5" y="692696"/>
            <a:ext cx="4095501" cy="722344"/>
          </a:xfrm>
        </p:spPr>
        <p:txBody>
          <a:bodyPr vert="horz" lIns="0" rIns="0" bIns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Lógica?</a:t>
            </a:r>
          </a:p>
        </p:txBody>
      </p:sp>
    </p:spTree>
    <p:extLst>
      <p:ext uri="{BB962C8B-B14F-4D97-AF65-F5344CB8AC3E}">
        <p14:creationId xmlns:p14="http://schemas.microsoft.com/office/powerpoint/2010/main" val="256042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1482740">
            <a:off x="8132799" y="1100017"/>
            <a:ext cx="2667583" cy="291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294717" y="1700808"/>
            <a:ext cx="5184896" cy="3825208"/>
          </a:xfrm>
        </p:spPr>
        <p:txBody>
          <a:bodyPr vert="horz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dirty="0"/>
              <a:t>A lógica é a ciência que expõe as leis, modos e formas do conhecimento científico. Trata-se de uma ciência formal desprovida de conteúdo, que se dedica ao estudo das formas válidas de inferência. </a:t>
            </a:r>
            <a:endParaRPr lang="pt-BR" sz="3200" b="1" dirty="0"/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6D83CD43-B90D-4391-A4BE-8A51C0153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5" y="692696"/>
            <a:ext cx="4095501" cy="722344"/>
          </a:xfrm>
        </p:spPr>
        <p:txBody>
          <a:bodyPr vert="horz" lIns="0" rIns="0" bIns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Lógica?</a:t>
            </a:r>
          </a:p>
        </p:txBody>
      </p:sp>
    </p:spTree>
    <p:extLst>
      <p:ext uri="{BB962C8B-B14F-4D97-AF65-F5344CB8AC3E}">
        <p14:creationId xmlns:p14="http://schemas.microsoft.com/office/powerpoint/2010/main" val="403115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40216" y="764704"/>
            <a:ext cx="2931132" cy="320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407368" y="1948444"/>
            <a:ext cx="5184896" cy="2961112"/>
          </a:xfrm>
        </p:spPr>
        <p:txBody>
          <a:bodyPr vert="horz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3200" b="1" dirty="0"/>
              <a:t>Trata-se portanto do estudo dos métodos e dos princípios utilizados para distinguir o raciocínio correto do incorreto.</a:t>
            </a:r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07A047BD-3449-404F-8F9D-13B21E608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5" y="692696"/>
            <a:ext cx="4095501" cy="722344"/>
          </a:xfrm>
        </p:spPr>
        <p:txBody>
          <a:bodyPr vert="horz" lIns="0" rIns="0" bIns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Lógica?</a:t>
            </a:r>
          </a:p>
        </p:txBody>
      </p:sp>
    </p:spTree>
    <p:extLst>
      <p:ext uri="{BB962C8B-B14F-4D97-AF65-F5344CB8AC3E}">
        <p14:creationId xmlns:p14="http://schemas.microsoft.com/office/powerpoint/2010/main" val="142799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264352" y="861325"/>
            <a:ext cx="230605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407368" y="1948444"/>
            <a:ext cx="8352928" cy="3496780"/>
          </a:xfrm>
        </p:spPr>
        <p:txBody>
          <a:bodyPr vert="horz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3200" b="1" dirty="0"/>
              <a:t>Alguns significados: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3200" b="1" dirty="0"/>
              <a:t>Maneira de raciocinar;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3200" b="1" dirty="0"/>
              <a:t>Sequência ou encadeamento de fatos;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3200" b="1" dirty="0"/>
              <a:t>Organização racional de uma técnica ou ciência pura de lógica de argumentação ou lógica matemática.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07A047BD-3449-404F-8F9D-13B21E608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5" y="692696"/>
            <a:ext cx="4095501" cy="722344"/>
          </a:xfrm>
        </p:spPr>
        <p:txBody>
          <a:bodyPr vert="horz" lIns="0" rIns="0" bIns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Lógica?</a:t>
            </a:r>
          </a:p>
        </p:txBody>
      </p:sp>
    </p:spTree>
    <p:extLst>
      <p:ext uri="{BB962C8B-B14F-4D97-AF65-F5344CB8AC3E}">
        <p14:creationId xmlns:p14="http://schemas.microsoft.com/office/powerpoint/2010/main" val="21909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830</TotalTime>
  <Words>1569</Words>
  <Application>Microsoft Office PowerPoint</Application>
  <PresentationFormat>Widescreen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(Títulos)</vt:lpstr>
      <vt:lpstr>Constantia</vt:lpstr>
      <vt:lpstr>Wingdings 2</vt:lpstr>
      <vt:lpstr>Fluxo</vt:lpstr>
      <vt:lpstr>Lógica de Programação  Conceitos Básicos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senac_df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Linguagem de Programação</dc:title>
  <dc:creator>douglas.almeida</dc:creator>
  <cp:lastModifiedBy>Marcos Vieira</cp:lastModifiedBy>
  <cp:revision>78</cp:revision>
  <dcterms:created xsi:type="dcterms:W3CDTF">2015-02-10T22:25:39Z</dcterms:created>
  <dcterms:modified xsi:type="dcterms:W3CDTF">2022-03-07T00:31:26Z</dcterms:modified>
</cp:coreProperties>
</file>