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9" r:id="rId4"/>
    <p:sldId id="270" r:id="rId5"/>
    <p:sldId id="271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29" autoAdjust="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06/06/2019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38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158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45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81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51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95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330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38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598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50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58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684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19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69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79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11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28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33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13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30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06/06/2019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06160" y="2987681"/>
            <a:ext cx="5120640" cy="2560320"/>
          </a:xfrm>
        </p:spPr>
        <p:txBody>
          <a:bodyPr rtlCol="0"/>
          <a:lstStyle/>
          <a:p>
            <a:pPr rtl="0"/>
            <a:r>
              <a:rPr lang="pt-BR" dirty="0" err="1" smtClean="0"/>
              <a:t>DZVolve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Espaço reservado para imagem 4" descr="Rua da cidade com desfoque de movim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47500" lnSpcReduction="20000"/>
          </a:bodyPr>
          <a:lstStyle/>
          <a:p>
            <a:r>
              <a:rPr lang="pt-BR" dirty="0"/>
              <a:t>GUILHERME CAPUCCI AMBRÓSIO</a:t>
            </a:r>
          </a:p>
          <a:p>
            <a:r>
              <a:rPr lang="pt-BR" dirty="0"/>
              <a:t>HENRIQUE DE SOUZA SANTOS MARQUES</a:t>
            </a:r>
          </a:p>
          <a:p>
            <a:r>
              <a:rPr lang="pt-BR" dirty="0"/>
              <a:t>IGOR SOUZA DE OLIVEIRA</a:t>
            </a:r>
          </a:p>
          <a:p>
            <a:r>
              <a:rPr lang="pt-BR" dirty="0"/>
              <a:t>PEDRO HENRIQUE DESANI HILARIO</a:t>
            </a:r>
          </a:p>
          <a:p>
            <a:r>
              <a:rPr lang="pt-BR" dirty="0"/>
              <a:t>RAFAEL CAVALINE GOMES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3635" y="-510379"/>
            <a:ext cx="6487508" cy="400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SISTEMA PARA CADASTRO DE FROTAS E LOCAÇÕES DE VEÍCULOS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62" y="10909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REGRAS DE NEGOCIO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/>
              <a:t>Seguro</a:t>
            </a:r>
          </a:p>
          <a:p>
            <a:pPr marL="0" indent="0" algn="just">
              <a:buNone/>
            </a:pPr>
            <a:r>
              <a:rPr lang="pt-BR" dirty="0"/>
              <a:t>RN01 - Toda locação pode ter no máximo 5 motoristas, mas todos motoristas devem ter seguros individuais;</a:t>
            </a:r>
          </a:p>
          <a:p>
            <a:pPr marL="0" indent="0" algn="just">
              <a:buNone/>
            </a:pPr>
            <a:r>
              <a:rPr lang="pt-BR" dirty="0"/>
              <a:t>RN02 - Caso o Cliente deseje utilizar o seguro próprio, todo contrato de aluguel devem ter no o nosso seguro básico para evitar quaisquer transtornos futuros em processos cíveis;</a:t>
            </a:r>
          </a:p>
        </p:txBody>
      </p:sp>
    </p:spTree>
    <p:extLst>
      <p:ext uri="{BB962C8B-B14F-4D97-AF65-F5344CB8AC3E}">
        <p14:creationId xmlns:p14="http://schemas.microsoft.com/office/powerpoint/2010/main" val="7025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3"/>
          <a:srcRect t="10654"/>
          <a:stretch/>
        </p:blipFill>
        <p:spPr bwMode="auto">
          <a:xfrm>
            <a:off x="331568" y="2422131"/>
            <a:ext cx="5495925" cy="3514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81426"/>
              </p:ext>
            </p:extLst>
          </p:nvPr>
        </p:nvGraphicFramePr>
        <p:xfrm>
          <a:off x="5995658" y="2147171"/>
          <a:ext cx="5792800" cy="406464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729445">
                  <a:extLst>
                    <a:ext uri="{9D8B030D-6E8A-4147-A177-3AD203B41FA5}">
                      <a16:colId xmlns:a16="http://schemas.microsoft.com/office/drawing/2014/main" val="839918913"/>
                    </a:ext>
                  </a:extLst>
                </a:gridCol>
                <a:gridCol w="4063355">
                  <a:extLst>
                    <a:ext uri="{9D8B030D-6E8A-4147-A177-3AD203B41FA5}">
                      <a16:colId xmlns:a16="http://schemas.microsoft.com/office/drawing/2014/main" val="2325749289"/>
                    </a:ext>
                  </a:extLst>
                </a:gridCol>
              </a:tblGrid>
              <a:tr h="202298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 dirty="0">
                          <a:effectLst/>
                        </a:rPr>
                        <a:t>Nome USECASE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Cadastrar Viagem/Locação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197376"/>
                  </a:ext>
                </a:extLst>
              </a:tr>
              <a:tr h="202915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Ator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Administrador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754633"/>
                  </a:ext>
                </a:extLst>
              </a:tr>
              <a:tr h="2526187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O sistema mostrará uma interface para o ator preencher os dados da locação;</a:t>
                      </a:r>
                      <a:endParaRPr lang="pt-BR" sz="1200">
                        <a:effectLst/>
                      </a:endParaRPr>
                    </a:p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O sistema mostrará uma interface onde todos os campos devem ser preenchidos corretamente pelo ator;</a:t>
                      </a:r>
                      <a:endParaRPr lang="pt-BR" sz="1200">
                        <a:effectLst/>
                      </a:endParaRPr>
                    </a:p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O administrador localizará a locação original e irá definir a data de entrega;</a:t>
                      </a:r>
                      <a:endParaRPr lang="pt-BR" sz="1200">
                        <a:effectLst/>
                      </a:endParaRPr>
                    </a:p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O sistema mostra uma interface gráfica onde o administrador devera preencher os campos corretamente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669684"/>
                  </a:ext>
                </a:extLst>
              </a:tr>
              <a:tr h="625328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Cenário Principal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O ator deverá preencher todos os campos para que não haja nenhum erro de locação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700985"/>
                  </a:ext>
                </a:extLst>
              </a:tr>
              <a:tr h="202915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>
                          <a:effectLst/>
                        </a:rPr>
                        <a:t>Cenário Alternativo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pt-BR" sz="1400" dirty="0">
                          <a:effectLst/>
                        </a:rPr>
                        <a:t>Locação não realizada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07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t="7467"/>
          <a:stretch/>
        </p:blipFill>
        <p:spPr bwMode="auto">
          <a:xfrm>
            <a:off x="1352550" y="2250967"/>
            <a:ext cx="9486900" cy="3499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97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LINGUAGEM DE DEFINIÇÃO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3966" y="1713186"/>
            <a:ext cx="9601200" cy="4343400"/>
          </a:xfrm>
        </p:spPr>
        <p:txBody>
          <a:bodyPr/>
          <a:lstStyle/>
          <a:p>
            <a:r>
              <a:rPr lang="pt-BR" dirty="0"/>
              <a:t>Script</a:t>
            </a:r>
            <a:r>
              <a:rPr lang="pt-BR" dirty="0"/>
              <a:t> Criação Tabela </a:t>
            </a:r>
            <a:r>
              <a:rPr lang="pt-BR" dirty="0" err="1"/>
              <a:t>cdcliente</a:t>
            </a:r>
            <a:r>
              <a:rPr lang="pt-BR" dirty="0"/>
              <a:t> Banco de Dados MYSQL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3"/>
          <a:srcRect l="3527" t="7658" b="2927"/>
          <a:stretch/>
        </p:blipFill>
        <p:spPr bwMode="auto">
          <a:xfrm>
            <a:off x="3259684" y="2696363"/>
            <a:ext cx="5210175" cy="3781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49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DICIONÁRIO DE DADOS.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3966" y="1713186"/>
            <a:ext cx="9601200" cy="4343400"/>
          </a:xfrm>
        </p:spPr>
        <p:txBody>
          <a:bodyPr/>
          <a:lstStyle/>
          <a:p>
            <a:r>
              <a:rPr lang="pt-BR" dirty="0" smtClean="0"/>
              <a:t>Cadastrar </a:t>
            </a:r>
            <a:r>
              <a:rPr lang="pt-BR" dirty="0"/>
              <a:t>Cliente</a:t>
            </a: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74523" y="2441072"/>
            <a:ext cx="5760085" cy="3279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1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dirty="0" smtClean="0"/>
              <a:t>DESENVOLVIMENTO C# CRUD DE INTERFACE - SCRIPT CLASSE DAO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9" y="1785458"/>
            <a:ext cx="5761252" cy="46113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571" y="1785458"/>
            <a:ext cx="5761252" cy="22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dirty="0" smtClean="0"/>
              <a:t>DESENVOLVIMENTO C# CRUD DE INTERFACE - SCRIPT CLASSE CLIENTEDAO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2" y="1652678"/>
            <a:ext cx="5761252" cy="4462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34" y="1652678"/>
            <a:ext cx="5761252" cy="52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dirty="0" smtClean="0"/>
              <a:t>MANUAIS DE UTILIZAÇÃO DO SISTEMA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075555"/>
            <a:ext cx="5400040" cy="356425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736371" y="1763187"/>
            <a:ext cx="635052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A tela de cadastro de Clientes adiciona a possibilidade de controle de clientes dentro da aplicação. É nesta tela que se deve ser cadastrado os dados referentes ao cliente, e informar se o veículo será locado a pessoa física ou jurídica.</a:t>
            </a:r>
          </a:p>
          <a:p>
            <a:pPr algn="just"/>
            <a:r>
              <a:rPr lang="pt-BR" sz="1500" dirty="0"/>
              <a:t>Nome: Inserir o Nome do cliente ou empresa em caso de pessoa jurídica;</a:t>
            </a:r>
          </a:p>
          <a:p>
            <a:pPr algn="just"/>
            <a:r>
              <a:rPr lang="pt-BR" sz="1500" dirty="0"/>
              <a:t>Nº CNH: Inserir número de CNH de motorista;</a:t>
            </a:r>
          </a:p>
          <a:p>
            <a:pPr algn="just"/>
            <a:r>
              <a:rPr lang="pt-BR" sz="1500" dirty="0"/>
              <a:t>Data </a:t>
            </a:r>
            <a:r>
              <a:rPr lang="pt-BR" sz="1500" dirty="0" err="1"/>
              <a:t>Nasc</a:t>
            </a:r>
            <a:r>
              <a:rPr lang="pt-BR" sz="1500" dirty="0"/>
              <a:t>: Inserir a data de nascimento ou data de abertura de empresa;</a:t>
            </a:r>
          </a:p>
          <a:p>
            <a:pPr algn="just"/>
            <a:r>
              <a:rPr lang="pt-BR" sz="1500" dirty="0" err="1"/>
              <a:t>Cep</a:t>
            </a:r>
            <a:r>
              <a:rPr lang="pt-BR" sz="1500" dirty="0"/>
              <a:t>-rua/</a:t>
            </a:r>
            <a:r>
              <a:rPr lang="pt-BR" sz="1500" dirty="0" err="1"/>
              <a:t>Av</a:t>
            </a:r>
            <a:r>
              <a:rPr lang="pt-BR" sz="1500" dirty="0"/>
              <a:t>: Inserir o endereço com CEP, rua ou avenida de cliente ou empresa;</a:t>
            </a:r>
          </a:p>
          <a:p>
            <a:pPr algn="just"/>
            <a:r>
              <a:rPr lang="pt-BR" sz="1500" dirty="0"/>
              <a:t>Município: Inserir município de cliente ou empresa;</a:t>
            </a:r>
          </a:p>
          <a:p>
            <a:pPr algn="just"/>
            <a:r>
              <a:rPr lang="pt-BR" sz="1500" dirty="0"/>
              <a:t>Telefone: Inserir telefone de cliente ou empresa</a:t>
            </a:r>
            <a:r>
              <a:rPr lang="pt-BR" sz="1500" dirty="0" smtClean="0"/>
              <a:t>;</a:t>
            </a:r>
          </a:p>
          <a:p>
            <a:pPr algn="just"/>
            <a:r>
              <a:rPr lang="pt-BR" sz="1500" dirty="0" smtClean="0"/>
              <a:t>CPF/CNPJ: Inserir o CPF ou CNPJ do cliente ou empresa;</a:t>
            </a:r>
          </a:p>
          <a:p>
            <a:pPr algn="just"/>
            <a:r>
              <a:rPr lang="pt-BR" sz="1500" dirty="0" err="1" smtClean="0"/>
              <a:t>Vnct</a:t>
            </a:r>
            <a:r>
              <a:rPr lang="pt-BR" sz="1500" dirty="0" smtClean="0"/>
              <a:t> CNH: Inserir o vencimento da CNH;</a:t>
            </a:r>
          </a:p>
          <a:p>
            <a:pPr algn="just"/>
            <a:r>
              <a:rPr lang="pt-BR" sz="1500" dirty="0" smtClean="0"/>
              <a:t>Nº: Inserir o número de complemento/residência;</a:t>
            </a:r>
          </a:p>
          <a:p>
            <a:pPr algn="just"/>
            <a:r>
              <a:rPr lang="pt-BR" sz="1500" dirty="0" smtClean="0"/>
              <a:t>UF: Inserir o estado do cliente ou empresa;</a:t>
            </a:r>
          </a:p>
          <a:p>
            <a:pPr algn="just"/>
            <a:r>
              <a:rPr lang="pt-BR" sz="1500" dirty="0" smtClean="0"/>
              <a:t>Celular: Inserir celular do cliente ou empresa;</a:t>
            </a:r>
          </a:p>
          <a:p>
            <a:pPr algn="just"/>
            <a:r>
              <a:rPr lang="pt-BR" sz="1500" dirty="0" smtClean="0"/>
              <a:t>RG: Inserir o RG caso Pessoa Física seja selecionada;</a:t>
            </a:r>
          </a:p>
          <a:p>
            <a:pPr algn="just"/>
            <a:r>
              <a:rPr lang="pt-BR" sz="1500" dirty="0" smtClean="0"/>
              <a:t>Org. </a:t>
            </a:r>
            <a:r>
              <a:rPr lang="pt-BR" sz="1500" dirty="0" err="1" smtClean="0"/>
              <a:t>Exp</a:t>
            </a:r>
            <a:r>
              <a:rPr lang="pt-BR" sz="1500" dirty="0" smtClean="0"/>
              <a:t>: Inserir órgão expedidor do RG;</a:t>
            </a:r>
          </a:p>
          <a:p>
            <a:pPr algn="just"/>
            <a:r>
              <a:rPr lang="pt-BR" sz="1500" dirty="0" smtClean="0"/>
              <a:t>UF </a:t>
            </a:r>
            <a:r>
              <a:rPr lang="pt-BR" sz="1500" dirty="0" err="1" smtClean="0"/>
              <a:t>Exp</a:t>
            </a:r>
            <a:r>
              <a:rPr lang="pt-BR" sz="1500" dirty="0" smtClean="0"/>
              <a:t>: Inserir estado expedidor do RG;</a:t>
            </a:r>
          </a:p>
          <a:p>
            <a:pPr algn="just"/>
            <a:r>
              <a:rPr lang="pt-BR" sz="1500" dirty="0" smtClean="0"/>
              <a:t>Compl.: Inserir o complemento do cliente ou empresa;</a:t>
            </a:r>
          </a:p>
          <a:p>
            <a:pPr algn="just"/>
            <a:r>
              <a:rPr lang="pt-BR" sz="1500" dirty="0" smtClean="0"/>
              <a:t>E-mail: Inserir o e-mail do cliente ou empresa;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8395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</a:t>
            </a:r>
            <a:r>
              <a:rPr lang="pt-BR" b="1" dirty="0" smtClean="0"/>
              <a:t>SOFTWARE - </a:t>
            </a:r>
            <a:r>
              <a:rPr lang="pt-BR" b="1" dirty="0"/>
              <a:t> Requisitos Básicos de Instalação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53965" y="1713186"/>
            <a:ext cx="11054255" cy="4343400"/>
          </a:xfrm>
        </p:spPr>
        <p:txBody>
          <a:bodyPr/>
          <a:lstStyle/>
          <a:p>
            <a:pPr algn="just"/>
            <a:r>
              <a:rPr lang="pt-BR" dirty="0"/>
              <a:t>O sistema foi desenvolvido fundamentalmente utilizando a plataforma (Visual Studio e MYSQL ).</a:t>
            </a:r>
          </a:p>
          <a:p>
            <a:pPr algn="just"/>
            <a:r>
              <a:rPr lang="pt-BR" dirty="0"/>
              <a:t>Os pré-requisitos para o funcionamento são:</a:t>
            </a:r>
          </a:p>
          <a:p>
            <a:pPr algn="just"/>
            <a:r>
              <a:rPr lang="pt-BR" dirty="0"/>
              <a:t>-Processador: Intel ou AMD </a:t>
            </a:r>
            <a:r>
              <a:rPr lang="pt-BR" dirty="0" err="1"/>
              <a:t>multi</a:t>
            </a:r>
            <a:r>
              <a:rPr lang="pt-BR" dirty="0"/>
              <a:t> core.</a:t>
            </a:r>
          </a:p>
          <a:p>
            <a:pPr algn="just"/>
            <a:r>
              <a:rPr lang="pt-BR" dirty="0"/>
              <a:t>-Memoria: 4 GB ou superior.</a:t>
            </a:r>
          </a:p>
          <a:p>
            <a:pPr algn="just"/>
            <a:r>
              <a:rPr lang="pt-BR" dirty="0"/>
              <a:t>-HD: 10 GB de espaço livre em disco.</a:t>
            </a:r>
          </a:p>
          <a:p>
            <a:pPr algn="just"/>
            <a:r>
              <a:rPr lang="pt-BR" dirty="0"/>
              <a:t>-Sistema Operacional: Microsoft Windows 7 ou superior.</a:t>
            </a:r>
          </a:p>
          <a:p>
            <a:pPr algn="just"/>
            <a:r>
              <a:rPr lang="pt-BR" dirty="0"/>
              <a:t>-Gráficos: Controlador Intel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</a:t>
            </a:r>
            <a:r>
              <a:rPr lang="pt-BR" b="1" dirty="0" smtClean="0"/>
              <a:t>SOFTWARE - </a:t>
            </a:r>
            <a:r>
              <a:rPr lang="pt-BR" b="1" dirty="0"/>
              <a:t> </a:t>
            </a:r>
            <a:r>
              <a:rPr lang="pt-BR" b="1" dirty="0"/>
              <a:t>Tela do Assistente de Instalação 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A9EC9B5-97F0-4C7A-B3C7-55EA32DC67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26" y="2036505"/>
            <a:ext cx="563006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65435"/>
            <a:ext cx="9601200" cy="4343400"/>
          </a:xfrm>
        </p:spPr>
        <p:txBody>
          <a:bodyPr rtlCol="0"/>
          <a:lstStyle/>
          <a:p>
            <a:pPr marL="0" indent="0" algn="just">
              <a:buNone/>
            </a:pPr>
            <a:r>
              <a:rPr lang="pt-BR" dirty="0"/>
              <a:t>O</a:t>
            </a:r>
            <a:r>
              <a:rPr lang="pt-BR" dirty="0" smtClean="0"/>
              <a:t>bjetivo </a:t>
            </a:r>
            <a:r>
              <a:rPr lang="pt-BR" dirty="0"/>
              <a:t>principal </a:t>
            </a:r>
            <a:r>
              <a:rPr lang="pt-BR" dirty="0" smtClean="0"/>
              <a:t>, </a:t>
            </a:r>
            <a:r>
              <a:rPr lang="pt-BR" dirty="0"/>
              <a:t>desenvolvimento de um sistema para realizar o cadastro de frotas e controle de locações de veículos linguagem C# com conexão ao banco na linguagem </a:t>
            </a:r>
            <a:r>
              <a:rPr lang="pt-BR" dirty="0" smtClean="0"/>
              <a:t>SQL;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</a:t>
            </a:r>
            <a:r>
              <a:rPr lang="pt-BR" b="1" dirty="0"/>
              <a:t>CONTRATO DE SERVICO E MANUTENÇÃO DE SOFTWARE DZVOLVE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RESPONSABILIDADE DA CONTRATADA: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1.0 Total orientação quanto à instalação e manutenção dos softwares por e-mail no endereço Dzvolve@gmail.com em 2 dias úteis no horário comercial;</a:t>
            </a:r>
          </a:p>
          <a:p>
            <a:pPr algn="just"/>
            <a:r>
              <a:rPr lang="pt-BR" dirty="0"/>
              <a:t>2.0 Fornecimento gratuito das atualizações (upgrades) das versões dos softwares, ficando excluídos desta cláusula os novos programas desenvolvidos pela CONTRATADA;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</a:t>
            </a:r>
            <a:r>
              <a:rPr lang="pt-BR" b="1" dirty="0"/>
              <a:t>CONTRATO DE SERVICO E MANUTENÇÃO DE SOFTWARE DZVOLVE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CONTRATO DE MANUTENÇÃO VALOR MENSAL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1.0 O valor referente de R$3.000(três mil reais) refere-se a o software completo.   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2.0 O valor da mensalidade de serviços será pago no mês posterior à prestação do serviço</a:t>
            </a:r>
            <a:r>
              <a:rPr lang="pt-BR" dirty="0" smtClean="0"/>
              <a:t>;</a:t>
            </a:r>
          </a:p>
          <a:p>
            <a:pPr algn="just"/>
            <a:r>
              <a:rPr lang="pt-BR" dirty="0"/>
              <a:t>4.0 Este contrato tem duração de 12 (doze) meses e após este período poderá ser rescindido por qualquer uma das partes a qualquer tempo, desde que tal desistência seja efetivada por escrito à outra parte com o prazo mínimo de 30 dias, ficando o CONTRATANTE responsável pelo pagamento da última parcela entre a notificação da desistência e o término do contrato 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8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PROMOÇÕES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Datas Especiais: Essas datas também são importantes sem dúvida alguma, podendo ir mais além oferendo descontos no mesmo de aniversário da loja ou do cliente.</a:t>
            </a:r>
          </a:p>
          <a:p>
            <a:pPr algn="just"/>
            <a:r>
              <a:rPr lang="pt-BR" dirty="0"/>
              <a:t>Segmentadas: Um exemplo de promoção segmentada seria o seguinte: a cada 5 automóveis alugados, o 6º sai por uma porcentagem escolhida pela locadora na próxima locação.</a:t>
            </a:r>
          </a:p>
          <a:p>
            <a:pPr algn="just"/>
            <a:r>
              <a:rPr lang="pt-BR" dirty="0"/>
              <a:t>Convenio: Um exemplo de promoção convenio seria na seguinte ideologia: a locadora de veículos aluga o carro para empresa “X”, assim ganhando um desconto especial de acordo com o tamanho da frota da empresa.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1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5" y="234113"/>
            <a:ext cx="11443138" cy="1036850"/>
          </a:xfrm>
        </p:spPr>
        <p:txBody>
          <a:bodyPr rtlCol="0"/>
          <a:lstStyle/>
          <a:p>
            <a:r>
              <a:rPr lang="pt-BR" b="1" dirty="0"/>
              <a:t> </a:t>
            </a:r>
            <a:r>
              <a:rPr lang="pt-BR" b="1" dirty="0" smtClean="0"/>
              <a:t>REFERENCIA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57353" y="1828800"/>
            <a:ext cx="11243440" cy="4151586"/>
          </a:xfrm>
        </p:spPr>
        <p:txBody>
          <a:bodyPr>
            <a:normAutofit fontScale="55000" lnSpcReduction="2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SARQUIS, Carlos. RELATÓRIO DE ATIVIDADES DE 2017. Disponível em &lt;http:// www.anav.org.br/</a:t>
            </a:r>
            <a:r>
              <a:rPr lang="pt-BR" dirty="0" err="1"/>
              <a:t>noticias.php</a:t>
            </a:r>
            <a:r>
              <a:rPr lang="pt-BR" dirty="0"/>
              <a:t>&gt;. Acesso em 24 de abril de 2019.</a:t>
            </a:r>
          </a:p>
          <a:p>
            <a:pPr algn="just"/>
            <a:r>
              <a:rPr lang="pt-BR" dirty="0" smtClean="0"/>
              <a:t>PLANILHA </a:t>
            </a:r>
            <a:r>
              <a:rPr lang="pt-BR" dirty="0"/>
              <a:t>DE CONTROLE DE FROTA 4.0. Disponível em &lt;https://luz.vc/planilhas-empresariais/planilha-de-controle-de-frota&gt;. Acesso em 19 de maio de 2019.</a:t>
            </a:r>
          </a:p>
          <a:p>
            <a:pPr algn="just"/>
            <a:r>
              <a:rPr lang="pt-BR" dirty="0" smtClean="0"/>
              <a:t>Disponível </a:t>
            </a:r>
            <a:r>
              <a:rPr lang="pt-BR" dirty="0"/>
              <a:t>em &lt;https://www.devmedia.com.br/forum/contrato-de-manutencao-de-software/136163&gt;. Acesso em 01 de junho de 2019.</a:t>
            </a:r>
          </a:p>
          <a:p>
            <a:pPr algn="just"/>
            <a:r>
              <a:rPr lang="pt-BR" dirty="0" smtClean="0"/>
              <a:t>Felipe</a:t>
            </a:r>
            <a:r>
              <a:rPr lang="pt-BR" dirty="0"/>
              <a:t>, DAO </a:t>
            </a:r>
            <a:r>
              <a:rPr lang="pt-BR" dirty="0" err="1"/>
              <a:t>Pattern</a:t>
            </a:r>
            <a:r>
              <a:rPr lang="pt-BR" dirty="0"/>
              <a:t>: Persistência de Dados utilizando o padrão DAO. Disponível em &lt;https://www.devmedia.com.br/dao-pattern-persistencia-de-dados-utilizando-o-padrao-dao/30999&gt;. Acesso em 04 de junho de 2019.</a:t>
            </a:r>
          </a:p>
          <a:p>
            <a:pPr algn="just"/>
            <a:r>
              <a:rPr lang="pt-BR" dirty="0" smtClean="0"/>
              <a:t>FERREIRA</a:t>
            </a:r>
            <a:r>
              <a:rPr lang="pt-BR" dirty="0"/>
              <a:t>, </a:t>
            </a:r>
            <a:r>
              <a:rPr lang="pt-BR" dirty="0" err="1"/>
              <a:t>Gabs</a:t>
            </a:r>
            <a:r>
              <a:rPr lang="pt-BR" dirty="0"/>
              <a:t>. Voltando no tempo: como eu aprendi a fazer </a:t>
            </a:r>
            <a:r>
              <a:rPr lang="pt-BR" dirty="0" err="1"/>
              <a:t>CRUDs</a:t>
            </a:r>
            <a:r>
              <a:rPr lang="pt-BR" dirty="0"/>
              <a:t> com DAL e BLL(ou: Como você não deve fazer CRUDS hoje em dia). Disponível em &lt;http://gabsferreira.com/voltando-no-tempo-como-eu-aprendi-a-fazer-crud-com-dal-e-bll/&gt;. Acesso em 04 de junho de 2019.</a:t>
            </a:r>
          </a:p>
          <a:p>
            <a:pPr algn="just"/>
            <a:r>
              <a:rPr lang="pt-BR" dirty="0"/>
              <a:t>SCHOTT, MIRCHELL. </a:t>
            </a:r>
            <a:r>
              <a:rPr lang="pt-BR" dirty="0" err="1"/>
              <a:t>Creating</a:t>
            </a:r>
            <a:r>
              <a:rPr lang="pt-BR" dirty="0"/>
              <a:t> a Data Access </a:t>
            </a:r>
            <a:r>
              <a:rPr lang="pt-BR" dirty="0" err="1"/>
              <a:t>Layer</a:t>
            </a:r>
            <a:r>
              <a:rPr lang="pt-BR" dirty="0"/>
              <a:t> (VB) .Disponível em &lt;https: //docs.microsoft.com/</a:t>
            </a:r>
            <a:r>
              <a:rPr lang="pt-BR" dirty="0" err="1"/>
              <a:t>en-us</a:t>
            </a:r>
            <a:r>
              <a:rPr lang="pt-BR" dirty="0"/>
              <a:t>/</a:t>
            </a:r>
            <a:r>
              <a:rPr lang="pt-BR" dirty="0" err="1"/>
              <a:t>aspnet</a:t>
            </a:r>
            <a:r>
              <a:rPr lang="pt-BR" dirty="0"/>
              <a:t>/web-</a:t>
            </a:r>
            <a:r>
              <a:rPr lang="pt-BR" dirty="0" err="1"/>
              <a:t>forms</a:t>
            </a:r>
            <a:r>
              <a:rPr lang="pt-BR" dirty="0"/>
              <a:t>/overview/data-</a:t>
            </a:r>
            <a:r>
              <a:rPr lang="pt-BR" dirty="0" err="1"/>
              <a:t>access</a:t>
            </a:r>
            <a:r>
              <a:rPr lang="pt-BR" dirty="0"/>
              <a:t>/</a:t>
            </a:r>
            <a:r>
              <a:rPr lang="pt-BR" dirty="0" err="1"/>
              <a:t>introduction</a:t>
            </a:r>
            <a:r>
              <a:rPr lang="pt-BR" dirty="0"/>
              <a:t>/ </a:t>
            </a:r>
            <a:r>
              <a:rPr lang="pt-BR" dirty="0" err="1"/>
              <a:t>creating</a:t>
            </a:r>
            <a:r>
              <a:rPr lang="pt-BR" dirty="0"/>
              <a:t>-a-data-</a:t>
            </a:r>
            <a:r>
              <a:rPr lang="pt-BR" dirty="0" err="1"/>
              <a:t>access</a:t>
            </a:r>
            <a:r>
              <a:rPr lang="pt-BR" dirty="0"/>
              <a:t>-</a:t>
            </a:r>
            <a:r>
              <a:rPr lang="pt-BR" dirty="0" err="1"/>
              <a:t>layer-vb</a:t>
            </a:r>
            <a:r>
              <a:rPr lang="pt-BR" dirty="0"/>
              <a:t>&gt;. Acesso em 04 de junho de 2019.</a:t>
            </a:r>
          </a:p>
          <a:p>
            <a:pPr algn="just"/>
            <a:r>
              <a:rPr lang="pt-BR" dirty="0"/>
              <a:t>SCHOTT, MIRCHELL. Criação de uma camada de lógica de negócios (C#). Disponível em &lt;https://docs.microsoft.com/pt-br/aspnet/web-forms/overview/data-access/introduction/creating-a-business-logic-layer-cs&gt;. Acesso em 04 de junho de 2019.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2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empresa </a:t>
            </a:r>
            <a:r>
              <a:rPr lang="pt-BR" dirty="0" err="1"/>
              <a:t>DZVolve</a:t>
            </a:r>
            <a:r>
              <a:rPr lang="pt-BR" dirty="0"/>
              <a:t>, situada na cidade de São José do Rio Preto – SP, atua no ramo de TI, fornecendo soluções de infraestrutura e desenvolvimento de aplicações para toda a região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A aplicação “Frotas do Joaquim” foi criada a partir da necessidade de controle de frotas para a empresa “Joaquim S/A”, que atua no ramo de alugueis de veículos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6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Empresa foi criada para atender a necessidade de Frotas do Joaquim sobre o controle de frotas de veículos. Visando sempre a qualidade e máxima performance em aplicação, nossos sistemas são pensados sempre no usuário, visando a facilidade de uso e através de treinamentos, instruir o usuário para maior velocidade de operação.</a:t>
            </a:r>
          </a:p>
          <a:p>
            <a:pPr algn="just"/>
            <a:r>
              <a:rPr lang="pt-BR" dirty="0"/>
              <a:t>Objetivo principal é cadastro de frota e controle da empresa juntamente com o sistema de locação de veículos e controle de motorista. Segundo informações </a:t>
            </a:r>
            <a:r>
              <a:rPr lang="pt-BR" dirty="0" err="1"/>
              <a:t>disponiveis</a:t>
            </a:r>
            <a:r>
              <a:rPr lang="pt-BR" dirty="0"/>
              <a:t> no </a:t>
            </a:r>
            <a:r>
              <a:rPr lang="pt-BR" dirty="0" err="1"/>
              <a:t>relatorio</a:t>
            </a:r>
            <a:r>
              <a:rPr lang="pt-BR" dirty="0"/>
              <a:t> de atividades do ANAV o setor de locação de veículos, impactado pelas condições gerais logrou neste ano obter resultados em geral positivos na adequação e inovação das atividades.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2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COMPARATIVO COM A CONCORRÊNCIA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aplicação concorrente aqui apresentada, é parametrizada em cima de outro software, no caso, Excel</a:t>
            </a:r>
          </a:p>
          <a:p>
            <a:pPr algn="just"/>
            <a:r>
              <a:rPr lang="pt-BR" dirty="0"/>
              <a:t>Problemas com o pacote Office influenciariam diretamente na aplicação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2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6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6696075" y="5114925"/>
            <a:ext cx="4976928" cy="1439917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Nossa tela apresenta novamente interface totalmente a prova de dados inválidos, e precisa somente de informações básicas para que o cadastro seja efetuado de forma rápida e eficiente.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828800"/>
            <a:ext cx="540067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828800"/>
            <a:ext cx="49053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5"/>
          <p:cNvSpPr txBox="1">
            <a:spLocks/>
          </p:cNvSpPr>
          <p:nvPr/>
        </p:nvSpPr>
        <p:spPr>
          <a:xfrm>
            <a:off x="282324" y="5286375"/>
            <a:ext cx="5455149" cy="143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 tela de viagens contém o mesmo erro de todas as outras telas, porém, além disto, contém informações adicionais que poderiam ser incluídas em outras telas, de modo que a interface não seja poluída e demorada para que o usuário preencha.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REGRAS DE NEGOCIO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/>
              <a:t>Cliente</a:t>
            </a:r>
          </a:p>
          <a:p>
            <a:pPr marL="0" indent="0" algn="just">
              <a:buNone/>
            </a:pPr>
            <a:r>
              <a:rPr lang="pt-BR" dirty="0"/>
              <a:t>RN01 - CNH Valida em todo território nacional;</a:t>
            </a:r>
          </a:p>
          <a:p>
            <a:pPr marL="0" indent="0" algn="just">
              <a:buNone/>
            </a:pPr>
            <a:r>
              <a:rPr lang="pt-BR" dirty="0"/>
              <a:t>RN03 - Score/Cartão de Crédito de no mínimo 7% da tabela FIPE do veículo escolhido, como seguro financeiro sobre a locação, devolvido/estornado na entrega do veículo;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7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REGRAS DE NEGOCIO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/>
              <a:t>Veiculo</a:t>
            </a:r>
          </a:p>
          <a:p>
            <a:pPr marL="0" indent="0" algn="just">
              <a:buNone/>
            </a:pPr>
            <a:r>
              <a:rPr lang="pt-BR" dirty="0"/>
              <a:t>RN02 - Toda a reserva pode sofrer alterações mediante a atualização da base cálculo do dia;</a:t>
            </a:r>
          </a:p>
          <a:p>
            <a:pPr marL="0" indent="0" algn="just">
              <a:buNone/>
            </a:pPr>
            <a:r>
              <a:rPr lang="pt-BR" dirty="0"/>
              <a:t>RN07 - Veículos que as condições de uso não estejam adequados, ou superior a 3 anos de uso ou 70 Mil KM, devem ser disponibilizados para leilão;</a:t>
            </a:r>
          </a:p>
          <a:p>
            <a:pPr marL="0" indent="0" algn="just">
              <a:buNone/>
            </a:pPr>
            <a:r>
              <a:rPr lang="pt-BR" dirty="0"/>
              <a:t>RN08 - Qualquer alteração no cadastro dos veículos só pode ser feita pelo administrador do sistema;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REGRAS DE NEGOCIO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318" y="2070538"/>
            <a:ext cx="9601200" cy="4343400"/>
          </a:xfrm>
        </p:spPr>
        <p:txBody>
          <a:bodyPr rtlCol="0">
            <a:normAutofit/>
          </a:bodyPr>
          <a:lstStyle/>
          <a:p>
            <a:pPr algn="just"/>
            <a:r>
              <a:rPr lang="pt-BR" dirty="0" smtClean="0"/>
              <a:t>Cobrança</a:t>
            </a:r>
          </a:p>
          <a:p>
            <a:pPr marL="0" indent="0" algn="just">
              <a:buNone/>
            </a:pPr>
            <a:r>
              <a:rPr lang="pt-BR" dirty="0"/>
              <a:t>RN01 - O aluguel é calculado pela diária de locação, com limite máximo de 3000 </a:t>
            </a:r>
            <a:r>
              <a:rPr lang="pt-BR" dirty="0" err="1"/>
              <a:t>kM</a:t>
            </a:r>
            <a:r>
              <a:rPr lang="pt-BR" dirty="0"/>
              <a:t> no período máximo de 1 mês (30 dias); caso o KM seja superior, é calculado o valor do aluguel sobre os km excedentes;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6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empresarial (widescreen)</Template>
  <TotalTime>41</TotalTime>
  <Words>1448</Words>
  <Application>Microsoft Office PowerPoint</Application>
  <PresentationFormat>Widescreen</PresentationFormat>
  <Paragraphs>134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Times New Roman</vt:lpstr>
      <vt:lpstr>Direção de Vendas 16:9</vt:lpstr>
      <vt:lpstr>DZVolve </vt:lpstr>
      <vt:lpstr>RESUMO</vt:lpstr>
      <vt:lpstr>CENÁRIO</vt:lpstr>
      <vt:lpstr>CENÁRIO</vt:lpstr>
      <vt:lpstr>COMPARATIVO COM A CONCORRÊNCIA </vt:lpstr>
      <vt:lpstr>Adicionar título de slide – 6</vt:lpstr>
      <vt:lpstr>REGRAS DE NEGOCIO DO SISTEMA </vt:lpstr>
      <vt:lpstr>REGRAS DE NEGOCIO DO SISTEMA </vt:lpstr>
      <vt:lpstr>REGRAS DE NEGOCIO DO SISTEMA </vt:lpstr>
      <vt:lpstr>REGRAS DE NEGOCIO DO SISTEMA </vt:lpstr>
      <vt:lpstr>CASO DE USO</vt:lpstr>
      <vt:lpstr>DIAGRAMA DE SEQUÊNCIA</vt:lpstr>
      <vt:lpstr>LINGUAGEM DE DEFINIÇÃO DE DADOS</vt:lpstr>
      <vt:lpstr>DICIONÁRIO DE DADOS.</vt:lpstr>
      <vt:lpstr>DESENVOLVIMENTO C# CRUD DE INTERFACE - SCRIPT CLASSE DAO</vt:lpstr>
      <vt:lpstr>DESENVOLVIMENTO C# CRUD DE INTERFACE - SCRIPT CLASSE CLIENTEDAO</vt:lpstr>
      <vt:lpstr>MANUAIS DE UTILIZAÇÃO DO SISTEMA</vt:lpstr>
      <vt:lpstr> SOFTWARE -  Requisitos Básicos de Instalação</vt:lpstr>
      <vt:lpstr> SOFTWARE -  Tela do Assistente de Instalação </vt:lpstr>
      <vt:lpstr> CONTRATO DE SERVICO E MANUTENÇÃO DE SOFTWARE DZVOLVE</vt:lpstr>
      <vt:lpstr> CONTRATO DE SERVICO E MANUTENÇÃO DE SOFTWARE DZVOLVE</vt:lpstr>
      <vt:lpstr> PROMOÇÕES</vt:lpstr>
      <vt:lpstr> REFERENCIA</vt:lpstr>
    </vt:vector>
  </TitlesOfParts>
  <Company>Femsa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Marques, Henrique</dc:creator>
  <cp:lastModifiedBy>Marques, Henrique</cp:lastModifiedBy>
  <cp:revision>22</cp:revision>
  <dcterms:created xsi:type="dcterms:W3CDTF">2019-06-06T19:05:47Z</dcterms:created>
  <dcterms:modified xsi:type="dcterms:W3CDTF">2019-06-06T20:08:28Z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