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7" r:id="rId2"/>
    <p:sldId id="305" r:id="rId3"/>
    <p:sldId id="271" r:id="rId4"/>
    <p:sldId id="272" r:id="rId5"/>
    <p:sldId id="290" r:id="rId6"/>
    <p:sldId id="273" r:id="rId7"/>
    <p:sldId id="291" r:id="rId8"/>
    <p:sldId id="274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176">
          <p15:clr>
            <a:srgbClr val="A4A3A4"/>
          </p15:clr>
        </p15:guide>
        <p15:guide id="3" orient="horz" pos="1008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CC99"/>
    <a:srgbClr val="FFFFCC"/>
    <a:srgbClr val="FF5050"/>
    <a:srgbClr val="0000FF"/>
    <a:srgbClr val="CC0033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0" y="42"/>
      </p:cViewPr>
      <p:guideLst>
        <p:guide orient="horz" pos="2160"/>
        <p:guide orient="horz" pos="4176"/>
        <p:guide orient="horz" pos="1008"/>
        <p:guide pos="2880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34" charset="-128"/>
              </a:defRPr>
            </a:lvl1pPr>
          </a:lstStyle>
          <a:p>
            <a:pPr>
              <a:defRPr/>
            </a:pPr>
            <a:fld id="{180B2F0C-8A6F-4910-AA13-34C5974D8738}" type="datetimeFigureOut">
              <a:rPr lang="en-US" altLang="en-US"/>
              <a:pPr>
                <a:defRPr/>
              </a:pPr>
              <a:t>9/20/2023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08917B-33F7-4BE2-8D3A-5689639591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805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6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6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6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BF2CC1BF-22D1-40FF-8E50-B45501E235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4923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9CA899-4765-4457-B3A5-384B07F5CEB6}" type="slidenum">
              <a:rPr lang="en-US" altLang="en-US" sz="1200" smtClean="0">
                <a:latin typeface="Times" panose="02020603050405020304" pitchFamily="18" charset="0"/>
              </a:rPr>
              <a:pPr/>
              <a:t>1</a:t>
            </a:fld>
            <a:endParaRPr lang="en-US" altLang="en-US" sz="12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3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2061D44-2EAE-4957-8E1A-A930FD602D46}" type="slidenum">
              <a:rPr lang="en-US" altLang="en-US" sz="1200" smtClean="0">
                <a:latin typeface="Times" panose="02020603050405020304" pitchFamily="18" charset="0"/>
              </a:rPr>
              <a:pPr/>
              <a:t>3</a:t>
            </a:fld>
            <a:endParaRPr lang="en-US" altLang="en-US" sz="12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53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B46B6E-FF7C-48CC-A567-6A8427D8F2DC}" type="slidenum">
              <a:rPr lang="en-US" altLang="en-US" sz="1200" smtClean="0">
                <a:latin typeface="Times" panose="02020603050405020304" pitchFamily="18" charset="0"/>
              </a:rPr>
              <a:pPr/>
              <a:t>4</a:t>
            </a:fld>
            <a:endParaRPr lang="en-US" altLang="en-US" sz="12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688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B80FAD8-8959-4D3C-BB43-E4C805ACA300}" type="slidenum">
              <a:rPr lang="en-US" altLang="en-US" sz="1200" smtClean="0">
                <a:latin typeface="Times" panose="02020603050405020304" pitchFamily="18" charset="0"/>
              </a:rPr>
              <a:pPr/>
              <a:t>5</a:t>
            </a:fld>
            <a:endParaRPr lang="en-US" altLang="en-US" sz="12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254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1C7FB5-EEDB-46D6-9D58-165D584C00D8}" type="slidenum">
              <a:rPr lang="en-US" altLang="en-US" sz="1200" smtClean="0">
                <a:latin typeface="Times" panose="02020603050405020304" pitchFamily="18" charset="0"/>
              </a:rPr>
              <a:pPr/>
              <a:t>6</a:t>
            </a:fld>
            <a:endParaRPr lang="en-US" altLang="en-US" sz="12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814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B009F3-5582-4072-BD03-53B61F50E656}" type="slidenum">
              <a:rPr lang="en-US" altLang="en-US" sz="1200" smtClean="0">
                <a:latin typeface="Times" panose="02020603050405020304" pitchFamily="18" charset="0"/>
              </a:rPr>
              <a:pPr/>
              <a:t>7</a:t>
            </a:fld>
            <a:endParaRPr lang="en-US" altLang="en-US" sz="12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253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2601162-8AE4-4B2F-A2FA-7CAC22872425}" type="slidenum">
              <a:rPr lang="en-US" altLang="en-US" sz="1200" smtClean="0">
                <a:latin typeface="Times" panose="02020603050405020304" pitchFamily="18" charset="0"/>
              </a:rPr>
              <a:pPr/>
              <a:t>8</a:t>
            </a:fld>
            <a:endParaRPr lang="en-US" altLang="en-US" sz="12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444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590800"/>
            <a:ext cx="7772400" cy="1470025"/>
          </a:xfrm>
        </p:spPr>
        <p:txBody>
          <a:bodyPr/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856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DEF4C-978B-43E7-862B-B5C6FED984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251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11923-D595-49BE-9C37-91FEE42CCC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69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6CB68-DBE1-4DD6-904A-C120261053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92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EB1FB-EC97-4083-BDCA-7680ACA417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02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1DFFD-F014-4C54-8FE7-A655AA1F0D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90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1D89C-6221-413B-A75C-ADC23F37EE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90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D06E1-A38D-4CE9-AC1E-5FB2ED1C4C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559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2E58D-4FF9-43FC-B141-480FB6AFD1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579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9162C-FDB4-4D76-A08A-971B39C240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926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69367-9F01-4C23-A52F-4CD15D874C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674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2382" y="14859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2484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6600"/>
                </a:solidFill>
              </a:defRPr>
            </a:lvl1pPr>
          </a:lstStyle>
          <a:p>
            <a:pPr>
              <a:defRPr/>
            </a:pPr>
            <a:fld id="{53FE6A5A-6AE5-4120-8A63-1A73FB3153C3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9" name="Line 5"/>
          <p:cNvSpPr>
            <a:spLocks noChangeShapeType="1"/>
          </p:cNvSpPr>
          <p:nvPr userDrawn="1"/>
        </p:nvSpPr>
        <p:spPr bwMode="auto">
          <a:xfrm>
            <a:off x="-1524000" y="2209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3032125" y="27146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6600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066800"/>
            <a:ext cx="3962400" cy="1470025"/>
          </a:xfrm>
        </p:spPr>
        <p:txBody>
          <a:bodyPr/>
          <a:lstStyle/>
          <a:p>
            <a:pPr eaLnBrk="1" hangingPunct="1"/>
            <a:r>
              <a:rPr lang="en-US" altLang="en-US" sz="4400"/>
              <a:t>Chapter 10</a:t>
            </a: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590800"/>
            <a:ext cx="3505200" cy="838200"/>
          </a:xfrm>
        </p:spPr>
        <p:txBody>
          <a:bodyPr/>
          <a:lstStyle/>
          <a:p>
            <a:pPr eaLnBrk="1" hangingPunct="1"/>
            <a:r>
              <a:rPr lang="en-US" altLang="en-US" sz="4400"/>
              <a:t>Operating Systems</a:t>
            </a:r>
            <a:endParaRPr lang="en-US" altLang="en-US" sz="4400" b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/>
              <a:t>Reminder</a:t>
            </a:r>
            <a:endParaRPr lang="fa-IR" altLang="fa-IR"/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AC8EEA-3894-413F-9BC5-4D26F714412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pic>
        <p:nvPicPr>
          <p:cNvPr id="7172" name="Picture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1050" y="1136650"/>
            <a:ext cx="8077200" cy="5181600"/>
          </a:xfr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CPU Scheduling</a:t>
            </a:r>
          </a:p>
        </p:txBody>
      </p:sp>
      <p:sp>
        <p:nvSpPr>
          <p:cNvPr id="4710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76350"/>
            <a:ext cx="8229600" cy="4572000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n-US" altLang="en-US" sz="2800"/>
              <a:t>The action of determining which process in the </a:t>
            </a:r>
            <a:r>
              <a:rPr lang="en-US" altLang="en-US" sz="2800" i="1">
                <a:solidFill>
                  <a:srgbClr val="FF6600"/>
                </a:solidFill>
              </a:rPr>
              <a:t>ready</a:t>
            </a:r>
            <a:r>
              <a:rPr lang="en-US" altLang="en-US" sz="2800">
                <a:solidFill>
                  <a:srgbClr val="FF6600"/>
                </a:solidFill>
              </a:rPr>
              <a:t> </a:t>
            </a:r>
            <a:r>
              <a:rPr lang="en-US" altLang="en-US" sz="2800"/>
              <a:t>state should be moved to the </a:t>
            </a:r>
            <a:r>
              <a:rPr lang="en-US" altLang="en-US" sz="2800" i="1">
                <a:solidFill>
                  <a:srgbClr val="FF6600"/>
                </a:solidFill>
              </a:rPr>
              <a:t>running</a:t>
            </a:r>
            <a:r>
              <a:rPr lang="en-US" altLang="en-US" sz="2800"/>
              <a:t> state</a:t>
            </a:r>
          </a:p>
          <a:p>
            <a:pPr marL="0" indent="0" eaLnBrk="1" hangingPunct="1">
              <a:buFontTx/>
              <a:buNone/>
            </a:pPr>
            <a:endParaRPr lang="en-US" altLang="en-US" sz="2800"/>
          </a:p>
          <a:p>
            <a:pPr lvl="1" algn="just" eaLnBrk="1" hangingPunct="1"/>
            <a:r>
              <a:rPr lang="en-US" altLang="en-US"/>
              <a:t>Many processes may be in the </a:t>
            </a:r>
            <a:r>
              <a:rPr lang="en-US" altLang="en-US" i="1">
                <a:solidFill>
                  <a:srgbClr val="FF6600"/>
                </a:solidFill>
              </a:rPr>
              <a:t>ready</a:t>
            </a:r>
            <a:r>
              <a:rPr lang="en-US" altLang="en-US"/>
              <a:t> state</a:t>
            </a:r>
          </a:p>
          <a:p>
            <a:pPr lvl="1" algn="just" eaLnBrk="1" hangingPunct="1"/>
            <a:r>
              <a:rPr lang="en-US" altLang="en-US" b="1"/>
              <a:t>Only one </a:t>
            </a:r>
            <a:r>
              <a:rPr lang="en-US" altLang="en-US"/>
              <a:t>process can be in the </a:t>
            </a:r>
            <a:r>
              <a:rPr lang="en-US" altLang="en-US" i="1">
                <a:solidFill>
                  <a:srgbClr val="FF6600"/>
                </a:solidFill>
              </a:rPr>
              <a:t>running state </a:t>
            </a:r>
            <a:r>
              <a:rPr lang="en-US" altLang="en-US"/>
              <a:t>(having access to the CPU), making progress at any one time</a:t>
            </a:r>
          </a:p>
          <a:p>
            <a:pPr marL="0" indent="0" eaLnBrk="1" hangingPunct="1">
              <a:buFontTx/>
              <a:buNone/>
            </a:pPr>
            <a:r>
              <a:rPr lang="en-US" altLang="en-US" sz="2800" i="1"/>
              <a:t>	</a:t>
            </a:r>
            <a:endParaRPr lang="en-US" altLang="en-US" sz="2400"/>
          </a:p>
        </p:txBody>
      </p:sp>
      <p:sp>
        <p:nvSpPr>
          <p:cNvPr id="47108" name="TextBox 1"/>
          <p:cNvSpPr txBox="1">
            <a:spLocks noChangeArrowheads="1"/>
          </p:cNvSpPr>
          <p:nvPr/>
        </p:nvSpPr>
        <p:spPr bwMode="auto">
          <a:xfrm flipH="1">
            <a:off x="304800" y="4800600"/>
            <a:ext cx="8686800" cy="830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Which process has the chance to move from ready to running?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/>
              <a:t>This is CPU scheduling concept.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4F7868-EA40-48CC-8A6A-2DC6CCCAA11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CPU Scheduling Algorithms</a:t>
            </a:r>
          </a:p>
        </p:txBody>
      </p:sp>
      <p:sp>
        <p:nvSpPr>
          <p:cNvPr id="4915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rgbClr val="FF6600"/>
                </a:solidFill>
              </a:rPr>
              <a:t>1- First-Come, First-Served (FCFS)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Processes are moved to the CPU in the order in which they arrive in the </a:t>
            </a:r>
            <a:r>
              <a:rPr lang="en-US" altLang="en-US" sz="2400" i="1">
                <a:solidFill>
                  <a:srgbClr val="FF6600"/>
                </a:solidFill>
              </a:rPr>
              <a:t>ready </a:t>
            </a:r>
            <a:r>
              <a:rPr lang="en-US" altLang="en-US" sz="2400"/>
              <a:t>state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rgbClr val="FF6600"/>
                </a:solidFill>
              </a:rPr>
              <a:t>2- Shortest Job Next (SJN)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Process with shortest estimated </a:t>
            </a:r>
            <a:r>
              <a:rPr lang="en-US" altLang="en-US" sz="2400" i="1">
                <a:solidFill>
                  <a:srgbClr val="FF6600"/>
                </a:solidFill>
              </a:rPr>
              <a:t>running</a:t>
            </a:r>
            <a:r>
              <a:rPr lang="en-US" altLang="en-US" sz="2400"/>
              <a:t> time in the </a:t>
            </a:r>
            <a:r>
              <a:rPr lang="en-US" altLang="en-US" sz="2400" i="1">
                <a:solidFill>
                  <a:srgbClr val="FF6600"/>
                </a:solidFill>
              </a:rPr>
              <a:t>ready</a:t>
            </a:r>
            <a:r>
              <a:rPr lang="en-US" altLang="en-US" sz="2400"/>
              <a:t> state is moved into the </a:t>
            </a:r>
            <a:r>
              <a:rPr lang="en-US" altLang="en-US" sz="2400" i="1">
                <a:solidFill>
                  <a:srgbClr val="FF6600"/>
                </a:solidFill>
              </a:rPr>
              <a:t>running</a:t>
            </a:r>
            <a:r>
              <a:rPr lang="en-US" altLang="en-US" sz="2400"/>
              <a:t> state first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rgbClr val="FF6600"/>
                </a:solidFill>
              </a:rPr>
              <a:t>3- Round Robin (RR)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Each process runs for a </a:t>
            </a:r>
            <a:r>
              <a:rPr lang="en-US" altLang="en-US" sz="2400" b="1"/>
              <a:t>specified time slice </a:t>
            </a:r>
            <a:r>
              <a:rPr lang="en-US" altLang="en-US" sz="2400"/>
              <a:t>and moves from the </a:t>
            </a:r>
            <a:r>
              <a:rPr lang="en-US" altLang="en-US" sz="2400" i="1">
                <a:solidFill>
                  <a:srgbClr val="FF6600"/>
                </a:solidFill>
              </a:rPr>
              <a:t>running</a:t>
            </a:r>
            <a:r>
              <a:rPr lang="en-US" altLang="en-US" sz="2400"/>
              <a:t> state to the </a:t>
            </a:r>
            <a:r>
              <a:rPr lang="en-US" altLang="en-US" sz="2400" i="1">
                <a:solidFill>
                  <a:srgbClr val="FF6600"/>
                </a:solidFill>
              </a:rPr>
              <a:t>ready</a:t>
            </a:r>
            <a:r>
              <a:rPr lang="en-US" altLang="en-US" sz="2400"/>
              <a:t> state to await its next turn if not finished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CA8FCA-0D35-4348-957A-2D3141136BC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152400"/>
            <a:ext cx="7543800" cy="533400"/>
          </a:xfrm>
        </p:spPr>
        <p:txBody>
          <a:bodyPr/>
          <a:lstStyle/>
          <a:p>
            <a:pPr eaLnBrk="1" hangingPunct="1"/>
            <a:r>
              <a:rPr lang="en-US" altLang="en-US" sz="3200"/>
              <a:t>First-Come, First-Served</a:t>
            </a:r>
          </a:p>
        </p:txBody>
      </p:sp>
      <p:sp>
        <p:nvSpPr>
          <p:cNvPr id="51204" name="Text Box 6"/>
          <p:cNvSpPr txBox="1">
            <a:spLocks noChangeArrowheads="1"/>
          </p:cNvSpPr>
          <p:nvPr/>
        </p:nvSpPr>
        <p:spPr bwMode="auto">
          <a:xfrm>
            <a:off x="533400" y="632460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400" b="1"/>
          </a:p>
        </p:txBody>
      </p:sp>
      <p:sp>
        <p:nvSpPr>
          <p:cNvPr id="51205" name="Rectangle 8"/>
          <p:cNvSpPr>
            <a:spLocks noChangeArrowheads="1"/>
          </p:cNvSpPr>
          <p:nvPr/>
        </p:nvSpPr>
        <p:spPr bwMode="auto">
          <a:xfrm>
            <a:off x="2014538" y="3608388"/>
            <a:ext cx="5334000" cy="930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5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 i="1"/>
              <a:t>What is the average turnaround time?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 i="1"/>
              <a:t>(140+215+535+815+940)/5 = 529</a:t>
            </a:r>
          </a:p>
        </p:txBody>
      </p:sp>
      <p:pic>
        <p:nvPicPr>
          <p:cNvPr id="5120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719138"/>
            <a:ext cx="6896100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2667000"/>
            <a:ext cx="702945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6" name="TextBox 1"/>
          <p:cNvSpPr txBox="1">
            <a:spLocks noChangeArrowheads="1"/>
          </p:cNvSpPr>
          <p:nvPr/>
        </p:nvSpPr>
        <p:spPr bwMode="auto">
          <a:xfrm>
            <a:off x="609600" y="5716588"/>
            <a:ext cx="8077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 algn="just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fa-IR" sz="2000" dirty="0"/>
              <a:t>To keep it easy, suppose processes arrive in the </a:t>
            </a:r>
            <a:r>
              <a:rPr lang="en-US" altLang="fa-IR" sz="2000" i="1" dirty="0">
                <a:solidFill>
                  <a:srgbClr val="FF6600"/>
                </a:solidFill>
              </a:rPr>
              <a:t>ready </a:t>
            </a:r>
            <a:r>
              <a:rPr lang="en-US" altLang="fa-IR" sz="2000" dirty="0"/>
              <a:t>state at 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fa-IR" sz="2000" dirty="0"/>
              <a:t>essentially the same time but in the above order </a:t>
            </a:r>
            <a:endParaRPr lang="fa-IR" altLang="fa-IR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625475" y="4565650"/>
            <a:ext cx="8659813" cy="120015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dirty="0"/>
              <a:t>Turnaround time: amount of time between when a process </a:t>
            </a:r>
          </a:p>
          <a:p>
            <a:pPr>
              <a:defRPr/>
            </a:pPr>
            <a:r>
              <a:rPr lang="en-US" dirty="0">
                <a:solidFill>
                  <a:srgbClr val="FF6600"/>
                </a:solidFill>
              </a:rPr>
              <a:t>arrives in the ready state </a:t>
            </a:r>
            <a:r>
              <a:rPr lang="en-US" dirty="0"/>
              <a:t>and when it </a:t>
            </a:r>
            <a:r>
              <a:rPr lang="en-US" dirty="0">
                <a:solidFill>
                  <a:srgbClr val="FF6600"/>
                </a:solidFill>
              </a:rPr>
              <a:t>exits the running sate </a:t>
            </a:r>
          </a:p>
          <a:p>
            <a:pPr>
              <a:defRPr/>
            </a:pPr>
            <a:r>
              <a:rPr lang="en-US" dirty="0"/>
              <a:t>for the last time</a:t>
            </a:r>
            <a:endParaRPr lang="fa-I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543800" cy="592138"/>
          </a:xfrm>
        </p:spPr>
        <p:txBody>
          <a:bodyPr/>
          <a:lstStyle/>
          <a:p>
            <a:pPr eaLnBrk="1" hangingPunct="1"/>
            <a:r>
              <a:rPr lang="en-US" altLang="en-US" sz="3200"/>
              <a:t>Shortest Job Next</a:t>
            </a:r>
          </a:p>
        </p:txBody>
      </p:sp>
      <p:sp>
        <p:nvSpPr>
          <p:cNvPr id="53251" name="Text Box 7"/>
          <p:cNvSpPr txBox="1">
            <a:spLocks noChangeArrowheads="1"/>
          </p:cNvSpPr>
          <p:nvPr/>
        </p:nvSpPr>
        <p:spPr bwMode="auto">
          <a:xfrm>
            <a:off x="457200" y="632460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400" b="1"/>
          </a:p>
        </p:txBody>
      </p:sp>
      <p:sp>
        <p:nvSpPr>
          <p:cNvPr id="53252" name="Rectangle 9"/>
          <p:cNvSpPr>
            <a:spLocks noChangeArrowheads="1"/>
          </p:cNvSpPr>
          <p:nvPr/>
        </p:nvSpPr>
        <p:spPr bwMode="auto">
          <a:xfrm>
            <a:off x="4324350" y="2590800"/>
            <a:ext cx="4683125" cy="754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5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/>
              <a:t>What is the average turnaround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/>
              <a:t>time? (75+200+340+620+940)/5 = 435</a:t>
            </a:r>
          </a:p>
        </p:txBody>
      </p:sp>
      <p:pic>
        <p:nvPicPr>
          <p:cNvPr id="5325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03400"/>
            <a:ext cx="4003675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4710113"/>
            <a:ext cx="72009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5" name="TextBox 1"/>
          <p:cNvSpPr txBox="1">
            <a:spLocks noChangeArrowheads="1"/>
          </p:cNvSpPr>
          <p:nvPr/>
        </p:nvSpPr>
        <p:spPr bwMode="auto">
          <a:xfrm>
            <a:off x="425450" y="846138"/>
            <a:ext cx="81946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/>
              <a:t>This algorithm looks at all processes in the </a:t>
            </a:r>
            <a:r>
              <a:rPr lang="en-US" altLang="fa-IR" sz="2400" i="1">
                <a:solidFill>
                  <a:srgbClr val="FF6600"/>
                </a:solidFill>
              </a:rPr>
              <a:t>ready</a:t>
            </a:r>
            <a:r>
              <a:rPr lang="en-US" altLang="fa-IR" sz="2400"/>
              <a:t> state and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400"/>
              <a:t>dispatches the one with the smallest service time</a:t>
            </a:r>
            <a:endParaRPr lang="fa-IR" altLang="fa-IR" sz="2400"/>
          </a:p>
        </p:txBody>
      </p:sp>
      <p:sp>
        <p:nvSpPr>
          <p:cNvPr id="53256" name="TextBox 3"/>
          <p:cNvSpPr txBox="1">
            <a:spLocks noChangeArrowheads="1"/>
          </p:cNvSpPr>
          <p:nvPr/>
        </p:nvSpPr>
        <p:spPr bwMode="auto">
          <a:xfrm>
            <a:off x="3048000" y="5859463"/>
            <a:ext cx="1774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rgbClr val="FF6600"/>
                </a:solidFill>
              </a:rPr>
              <a:t>Gantt Chart</a:t>
            </a:r>
            <a:endParaRPr lang="fa-IR" altLang="fa-IR" sz="24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027E1C-ED1F-4013-8ADB-D1036B5B492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Round Robin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295400"/>
            <a:ext cx="8229600" cy="4572000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en-US" altLang="en-US" dirty="0"/>
              <a:t>Every process is treated the same!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b="1" dirty="0">
                <a:solidFill>
                  <a:srgbClr val="FF6600"/>
                </a:solidFill>
              </a:rPr>
              <a:t>Time slice (quantum)</a:t>
            </a:r>
          </a:p>
          <a:p>
            <a:pPr marL="0" indent="0" algn="just" eaLnBrk="1" hangingPunct="1">
              <a:buFontTx/>
              <a:buNone/>
              <a:defRPr/>
            </a:pPr>
            <a:r>
              <a:rPr lang="en-US" altLang="en-US" dirty="0"/>
              <a:t>Each process is given a certain amount of time </a:t>
            </a:r>
            <a:r>
              <a:rPr lang="en-US" altLang="en-US" b="1" dirty="0"/>
              <a:t>(a time slice) </a:t>
            </a:r>
            <a:r>
              <a:rPr lang="en-US" altLang="en-US" dirty="0"/>
              <a:t>before being retuned to the </a:t>
            </a:r>
            <a:r>
              <a:rPr lang="en-US" altLang="en-US" i="1" dirty="0">
                <a:solidFill>
                  <a:srgbClr val="FF6600"/>
                </a:solidFill>
              </a:rPr>
              <a:t>ready </a:t>
            </a:r>
            <a:r>
              <a:rPr lang="en-US" altLang="en-US" dirty="0"/>
              <a:t>state to allow another process its turn</a:t>
            </a:r>
          </a:p>
          <a:p>
            <a:pPr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en-US" dirty="0"/>
              <a:t>Round Robin is  </a:t>
            </a:r>
            <a:r>
              <a:rPr lang="en-US" altLang="en-US" b="1" dirty="0"/>
              <a:t>non-preemptive</a:t>
            </a:r>
            <a:r>
              <a:rPr lang="en-US" altLang="en-US" dirty="0"/>
              <a:t> (FCFS and SJN are </a:t>
            </a:r>
            <a:r>
              <a:rPr lang="en-US" altLang="en-US" b="1" dirty="0"/>
              <a:t>preemptive </a:t>
            </a:r>
            <a:r>
              <a:rPr lang="en-US" altLang="en-US" dirty="0"/>
              <a:t>policies)  </a:t>
            </a:r>
          </a:p>
          <a:p>
            <a:pPr marL="0" indent="0" eaLnBrk="1" hangingPunct="1"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84C2AF-B6A5-4D28-A344-F7167AD22BA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573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Round Robin</a:t>
            </a:r>
          </a:p>
        </p:txBody>
      </p:sp>
      <p:sp>
        <p:nvSpPr>
          <p:cNvPr id="573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9275" y="1084263"/>
            <a:ext cx="8229600" cy="83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Suppose the time slice is 50</a:t>
            </a:r>
          </a:p>
        </p:txBody>
      </p:sp>
      <p:sp>
        <p:nvSpPr>
          <p:cNvPr id="57349" name="Text Box 7"/>
          <p:cNvSpPr txBox="1">
            <a:spLocks noChangeArrowheads="1"/>
          </p:cNvSpPr>
          <p:nvPr/>
        </p:nvSpPr>
        <p:spPr bwMode="auto">
          <a:xfrm>
            <a:off x="457200" y="495300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400" b="1"/>
          </a:p>
        </p:txBody>
      </p:sp>
      <p:pic>
        <p:nvPicPr>
          <p:cNvPr id="5735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789113"/>
            <a:ext cx="72485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1" name="TextBox 1"/>
          <p:cNvSpPr txBox="1">
            <a:spLocks noChangeArrowheads="1"/>
          </p:cNvSpPr>
          <p:nvPr/>
        </p:nvSpPr>
        <p:spPr bwMode="auto">
          <a:xfrm>
            <a:off x="593725" y="3802063"/>
            <a:ext cx="5638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/>
              <a:t>(515+325+940+920+640)/5 = </a:t>
            </a:r>
            <a:r>
              <a:rPr lang="en-US" altLang="fa-IR" sz="2400">
                <a:solidFill>
                  <a:srgbClr val="FF6600"/>
                </a:solidFill>
              </a:rPr>
              <a:t>668</a:t>
            </a:r>
            <a:endParaRPr lang="fa-IR" altLang="fa-IR" sz="2400">
              <a:solidFill>
                <a:srgbClr val="FF6600"/>
              </a:solidFill>
            </a:endParaRPr>
          </a:p>
        </p:txBody>
      </p:sp>
      <p:sp>
        <p:nvSpPr>
          <p:cNvPr id="57352" name="TextBox 2"/>
          <p:cNvSpPr txBox="1">
            <a:spLocks noChangeArrowheads="1"/>
          </p:cNvSpPr>
          <p:nvPr/>
        </p:nvSpPr>
        <p:spPr bwMode="auto">
          <a:xfrm>
            <a:off x="641350" y="4465638"/>
            <a:ext cx="777875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/>
              <a:t>First come, first serve = </a:t>
            </a:r>
            <a:r>
              <a:rPr lang="en-US" altLang="fa-IR" sz="2400">
                <a:solidFill>
                  <a:srgbClr val="FF6600"/>
                </a:solidFill>
              </a:rPr>
              <a:t>529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400"/>
              <a:t>Shortest job next = </a:t>
            </a:r>
            <a:r>
              <a:rPr lang="en-US" altLang="fa-IR" sz="2400">
                <a:solidFill>
                  <a:srgbClr val="FF6600"/>
                </a:solidFill>
              </a:rPr>
              <a:t>435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fa-IR" sz="2400" b="1"/>
              <a:t>Does that mean the round robin is not as good other options? </a:t>
            </a:r>
            <a:r>
              <a:rPr lang="en-US" altLang="fa-IR" sz="2400"/>
              <a:t>No. We can say only one algorithm is better than another for that specific set of processes</a:t>
            </a:r>
            <a:endParaRPr lang="fa-IR" altLang="fa-IR" sz="2400"/>
          </a:p>
        </p:txBody>
      </p:sp>
      <p:pic>
        <p:nvPicPr>
          <p:cNvPr id="57353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5" y="3346450"/>
            <a:ext cx="278765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s0_design">
  <a:themeElements>
    <a:clrScheme name="cs0_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s0_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s0_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0_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0_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0_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0_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0_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0_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0_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0_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0_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0_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0_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OS9:Desktop Folder:cs0_design.pot</Template>
  <TotalTime>34391</TotalTime>
  <Words>379</Words>
  <Application>Microsoft Office PowerPoint</Application>
  <PresentationFormat>On-screen Show (4:3)</PresentationFormat>
  <Paragraphs>55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Times</vt:lpstr>
      <vt:lpstr>Wingdings</vt:lpstr>
      <vt:lpstr>cs0_design</vt:lpstr>
      <vt:lpstr>Chapter 10</vt:lpstr>
      <vt:lpstr>Reminder</vt:lpstr>
      <vt:lpstr>CPU Scheduling</vt:lpstr>
      <vt:lpstr>CPU Scheduling Algorithms</vt:lpstr>
      <vt:lpstr>First-Come, First-Served</vt:lpstr>
      <vt:lpstr>Shortest Job Next</vt:lpstr>
      <vt:lpstr>Round Robin</vt:lpstr>
      <vt:lpstr>Round Robin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Jones &amp; Bartlett Publishers</dc:creator>
  <cp:lastModifiedBy>Muntaseer Salahuddin</cp:lastModifiedBy>
  <cp:revision>306</cp:revision>
  <dcterms:created xsi:type="dcterms:W3CDTF">2002-06-09T19:56:08Z</dcterms:created>
  <dcterms:modified xsi:type="dcterms:W3CDTF">2023-09-20T21:39:33Z</dcterms:modified>
</cp:coreProperties>
</file>