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Lexen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Nuni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5.xml"/><Relationship Id="rId33" Type="http://schemas.openxmlformats.org/officeDocument/2006/relationships/font" Target="fonts/Lexend-bold.fntdata"/><Relationship Id="rId10" Type="http://schemas.openxmlformats.org/officeDocument/2006/relationships/slide" Target="slides/slide4.xml"/><Relationship Id="rId32" Type="http://schemas.openxmlformats.org/officeDocument/2006/relationships/font" Target="fonts/Lexend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f59afacc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f59afacc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6e1049155b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6e1049155b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6e1049155b_1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6e1049155b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6e1049155b_1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6e1049155b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6e1049155b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6e1049155b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6e1049155b_1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6e1049155b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6e1049155b_1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6e1049155b_1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74265aa5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74265aa5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5f59afacca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5f59afacca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e104915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e104915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f707a022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f707a022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f707a02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f707a02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df9194ed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6df9194ed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6e1049155b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6e1049155b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6e1049155b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6e1049155b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6e1049155b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6e1049155b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6e1049155b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6e1049155b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9" name="Google Shape;99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7.png"/><Relationship Id="rId13" Type="http://schemas.openxmlformats.org/officeDocument/2006/relationships/image" Target="../media/image16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png"/><Relationship Id="rId4" Type="http://schemas.openxmlformats.org/officeDocument/2006/relationships/image" Target="../media/image9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1.png"/><Relationship Id="rId13" Type="http://schemas.openxmlformats.org/officeDocument/2006/relationships/image" Target="../media/image8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9" Type="http://schemas.openxmlformats.org/officeDocument/2006/relationships/image" Target="../media/image9.png"/><Relationship Id="rId15" Type="http://schemas.openxmlformats.org/officeDocument/2006/relationships/image" Target="../media/image16.png"/><Relationship Id="rId14" Type="http://schemas.openxmlformats.org/officeDocument/2006/relationships/image" Target="../media/image11.png"/><Relationship Id="rId17" Type="http://schemas.openxmlformats.org/officeDocument/2006/relationships/image" Target="../media/image5.png"/><Relationship Id="rId16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Relationship Id="rId18" Type="http://schemas.openxmlformats.org/officeDocument/2006/relationships/image" Target="../media/image6.png"/><Relationship Id="rId7" Type="http://schemas.openxmlformats.org/officeDocument/2006/relationships/image" Target="../media/image15.png"/><Relationship Id="rId8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26"/>
          <p:cNvGrpSpPr/>
          <p:nvPr/>
        </p:nvGrpSpPr>
        <p:grpSpPr>
          <a:xfrm>
            <a:off x="299325" y="555213"/>
            <a:ext cx="8599800" cy="4033075"/>
            <a:chOff x="299325" y="698550"/>
            <a:chExt cx="8599800" cy="4033075"/>
          </a:xfrm>
        </p:grpSpPr>
        <p:sp>
          <p:nvSpPr>
            <p:cNvPr id="106" name="Google Shape;106;p26"/>
            <p:cNvSpPr txBox="1"/>
            <p:nvPr/>
          </p:nvSpPr>
          <p:spPr>
            <a:xfrm>
              <a:off x="3134100" y="698550"/>
              <a:ext cx="2875800" cy="14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Project </a:t>
              </a:r>
              <a:r>
                <a:rPr b="1" lang="en" sz="4000">
                  <a:solidFill>
                    <a:srgbClr val="FFCC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FlashPass</a:t>
              </a:r>
              <a:endParaRPr b="1" sz="4000">
                <a:solidFill>
                  <a:srgbClr val="FFCC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7" name="Google Shape;107;p26"/>
            <p:cNvSpPr txBox="1"/>
            <p:nvPr/>
          </p:nvSpPr>
          <p:spPr>
            <a:xfrm>
              <a:off x="299325" y="4054525"/>
              <a:ext cx="85998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By Team </a:t>
              </a:r>
              <a:r>
                <a:rPr b="1" lang="en" sz="1600">
                  <a:solidFill>
                    <a:srgbClr val="FFCC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Flash</a:t>
              </a:r>
              <a:r>
                <a:rPr b="1" lang="en" sz="1600">
                  <a:solidFill>
                    <a:srgbClr val="FFCC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Pass</a:t>
              </a:r>
              <a:endParaRPr b="1" sz="1600">
                <a:solidFill>
                  <a:srgbClr val="FFCC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정의정, 김태휘, 김경</a:t>
              </a:r>
              <a:endParaRPr b="1" sz="1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08" name="Google Shape;108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94800" y="2330975"/>
              <a:ext cx="1354400" cy="13544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650" y="633899"/>
            <a:ext cx="7920753" cy="4316175"/>
          </a:xfrm>
          <a:prstGeom prst="rect">
            <a:avLst/>
          </a:prstGeom>
          <a:noFill/>
          <a:ln cap="flat" cmpd="sng" w="1905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7" name="Google Shape;277;p35"/>
          <p:cNvSpPr txBox="1"/>
          <p:nvPr/>
        </p:nvSpPr>
        <p:spPr>
          <a:xfrm>
            <a:off x="0" y="0"/>
            <a:ext cx="91440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CC00"/>
                </a:solidFill>
              </a:rPr>
              <a:t>  UI &amp; UX: Show Item</a:t>
            </a:r>
            <a:endParaRPr b="1" sz="2400">
              <a:solidFill>
                <a:srgbClr val="FFCC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300" y="633903"/>
            <a:ext cx="7885394" cy="4316175"/>
          </a:xfrm>
          <a:prstGeom prst="rect">
            <a:avLst/>
          </a:prstGeom>
          <a:noFill/>
          <a:ln cap="flat" cmpd="sng" w="1905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3" name="Google Shape;283;p36"/>
          <p:cNvSpPr txBox="1"/>
          <p:nvPr/>
        </p:nvSpPr>
        <p:spPr>
          <a:xfrm>
            <a:off x="0" y="0"/>
            <a:ext cx="91440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CC00"/>
                </a:solidFill>
              </a:rPr>
              <a:t>  UI &amp; UX: Edit Item</a:t>
            </a:r>
            <a:endParaRPr b="1" sz="2400">
              <a:solidFill>
                <a:srgbClr val="FFCC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313" y="633898"/>
            <a:ext cx="7871370" cy="4316175"/>
          </a:xfrm>
          <a:prstGeom prst="rect">
            <a:avLst/>
          </a:prstGeom>
          <a:noFill/>
          <a:ln cap="flat" cmpd="sng" w="1905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9" name="Google Shape;289;p37"/>
          <p:cNvSpPr txBox="1"/>
          <p:nvPr/>
        </p:nvSpPr>
        <p:spPr>
          <a:xfrm>
            <a:off x="0" y="0"/>
            <a:ext cx="91440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CC00"/>
                </a:solidFill>
              </a:rPr>
              <a:t>  UI &amp; UX: Reset List</a:t>
            </a:r>
            <a:endParaRPr b="1" sz="2400">
              <a:solidFill>
                <a:srgbClr val="FFCC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00" y="633900"/>
            <a:ext cx="5021501" cy="2777974"/>
          </a:xfrm>
          <a:prstGeom prst="rect">
            <a:avLst/>
          </a:prstGeom>
          <a:noFill/>
          <a:ln cap="flat" cmpd="sng" w="1905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5" name="Google Shape;295;p38"/>
          <p:cNvSpPr txBox="1"/>
          <p:nvPr/>
        </p:nvSpPr>
        <p:spPr>
          <a:xfrm>
            <a:off x="0" y="0"/>
            <a:ext cx="91440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CC00"/>
                </a:solidFill>
              </a:rPr>
              <a:t>  UI &amp; UX: User Settings</a:t>
            </a:r>
            <a:endParaRPr b="1" sz="2400">
              <a:solidFill>
                <a:srgbClr val="FFCC00"/>
              </a:solidFill>
            </a:endParaRPr>
          </a:p>
        </p:txBody>
      </p:sp>
      <p:pic>
        <p:nvPicPr>
          <p:cNvPr id="296" name="Google Shape;29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5575" y="2327750"/>
            <a:ext cx="4741750" cy="2620925"/>
          </a:xfrm>
          <a:prstGeom prst="rect">
            <a:avLst/>
          </a:prstGeom>
          <a:noFill/>
          <a:ln cap="flat" cmpd="sng" w="1905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/>
          <p:nvPr/>
        </p:nvSpPr>
        <p:spPr>
          <a:xfrm>
            <a:off x="5919300" y="632250"/>
            <a:ext cx="3023700" cy="4274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9"/>
          <p:cNvSpPr/>
          <p:nvPr/>
        </p:nvSpPr>
        <p:spPr>
          <a:xfrm>
            <a:off x="3468450" y="633900"/>
            <a:ext cx="2207100" cy="311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9"/>
          <p:cNvSpPr/>
          <p:nvPr/>
        </p:nvSpPr>
        <p:spPr>
          <a:xfrm>
            <a:off x="98600" y="633900"/>
            <a:ext cx="3201900" cy="4274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9"/>
          <p:cNvSpPr txBox="1"/>
          <p:nvPr/>
        </p:nvSpPr>
        <p:spPr>
          <a:xfrm>
            <a:off x="0" y="0"/>
            <a:ext cx="91440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CC00"/>
                </a:solidFill>
              </a:rPr>
              <a:t>  DB Schema (구성도) - MySQL</a:t>
            </a:r>
            <a:endParaRPr b="1" sz="2400">
              <a:solidFill>
                <a:srgbClr val="FFCC00"/>
              </a:solidFill>
            </a:endParaRPr>
          </a:p>
        </p:txBody>
      </p:sp>
      <p:sp>
        <p:nvSpPr>
          <p:cNvPr id="305" name="Google Shape;305;p39"/>
          <p:cNvSpPr txBox="1"/>
          <p:nvPr/>
        </p:nvSpPr>
        <p:spPr>
          <a:xfrm>
            <a:off x="901775" y="886100"/>
            <a:ext cx="1619100" cy="401700"/>
          </a:xfrm>
          <a:prstGeom prst="rect">
            <a:avLst/>
          </a:prstGeom>
          <a:noFill/>
          <a:ln cap="flat" cmpd="sng" w="1905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CC00"/>
                </a:solidFill>
              </a:rPr>
              <a:t>t_users (유저)</a:t>
            </a:r>
            <a:endParaRPr b="1">
              <a:solidFill>
                <a:srgbClr val="FFCC00"/>
              </a:solidFill>
            </a:endParaRPr>
          </a:p>
        </p:txBody>
      </p:sp>
      <p:sp>
        <p:nvSpPr>
          <p:cNvPr id="306" name="Google Shape;306;p39"/>
          <p:cNvSpPr txBox="1"/>
          <p:nvPr/>
        </p:nvSpPr>
        <p:spPr>
          <a:xfrm>
            <a:off x="3700400" y="886100"/>
            <a:ext cx="1772400" cy="401700"/>
          </a:xfrm>
          <a:prstGeom prst="rect">
            <a:avLst/>
          </a:prstGeom>
          <a:noFill/>
          <a:ln cap="flat" cmpd="sng" w="1905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CC00"/>
                </a:solidFill>
              </a:rPr>
              <a:t>t_keys (유저별 키)</a:t>
            </a:r>
            <a:endParaRPr b="1">
              <a:solidFill>
                <a:srgbClr val="FFCC00"/>
              </a:solidFill>
            </a:endParaRPr>
          </a:p>
        </p:txBody>
      </p:sp>
      <p:sp>
        <p:nvSpPr>
          <p:cNvPr id="307" name="Google Shape;307;p39"/>
          <p:cNvSpPr txBox="1"/>
          <p:nvPr/>
        </p:nvSpPr>
        <p:spPr>
          <a:xfrm>
            <a:off x="6477050" y="884438"/>
            <a:ext cx="1894200" cy="460500"/>
          </a:xfrm>
          <a:prstGeom prst="rect">
            <a:avLst/>
          </a:prstGeom>
          <a:noFill/>
          <a:ln cap="flat" cmpd="sng" w="1905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CC00"/>
                </a:solidFill>
              </a:rPr>
              <a:t>t_items</a:t>
            </a:r>
            <a:endParaRPr b="1">
              <a:solidFill>
                <a:srgbClr val="FFCC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CC00"/>
                </a:solidFill>
              </a:rPr>
              <a:t>(유저 보유 아이템)</a:t>
            </a:r>
            <a:endParaRPr b="1">
              <a:solidFill>
                <a:srgbClr val="FFCC00"/>
              </a:solidFill>
            </a:endParaRPr>
          </a:p>
        </p:txBody>
      </p:sp>
      <p:sp>
        <p:nvSpPr>
          <p:cNvPr id="308" name="Google Shape;308;p39"/>
          <p:cNvSpPr txBox="1"/>
          <p:nvPr/>
        </p:nvSpPr>
        <p:spPr>
          <a:xfrm>
            <a:off x="901775" y="1385450"/>
            <a:ext cx="1619100" cy="4017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user_id (Primary Key)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유저식별변호 (UUID)</a:t>
            </a:r>
            <a:endParaRPr b="1" sz="1000">
              <a:solidFill>
                <a:srgbClr val="00FF00"/>
              </a:solidFill>
            </a:endParaRPr>
          </a:p>
        </p:txBody>
      </p:sp>
      <p:sp>
        <p:nvSpPr>
          <p:cNvPr id="309" name="Google Shape;309;p39"/>
          <p:cNvSpPr txBox="1"/>
          <p:nvPr/>
        </p:nvSpPr>
        <p:spPr>
          <a:xfrm>
            <a:off x="286875" y="2384150"/>
            <a:ext cx="1123800" cy="40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master_id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유저입력 ID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10" name="Google Shape;310;p39"/>
          <p:cNvSpPr txBox="1"/>
          <p:nvPr/>
        </p:nvSpPr>
        <p:spPr>
          <a:xfrm>
            <a:off x="1516675" y="2384150"/>
            <a:ext cx="1619100" cy="555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master_pw_hashed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암호화된 유저 비밀번호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(</a:t>
            </a:r>
            <a:r>
              <a:rPr b="1" lang="en" sz="1000">
                <a:solidFill>
                  <a:srgbClr val="E06666"/>
                </a:solidFill>
              </a:rPr>
              <a:t>SHA-256</a:t>
            </a:r>
            <a:r>
              <a:rPr b="1" lang="en" sz="1000">
                <a:solidFill>
                  <a:schemeClr val="dk1"/>
                </a:solidFill>
              </a:rPr>
              <a:t> 결과값)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11" name="Google Shape;311;p39"/>
          <p:cNvSpPr txBox="1"/>
          <p:nvPr/>
        </p:nvSpPr>
        <p:spPr>
          <a:xfrm>
            <a:off x="286875" y="2939150"/>
            <a:ext cx="1123800" cy="40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master_email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유저 이메일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12" name="Google Shape;312;p39"/>
          <p:cNvSpPr txBox="1"/>
          <p:nvPr/>
        </p:nvSpPr>
        <p:spPr>
          <a:xfrm>
            <a:off x="286875" y="3494150"/>
            <a:ext cx="1123800" cy="40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date_created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계정 생성일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13" name="Google Shape;313;p39"/>
          <p:cNvSpPr txBox="1"/>
          <p:nvPr/>
        </p:nvSpPr>
        <p:spPr>
          <a:xfrm>
            <a:off x="286875" y="4049150"/>
            <a:ext cx="1123800" cy="40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r>
              <a:rPr b="1" lang="en" sz="1000">
                <a:solidFill>
                  <a:schemeClr val="dk1"/>
                </a:solidFill>
              </a:rPr>
              <a:t>ate_lastlogin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최근 로그인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14" name="Google Shape;314;p39"/>
          <p:cNvSpPr txBox="1"/>
          <p:nvPr/>
        </p:nvSpPr>
        <p:spPr>
          <a:xfrm>
            <a:off x="1516675" y="3036800"/>
            <a:ext cx="1619100" cy="40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num_total_items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유저 보유 총 아이템 수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15" name="Google Shape;315;p39"/>
          <p:cNvSpPr txBox="1"/>
          <p:nvPr/>
        </p:nvSpPr>
        <p:spPr>
          <a:xfrm>
            <a:off x="1516675" y="3536150"/>
            <a:ext cx="1619100" cy="513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is_active 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 = 사용계정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 = 휴면계정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16" name="Google Shape;316;p39"/>
          <p:cNvSpPr txBox="1"/>
          <p:nvPr/>
        </p:nvSpPr>
        <p:spPr>
          <a:xfrm>
            <a:off x="3777050" y="1385450"/>
            <a:ext cx="1619100" cy="4017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key</a:t>
            </a:r>
            <a:r>
              <a:rPr b="1" lang="en" sz="1000">
                <a:solidFill>
                  <a:srgbClr val="00FF00"/>
                </a:solidFill>
              </a:rPr>
              <a:t>_id (Primary Key)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키 식별 ID</a:t>
            </a:r>
            <a:endParaRPr b="1" sz="1000">
              <a:solidFill>
                <a:srgbClr val="00FF00"/>
              </a:solidFill>
            </a:endParaRPr>
          </a:p>
        </p:txBody>
      </p:sp>
      <p:sp>
        <p:nvSpPr>
          <p:cNvPr id="317" name="Google Shape;317;p39"/>
          <p:cNvSpPr txBox="1"/>
          <p:nvPr/>
        </p:nvSpPr>
        <p:spPr>
          <a:xfrm>
            <a:off x="3777050" y="1884800"/>
            <a:ext cx="1619100" cy="401700"/>
          </a:xfrm>
          <a:prstGeom prst="rect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D9EEB"/>
                </a:solidFill>
              </a:rPr>
              <a:t>owner_id (Foreign Key)</a:t>
            </a:r>
            <a:endParaRPr b="1" sz="1000">
              <a:solidFill>
                <a:srgbClr val="6D9EE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D9EEB"/>
                </a:solidFill>
              </a:rPr>
              <a:t>해당 키의 소유자 ID</a:t>
            </a:r>
            <a:endParaRPr b="1" sz="1000">
              <a:solidFill>
                <a:srgbClr val="6D9EEB"/>
              </a:solidFill>
            </a:endParaRPr>
          </a:p>
        </p:txBody>
      </p:sp>
      <p:sp>
        <p:nvSpPr>
          <p:cNvPr id="318" name="Google Shape;318;p39"/>
          <p:cNvSpPr txBox="1"/>
          <p:nvPr/>
        </p:nvSpPr>
        <p:spPr>
          <a:xfrm>
            <a:off x="3777050" y="2384150"/>
            <a:ext cx="1619100" cy="555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master_pw_salt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06666"/>
                </a:solidFill>
              </a:rPr>
              <a:t>SHA-256</a:t>
            </a:r>
            <a:r>
              <a:rPr b="1" lang="en" sz="1000">
                <a:solidFill>
                  <a:schemeClr val="dk1"/>
                </a:solidFill>
              </a:rPr>
              <a:t> 암호화에 사용되는 솔트 값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19" name="Google Shape;319;p39"/>
          <p:cNvSpPr txBox="1"/>
          <p:nvPr/>
        </p:nvSpPr>
        <p:spPr>
          <a:xfrm>
            <a:off x="3777050" y="3036800"/>
            <a:ext cx="1619100" cy="555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item_encrypt_key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</a:rPr>
              <a:t>AES</a:t>
            </a:r>
            <a:r>
              <a:rPr b="1" lang="en" sz="1000">
                <a:solidFill>
                  <a:srgbClr val="FF00FF"/>
                </a:solidFill>
              </a:rPr>
              <a:t>-256</a:t>
            </a:r>
            <a:r>
              <a:rPr b="1" lang="en" sz="1000">
                <a:solidFill>
                  <a:schemeClr val="dk1"/>
                </a:solidFill>
              </a:rPr>
              <a:t> 암호화에 사용되는 솔트 값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20" name="Google Shape;320;p39"/>
          <p:cNvSpPr txBox="1"/>
          <p:nvPr/>
        </p:nvSpPr>
        <p:spPr>
          <a:xfrm>
            <a:off x="6614600" y="1411088"/>
            <a:ext cx="1619100" cy="4017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item_id</a:t>
            </a:r>
            <a:r>
              <a:rPr b="1" lang="en" sz="1000">
                <a:solidFill>
                  <a:srgbClr val="00FF00"/>
                </a:solidFill>
              </a:rPr>
              <a:t> (Primary Key)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아이템 식별 ID</a:t>
            </a:r>
            <a:endParaRPr b="1" sz="1000">
              <a:solidFill>
                <a:srgbClr val="00FF00"/>
              </a:solidFill>
            </a:endParaRPr>
          </a:p>
        </p:txBody>
      </p:sp>
      <p:sp>
        <p:nvSpPr>
          <p:cNvPr id="321" name="Google Shape;321;p39"/>
          <p:cNvSpPr txBox="1"/>
          <p:nvPr/>
        </p:nvSpPr>
        <p:spPr>
          <a:xfrm>
            <a:off x="6614600" y="1878925"/>
            <a:ext cx="1619100" cy="401700"/>
          </a:xfrm>
          <a:prstGeom prst="rect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D9EEB"/>
                </a:solidFill>
              </a:rPr>
              <a:t>owner_id (Foreign Key)</a:t>
            </a:r>
            <a:endParaRPr b="1" sz="1000">
              <a:solidFill>
                <a:srgbClr val="6D9EE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D9EEB"/>
                </a:solidFill>
              </a:rPr>
              <a:t>해당 아이템 소유자 ID</a:t>
            </a:r>
            <a:endParaRPr b="1" sz="1000">
              <a:solidFill>
                <a:srgbClr val="6D9EEB"/>
              </a:solidFill>
            </a:endParaRPr>
          </a:p>
        </p:txBody>
      </p:sp>
      <p:sp>
        <p:nvSpPr>
          <p:cNvPr id="322" name="Google Shape;322;p39"/>
          <p:cNvSpPr txBox="1"/>
          <p:nvPr/>
        </p:nvSpPr>
        <p:spPr>
          <a:xfrm>
            <a:off x="6063525" y="2378250"/>
            <a:ext cx="1290600" cy="40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item_name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유저 설정 아이템명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23" name="Google Shape;323;p39"/>
          <p:cNvSpPr txBox="1"/>
          <p:nvPr/>
        </p:nvSpPr>
        <p:spPr>
          <a:xfrm>
            <a:off x="6063525" y="2839713"/>
            <a:ext cx="1290600" cy="40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item_url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해당 아이템 URL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24" name="Google Shape;324;p39"/>
          <p:cNvSpPr txBox="1"/>
          <p:nvPr/>
        </p:nvSpPr>
        <p:spPr>
          <a:xfrm>
            <a:off x="6063525" y="3292738"/>
            <a:ext cx="1290600" cy="40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item_login_id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아이템 로그인 ID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25" name="Google Shape;325;p39"/>
          <p:cNvSpPr txBox="1"/>
          <p:nvPr/>
        </p:nvSpPr>
        <p:spPr>
          <a:xfrm>
            <a:off x="6063525" y="3745775"/>
            <a:ext cx="1290600" cy="705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item_login_pw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아이템 로그인 PW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</a:rPr>
              <a:t>AES-256</a:t>
            </a:r>
            <a:r>
              <a:rPr b="1" lang="en" sz="1000">
                <a:solidFill>
                  <a:schemeClr val="dk1"/>
                </a:solidFill>
              </a:rPr>
              <a:t> 암호화 결과값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26" name="Google Shape;326;p39"/>
          <p:cNvSpPr txBox="1"/>
          <p:nvPr/>
        </p:nvSpPr>
        <p:spPr>
          <a:xfrm>
            <a:off x="7494175" y="2378250"/>
            <a:ext cx="1290600" cy="40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item_category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유저 설정 카테고리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27" name="Google Shape;327;p39"/>
          <p:cNvSpPr txBox="1"/>
          <p:nvPr/>
        </p:nvSpPr>
        <p:spPr>
          <a:xfrm>
            <a:off x="7494175" y="2856600"/>
            <a:ext cx="1290600" cy="40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date_added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아이템 추가일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28" name="Google Shape;328;p39"/>
          <p:cNvSpPr txBox="1"/>
          <p:nvPr/>
        </p:nvSpPr>
        <p:spPr>
          <a:xfrm>
            <a:off x="7494175" y="3292750"/>
            <a:ext cx="1290600" cy="40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date_edited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아이템 최종수정일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29" name="Google Shape;329;p39"/>
          <p:cNvSpPr txBox="1"/>
          <p:nvPr/>
        </p:nvSpPr>
        <p:spPr>
          <a:xfrm>
            <a:off x="7494175" y="3745775"/>
            <a:ext cx="1290600" cy="40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num_clicks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아이템 클릭 횟수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330" name="Google Shape;330;p39"/>
          <p:cNvCxnSpPr>
            <a:stCxn id="308" idx="3"/>
            <a:endCxn id="317" idx="1"/>
          </p:cNvCxnSpPr>
          <p:nvPr/>
        </p:nvCxnSpPr>
        <p:spPr>
          <a:xfrm>
            <a:off x="2520875" y="1586300"/>
            <a:ext cx="1256100" cy="499500"/>
          </a:xfrm>
          <a:prstGeom prst="curvedConnector3">
            <a:avLst>
              <a:gd fmla="val 50003" name="adj1"/>
            </a:avLst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39"/>
          <p:cNvCxnSpPr>
            <a:stCxn id="317" idx="3"/>
            <a:endCxn id="321" idx="1"/>
          </p:cNvCxnSpPr>
          <p:nvPr/>
        </p:nvCxnSpPr>
        <p:spPr>
          <a:xfrm flipH="1" rot="10800000">
            <a:off x="5396150" y="2079650"/>
            <a:ext cx="1218600" cy="6000"/>
          </a:xfrm>
          <a:prstGeom prst="curvedConnector3">
            <a:avLst>
              <a:gd fmla="val 49994" name="adj1"/>
            </a:avLst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39"/>
          <p:cNvCxnSpPr>
            <a:stCxn id="310" idx="3"/>
            <a:endCxn id="318" idx="1"/>
          </p:cNvCxnSpPr>
          <p:nvPr/>
        </p:nvCxnSpPr>
        <p:spPr>
          <a:xfrm>
            <a:off x="3135775" y="2661650"/>
            <a:ext cx="641400" cy="600"/>
          </a:xfrm>
          <a:prstGeom prst="curvedConnector3">
            <a:avLst>
              <a:gd fmla="val 4999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39"/>
          <p:cNvCxnSpPr>
            <a:stCxn id="319" idx="3"/>
            <a:endCxn id="325" idx="1"/>
          </p:cNvCxnSpPr>
          <p:nvPr/>
        </p:nvCxnSpPr>
        <p:spPr>
          <a:xfrm>
            <a:off x="5396150" y="3314300"/>
            <a:ext cx="667500" cy="783900"/>
          </a:xfrm>
          <a:prstGeom prst="curvedConnector3">
            <a:avLst>
              <a:gd fmla="val 49991" name="adj1"/>
            </a:avLst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"/>
          <p:cNvSpPr txBox="1"/>
          <p:nvPr/>
        </p:nvSpPr>
        <p:spPr>
          <a:xfrm>
            <a:off x="0" y="0"/>
            <a:ext cx="91440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CC00"/>
                </a:solidFill>
              </a:rPr>
              <a:t>  Spring MVC 기본구조 &amp; 동작순서</a:t>
            </a:r>
            <a:endParaRPr b="1" sz="2400">
              <a:solidFill>
                <a:srgbClr val="FFCC00"/>
              </a:solidFill>
            </a:endParaRPr>
          </a:p>
        </p:txBody>
      </p:sp>
      <p:sp>
        <p:nvSpPr>
          <p:cNvPr id="339" name="Google Shape;339;p40"/>
          <p:cNvSpPr txBox="1"/>
          <p:nvPr/>
        </p:nvSpPr>
        <p:spPr>
          <a:xfrm>
            <a:off x="490013" y="2500613"/>
            <a:ext cx="1619100" cy="401700"/>
          </a:xfrm>
          <a:prstGeom prst="rect">
            <a:avLst/>
          </a:prstGeom>
          <a:noFill/>
          <a:ln cap="flat" cmpd="sng" w="1905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CC00"/>
                </a:solidFill>
              </a:rPr>
              <a:t>Client</a:t>
            </a:r>
            <a:endParaRPr b="1">
              <a:solidFill>
                <a:srgbClr val="FFCC00"/>
              </a:solidFill>
            </a:endParaRPr>
          </a:p>
        </p:txBody>
      </p:sp>
      <p:sp>
        <p:nvSpPr>
          <p:cNvPr id="340" name="Google Shape;340;p40"/>
          <p:cNvSpPr txBox="1"/>
          <p:nvPr/>
        </p:nvSpPr>
        <p:spPr>
          <a:xfrm>
            <a:off x="3006413" y="1171488"/>
            <a:ext cx="1905000" cy="401700"/>
          </a:xfrm>
          <a:prstGeom prst="rect">
            <a:avLst/>
          </a:prstGeom>
          <a:noFill/>
          <a:ln cap="flat" cmpd="sng" w="1905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CC00"/>
                </a:solidFill>
              </a:rPr>
              <a:t>HandlerMapping</a:t>
            </a:r>
            <a:endParaRPr b="1">
              <a:solidFill>
                <a:srgbClr val="FFCC00"/>
              </a:solidFill>
            </a:endParaRPr>
          </a:p>
        </p:txBody>
      </p:sp>
      <p:sp>
        <p:nvSpPr>
          <p:cNvPr id="341" name="Google Shape;341;p40"/>
          <p:cNvSpPr txBox="1"/>
          <p:nvPr/>
        </p:nvSpPr>
        <p:spPr>
          <a:xfrm>
            <a:off x="3006413" y="2081913"/>
            <a:ext cx="1905000" cy="401700"/>
          </a:xfrm>
          <a:prstGeom prst="rect">
            <a:avLst/>
          </a:prstGeom>
          <a:noFill/>
          <a:ln cap="flat" cmpd="sng" w="1905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CC00"/>
                </a:solidFill>
              </a:rPr>
              <a:t>DispatcherServlet</a:t>
            </a:r>
            <a:endParaRPr b="1">
              <a:solidFill>
                <a:srgbClr val="FFCC00"/>
              </a:solidFill>
            </a:endParaRPr>
          </a:p>
        </p:txBody>
      </p:sp>
      <p:sp>
        <p:nvSpPr>
          <p:cNvPr id="342" name="Google Shape;342;p40"/>
          <p:cNvSpPr txBox="1"/>
          <p:nvPr/>
        </p:nvSpPr>
        <p:spPr>
          <a:xfrm>
            <a:off x="3006413" y="2992363"/>
            <a:ext cx="1905000" cy="401700"/>
          </a:xfrm>
          <a:prstGeom prst="rect">
            <a:avLst/>
          </a:prstGeom>
          <a:noFill/>
          <a:ln cap="flat" cmpd="sng" w="1905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CC00"/>
                </a:solidFill>
              </a:rPr>
              <a:t>ViewResolver</a:t>
            </a:r>
            <a:endParaRPr b="1">
              <a:solidFill>
                <a:srgbClr val="FFCC00"/>
              </a:solidFill>
            </a:endParaRPr>
          </a:p>
        </p:txBody>
      </p:sp>
      <p:sp>
        <p:nvSpPr>
          <p:cNvPr id="343" name="Google Shape;343;p40"/>
          <p:cNvSpPr txBox="1"/>
          <p:nvPr/>
        </p:nvSpPr>
        <p:spPr>
          <a:xfrm>
            <a:off x="3006413" y="3902788"/>
            <a:ext cx="1905000" cy="401700"/>
          </a:xfrm>
          <a:prstGeom prst="rect">
            <a:avLst/>
          </a:prstGeom>
          <a:noFill/>
          <a:ln cap="flat" cmpd="sng" w="1905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CC00"/>
                </a:solidFill>
              </a:rPr>
              <a:t>View</a:t>
            </a:r>
            <a:endParaRPr b="1">
              <a:solidFill>
                <a:srgbClr val="FFCC00"/>
              </a:solidFill>
            </a:endParaRPr>
          </a:p>
        </p:txBody>
      </p:sp>
      <p:sp>
        <p:nvSpPr>
          <p:cNvPr id="344" name="Google Shape;344;p40"/>
          <p:cNvSpPr txBox="1"/>
          <p:nvPr/>
        </p:nvSpPr>
        <p:spPr>
          <a:xfrm>
            <a:off x="6510563" y="1171488"/>
            <a:ext cx="1905000" cy="401700"/>
          </a:xfrm>
          <a:prstGeom prst="rect">
            <a:avLst/>
          </a:prstGeom>
          <a:noFill/>
          <a:ln cap="flat" cmpd="sng" w="1905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CC00"/>
                </a:solidFill>
              </a:rPr>
              <a:t>Controller</a:t>
            </a:r>
            <a:endParaRPr b="1">
              <a:solidFill>
                <a:srgbClr val="FFCC00"/>
              </a:solidFill>
            </a:endParaRPr>
          </a:p>
        </p:txBody>
      </p:sp>
      <p:sp>
        <p:nvSpPr>
          <p:cNvPr id="345" name="Google Shape;345;p40"/>
          <p:cNvSpPr txBox="1"/>
          <p:nvPr/>
        </p:nvSpPr>
        <p:spPr>
          <a:xfrm>
            <a:off x="6510563" y="2089713"/>
            <a:ext cx="1905000" cy="401700"/>
          </a:xfrm>
          <a:prstGeom prst="rect">
            <a:avLst/>
          </a:prstGeom>
          <a:noFill/>
          <a:ln cap="flat" cmpd="sng" w="1905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CC00"/>
                </a:solidFill>
              </a:rPr>
              <a:t>Service</a:t>
            </a:r>
            <a:endParaRPr b="1">
              <a:solidFill>
                <a:srgbClr val="FFCC00"/>
              </a:solidFill>
            </a:endParaRPr>
          </a:p>
        </p:txBody>
      </p:sp>
      <p:sp>
        <p:nvSpPr>
          <p:cNvPr id="346" name="Google Shape;346;p40"/>
          <p:cNvSpPr txBox="1"/>
          <p:nvPr/>
        </p:nvSpPr>
        <p:spPr>
          <a:xfrm>
            <a:off x="6510563" y="3000175"/>
            <a:ext cx="1905000" cy="401700"/>
          </a:xfrm>
          <a:prstGeom prst="rect">
            <a:avLst/>
          </a:prstGeom>
          <a:noFill/>
          <a:ln cap="flat" cmpd="sng" w="1905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CC00"/>
                </a:solidFill>
              </a:rPr>
              <a:t>DAO - Repository</a:t>
            </a:r>
            <a:endParaRPr b="1" sz="1200">
              <a:solidFill>
                <a:srgbClr val="FFCC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CC00"/>
                </a:solidFill>
              </a:rPr>
              <a:t>(Data Access Object)</a:t>
            </a:r>
            <a:endParaRPr b="1" sz="1200">
              <a:solidFill>
                <a:srgbClr val="FFCC00"/>
              </a:solidFill>
            </a:endParaRPr>
          </a:p>
        </p:txBody>
      </p:sp>
      <p:sp>
        <p:nvSpPr>
          <p:cNvPr id="347" name="Google Shape;347;p40"/>
          <p:cNvSpPr txBox="1"/>
          <p:nvPr/>
        </p:nvSpPr>
        <p:spPr>
          <a:xfrm>
            <a:off x="6510863" y="3902788"/>
            <a:ext cx="1905000" cy="401700"/>
          </a:xfrm>
          <a:prstGeom prst="rect">
            <a:avLst/>
          </a:prstGeom>
          <a:noFill/>
          <a:ln cap="flat" cmpd="sng" w="1905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CC00"/>
                </a:solidFill>
              </a:rPr>
              <a:t>DB</a:t>
            </a:r>
            <a:endParaRPr b="1">
              <a:solidFill>
                <a:srgbClr val="FFCC00"/>
              </a:solidFill>
            </a:endParaRPr>
          </a:p>
        </p:txBody>
      </p:sp>
      <p:cxnSp>
        <p:nvCxnSpPr>
          <p:cNvPr id="348" name="Google Shape;348;p40"/>
          <p:cNvCxnSpPr>
            <a:stCxn id="339" idx="3"/>
            <a:endCxn id="341" idx="1"/>
          </p:cNvCxnSpPr>
          <p:nvPr/>
        </p:nvCxnSpPr>
        <p:spPr>
          <a:xfrm flipH="1" rot="10800000">
            <a:off x="2109113" y="2282663"/>
            <a:ext cx="897300" cy="4188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49" name="Google Shape;349;p40"/>
          <p:cNvCxnSpPr>
            <a:stCxn id="341" idx="0"/>
            <a:endCxn id="340" idx="2"/>
          </p:cNvCxnSpPr>
          <p:nvPr/>
        </p:nvCxnSpPr>
        <p:spPr>
          <a:xfrm rot="-5400000">
            <a:off x="3704813" y="1827213"/>
            <a:ext cx="508800" cy="600"/>
          </a:xfrm>
          <a:prstGeom prst="curvedConnector3">
            <a:avLst>
              <a:gd fmla="val 49993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0" name="Google Shape;350;p40"/>
          <p:cNvCxnSpPr>
            <a:stCxn id="340" idx="3"/>
            <a:endCxn id="344" idx="1"/>
          </p:cNvCxnSpPr>
          <p:nvPr/>
        </p:nvCxnSpPr>
        <p:spPr>
          <a:xfrm>
            <a:off x="4911413" y="1372338"/>
            <a:ext cx="1599300" cy="600"/>
          </a:xfrm>
          <a:prstGeom prst="curvedConnector3">
            <a:avLst>
              <a:gd fmla="val 49995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1" name="Google Shape;351;p40"/>
          <p:cNvCxnSpPr>
            <a:stCxn id="344" idx="2"/>
            <a:endCxn id="345" idx="0"/>
          </p:cNvCxnSpPr>
          <p:nvPr/>
        </p:nvCxnSpPr>
        <p:spPr>
          <a:xfrm flipH="1" rot="-5400000">
            <a:off x="7205063" y="1831188"/>
            <a:ext cx="516600" cy="600"/>
          </a:xfrm>
          <a:prstGeom prst="curvedConnector3">
            <a:avLst>
              <a:gd fmla="val 49993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2" name="Google Shape;352;p40"/>
          <p:cNvCxnSpPr>
            <a:stCxn id="345" idx="2"/>
            <a:endCxn id="346" idx="0"/>
          </p:cNvCxnSpPr>
          <p:nvPr/>
        </p:nvCxnSpPr>
        <p:spPr>
          <a:xfrm flipH="1" rot="-5400000">
            <a:off x="7208963" y="2745513"/>
            <a:ext cx="508800" cy="6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3" name="Google Shape;353;p40"/>
          <p:cNvCxnSpPr>
            <a:stCxn id="346" idx="2"/>
            <a:endCxn id="347" idx="0"/>
          </p:cNvCxnSpPr>
          <p:nvPr/>
        </p:nvCxnSpPr>
        <p:spPr>
          <a:xfrm flipH="1" rot="-5400000">
            <a:off x="7212863" y="3652075"/>
            <a:ext cx="501000" cy="600"/>
          </a:xfrm>
          <a:prstGeom prst="curvedConnector3">
            <a:avLst>
              <a:gd fmla="val 49991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4" name="Google Shape;354;p40"/>
          <p:cNvCxnSpPr>
            <a:stCxn id="347" idx="3"/>
            <a:endCxn id="346" idx="3"/>
          </p:cNvCxnSpPr>
          <p:nvPr/>
        </p:nvCxnSpPr>
        <p:spPr>
          <a:xfrm flipH="1" rot="10800000">
            <a:off x="8415863" y="3200938"/>
            <a:ext cx="600" cy="9027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40"/>
          <p:cNvCxnSpPr>
            <a:stCxn id="346" idx="3"/>
            <a:endCxn id="345" idx="3"/>
          </p:cNvCxnSpPr>
          <p:nvPr/>
        </p:nvCxnSpPr>
        <p:spPr>
          <a:xfrm flipH="1" rot="10800000">
            <a:off x="8415563" y="2290525"/>
            <a:ext cx="600" cy="9105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p40"/>
          <p:cNvCxnSpPr>
            <a:stCxn id="345" idx="3"/>
            <a:endCxn id="344" idx="3"/>
          </p:cNvCxnSpPr>
          <p:nvPr/>
        </p:nvCxnSpPr>
        <p:spPr>
          <a:xfrm flipH="1" rot="10800000">
            <a:off x="8415563" y="1372263"/>
            <a:ext cx="600" cy="9183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40"/>
          <p:cNvCxnSpPr>
            <a:stCxn id="344" idx="1"/>
            <a:endCxn id="341" idx="3"/>
          </p:cNvCxnSpPr>
          <p:nvPr/>
        </p:nvCxnSpPr>
        <p:spPr>
          <a:xfrm flipH="1">
            <a:off x="4911563" y="1372338"/>
            <a:ext cx="1599000" cy="910500"/>
          </a:xfrm>
          <a:prstGeom prst="curvedConnector3">
            <a:avLst>
              <a:gd fmla="val 50005" name="adj1"/>
            </a:avLst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40"/>
          <p:cNvCxnSpPr>
            <a:stCxn id="341" idx="3"/>
            <a:endCxn id="342" idx="3"/>
          </p:cNvCxnSpPr>
          <p:nvPr/>
        </p:nvCxnSpPr>
        <p:spPr>
          <a:xfrm>
            <a:off x="4911413" y="2282763"/>
            <a:ext cx="600" cy="9105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40"/>
          <p:cNvCxnSpPr>
            <a:stCxn id="342" idx="3"/>
            <a:endCxn id="343" idx="3"/>
          </p:cNvCxnSpPr>
          <p:nvPr/>
        </p:nvCxnSpPr>
        <p:spPr>
          <a:xfrm>
            <a:off x="4911413" y="3193213"/>
            <a:ext cx="600" cy="9105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40"/>
          <p:cNvCxnSpPr>
            <a:stCxn id="343" idx="1"/>
            <a:endCxn id="341" idx="1"/>
          </p:cNvCxnSpPr>
          <p:nvPr/>
        </p:nvCxnSpPr>
        <p:spPr>
          <a:xfrm flipH="1" rot="10800000">
            <a:off x="3006413" y="2282638"/>
            <a:ext cx="600" cy="1821000"/>
          </a:xfrm>
          <a:prstGeom prst="curvedConnector3">
            <a:avLst>
              <a:gd fmla="val -39687500" name="adj1"/>
            </a:avLst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40"/>
          <p:cNvCxnSpPr>
            <a:stCxn id="341" idx="0"/>
            <a:endCxn id="339" idx="0"/>
          </p:cNvCxnSpPr>
          <p:nvPr/>
        </p:nvCxnSpPr>
        <p:spPr>
          <a:xfrm rot="5400000">
            <a:off x="2419913" y="961713"/>
            <a:ext cx="418800" cy="2659200"/>
          </a:xfrm>
          <a:prstGeom prst="curvedConnector3">
            <a:avLst>
              <a:gd fmla="val -56859" name="adj1"/>
            </a:avLst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2" name="Google Shape;362;p40"/>
          <p:cNvSpPr txBox="1"/>
          <p:nvPr/>
        </p:nvSpPr>
        <p:spPr>
          <a:xfrm>
            <a:off x="2109113" y="2117013"/>
            <a:ext cx="7857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1. 요청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363" name="Google Shape;363;p40"/>
          <p:cNvSpPr txBox="1"/>
          <p:nvPr/>
        </p:nvSpPr>
        <p:spPr>
          <a:xfrm>
            <a:off x="3959513" y="1661813"/>
            <a:ext cx="14121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2</a:t>
            </a:r>
            <a:r>
              <a:rPr b="1" lang="en" sz="800">
                <a:solidFill>
                  <a:schemeClr val="dk1"/>
                </a:solidFill>
              </a:rPr>
              <a:t>. 해당 요청을 매핑한 컨트롤러가 있는지 검색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364" name="Google Shape;364;p40"/>
          <p:cNvSpPr txBox="1"/>
          <p:nvPr/>
        </p:nvSpPr>
        <p:spPr>
          <a:xfrm>
            <a:off x="5004938" y="913463"/>
            <a:ext cx="14121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3</a:t>
            </a:r>
            <a:r>
              <a:rPr b="1" lang="en" sz="800">
                <a:solidFill>
                  <a:schemeClr val="dk1"/>
                </a:solidFill>
              </a:rPr>
              <a:t>. 처리 요청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Bean 등록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365" name="Google Shape;365;p40"/>
          <p:cNvSpPr txBox="1"/>
          <p:nvPr/>
        </p:nvSpPr>
        <p:spPr>
          <a:xfrm>
            <a:off x="6516413" y="1643563"/>
            <a:ext cx="920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4. DTO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366" name="Google Shape;366;p40"/>
          <p:cNvSpPr txBox="1"/>
          <p:nvPr/>
        </p:nvSpPr>
        <p:spPr>
          <a:xfrm>
            <a:off x="6516413" y="2535725"/>
            <a:ext cx="920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5</a:t>
            </a:r>
            <a:r>
              <a:rPr b="1" lang="en" sz="800">
                <a:solidFill>
                  <a:schemeClr val="dk1"/>
                </a:solidFill>
              </a:rPr>
              <a:t>. DTO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367" name="Google Shape;367;p40"/>
          <p:cNvSpPr txBox="1"/>
          <p:nvPr/>
        </p:nvSpPr>
        <p:spPr>
          <a:xfrm>
            <a:off x="6516400" y="3446150"/>
            <a:ext cx="920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6</a:t>
            </a:r>
            <a:r>
              <a:rPr b="1" lang="en" sz="800">
                <a:solidFill>
                  <a:schemeClr val="dk1"/>
                </a:solidFill>
              </a:rPr>
              <a:t>. DTO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368" name="Google Shape;368;p40"/>
          <p:cNvSpPr txBox="1"/>
          <p:nvPr/>
        </p:nvSpPr>
        <p:spPr>
          <a:xfrm>
            <a:off x="7489900" y="3446138"/>
            <a:ext cx="920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7</a:t>
            </a:r>
            <a:r>
              <a:rPr b="1" lang="en" sz="800">
                <a:solidFill>
                  <a:schemeClr val="dk1"/>
                </a:solidFill>
              </a:rPr>
              <a:t>. DTO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369" name="Google Shape;369;p40"/>
          <p:cNvSpPr txBox="1"/>
          <p:nvPr/>
        </p:nvSpPr>
        <p:spPr>
          <a:xfrm>
            <a:off x="7495150" y="2553975"/>
            <a:ext cx="920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8</a:t>
            </a:r>
            <a:r>
              <a:rPr b="1" lang="en" sz="800">
                <a:solidFill>
                  <a:schemeClr val="dk1"/>
                </a:solidFill>
              </a:rPr>
              <a:t>. DTO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370" name="Google Shape;370;p40"/>
          <p:cNvSpPr txBox="1"/>
          <p:nvPr/>
        </p:nvSpPr>
        <p:spPr>
          <a:xfrm>
            <a:off x="7495150" y="1661813"/>
            <a:ext cx="920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9</a:t>
            </a:r>
            <a:r>
              <a:rPr b="1" lang="en" sz="800">
                <a:solidFill>
                  <a:schemeClr val="dk1"/>
                </a:solidFill>
              </a:rPr>
              <a:t>. DTO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371" name="Google Shape;371;p40"/>
          <p:cNvSpPr txBox="1"/>
          <p:nvPr/>
        </p:nvSpPr>
        <p:spPr>
          <a:xfrm>
            <a:off x="5098462" y="2193513"/>
            <a:ext cx="14121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10. 클라이언트 요청 처리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출력할 View 이름 리턴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372" name="Google Shape;372;p40"/>
          <p:cNvSpPr txBox="1"/>
          <p:nvPr/>
        </p:nvSpPr>
        <p:spPr>
          <a:xfrm>
            <a:off x="5098162" y="3035288"/>
            <a:ext cx="14121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11. 컨트롤러에서 보내온 View 이름을 토대로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처리 View 검색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373" name="Google Shape;373;p40"/>
          <p:cNvSpPr txBox="1"/>
          <p:nvPr/>
        </p:nvSpPr>
        <p:spPr>
          <a:xfrm>
            <a:off x="5098462" y="3937888"/>
            <a:ext cx="14121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12. 처리결과를 View로 송신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374" name="Google Shape;374;p40"/>
          <p:cNvSpPr txBox="1"/>
          <p:nvPr/>
        </p:nvSpPr>
        <p:spPr>
          <a:xfrm>
            <a:off x="1356187" y="3937888"/>
            <a:ext cx="14121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13. 처리결과가 포함된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View를 DispatcherServlet에 송신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375" name="Google Shape;375;p40"/>
          <p:cNvSpPr txBox="1"/>
          <p:nvPr/>
        </p:nvSpPr>
        <p:spPr>
          <a:xfrm>
            <a:off x="1299712" y="1502613"/>
            <a:ext cx="14121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14. 최종결과 출력</a:t>
            </a:r>
            <a:endParaRPr b="1"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1"/>
          <p:cNvSpPr txBox="1"/>
          <p:nvPr/>
        </p:nvSpPr>
        <p:spPr>
          <a:xfrm>
            <a:off x="564750" y="793650"/>
            <a:ext cx="8014500" cy="17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개발 우선순위를 잘못 정한 것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b="1" lang="en" sz="1800">
                <a:solidFill>
                  <a:schemeClr val="dk1"/>
                </a:solidFill>
              </a:rPr>
              <a:t>스프링과 타임리프를 먼저 학습 후 HTML, CSS를 구현했다면…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간단한 것들부터 일단 해결한 후에 복잡한 것들을 생각했다면…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381" name="Google Shape;381;p41"/>
          <p:cNvSpPr txBox="1"/>
          <p:nvPr/>
        </p:nvSpPr>
        <p:spPr>
          <a:xfrm>
            <a:off x="0" y="0"/>
            <a:ext cx="91440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CC00"/>
                </a:solidFill>
              </a:rPr>
              <a:t>  아쉬운 점</a:t>
            </a:r>
            <a:endParaRPr b="1" sz="2400">
              <a:solidFill>
                <a:srgbClr val="FFCC00"/>
              </a:solidFill>
            </a:endParaRPr>
          </a:p>
        </p:txBody>
      </p:sp>
      <p:sp>
        <p:nvSpPr>
          <p:cNvPr id="382" name="Google Shape;382;p41"/>
          <p:cNvSpPr txBox="1"/>
          <p:nvPr/>
        </p:nvSpPr>
        <p:spPr>
          <a:xfrm>
            <a:off x="564750" y="3165050"/>
            <a:ext cx="8014500" cy="17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Spring Boot 학습 마무리 및 구현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암호화 학습 및 구현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b="1" lang="en" sz="1800">
                <a:solidFill>
                  <a:schemeClr val="dk1"/>
                </a:solidFill>
              </a:rPr>
              <a:t>선형대수학 학습…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383" name="Google Shape;383;p41"/>
          <p:cNvSpPr txBox="1"/>
          <p:nvPr/>
        </p:nvSpPr>
        <p:spPr>
          <a:xfrm>
            <a:off x="0" y="2559600"/>
            <a:ext cx="91440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CC00"/>
                </a:solidFill>
              </a:rPr>
              <a:t>  앞으로의 진행 방향</a:t>
            </a:r>
            <a:endParaRPr b="1" sz="2400">
              <a:solidFill>
                <a:srgbClr val="FFCC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2"/>
          <p:cNvSpPr txBox="1"/>
          <p:nvPr>
            <p:ph type="ctrTitle"/>
          </p:nvPr>
        </p:nvSpPr>
        <p:spPr>
          <a:xfrm>
            <a:off x="0" y="1651650"/>
            <a:ext cx="9144000" cy="18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End of Presentation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title"/>
          </p:nvPr>
        </p:nvSpPr>
        <p:spPr>
          <a:xfrm>
            <a:off x="0" y="0"/>
            <a:ext cx="9144000" cy="7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CC00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1" lang="en" sz="2400">
                <a:solidFill>
                  <a:srgbClr val="FFCC00"/>
                </a:solidFill>
                <a:latin typeface="Montserrat"/>
                <a:ea typeface="Montserrat"/>
                <a:cs typeface="Montserrat"/>
                <a:sym typeface="Montserrat"/>
              </a:rPr>
              <a:t>프로젝트 목적</a:t>
            </a:r>
            <a:endParaRPr b="1" sz="2400">
              <a:solidFill>
                <a:srgbClr val="FFCC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7"/>
          <p:cNvSpPr txBox="1"/>
          <p:nvPr>
            <p:ph idx="1" type="body"/>
          </p:nvPr>
        </p:nvSpPr>
        <p:spPr>
          <a:xfrm>
            <a:off x="311700" y="799800"/>
            <a:ext cx="8520600" cy="40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스마트폰의 보급과 인터넷 및 IT 기술의 발전을 통해 기술적으로 편한 요즘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하지만 그에 따라 우리는 </a:t>
            </a:r>
            <a:r>
              <a:rPr lang="en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수많은 웹사이트와 서비스에 가입 및 구독</a:t>
            </a:r>
            <a:endParaRPr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이 모든 웹사이트와 서비스에 동일한 ID와 PW를 사용하는 것은 보안적으로 취약.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그렇다고 해서 항상 다른 ID와 PW를 사용하면 모두 기억하기 어려움.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Montserrat"/>
              <a:buChar char="●"/>
            </a:pPr>
            <a:r>
              <a:rPr b="1" lang="en">
                <a:solidFill>
                  <a:srgbClr val="FFCC00"/>
                </a:solidFill>
                <a:latin typeface="Montserrat"/>
                <a:ea typeface="Montserrat"/>
                <a:cs typeface="Montserrat"/>
                <a:sym typeface="Montserrat"/>
              </a:rPr>
              <a:t>따라서, 단 1개의 Master ID, 단 1개의 Master Password.</a:t>
            </a:r>
            <a:endParaRPr b="1">
              <a:solidFill>
                <a:srgbClr val="FFCC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400"/>
              <a:buFont typeface="Montserrat"/>
              <a:buChar char="○"/>
            </a:pPr>
            <a:r>
              <a:rPr b="1" lang="en">
                <a:solidFill>
                  <a:srgbClr val="FFCC00"/>
                </a:solidFill>
                <a:latin typeface="Montserrat"/>
                <a:ea typeface="Montserrat"/>
                <a:cs typeface="Montserrat"/>
                <a:sym typeface="Montserrat"/>
              </a:rPr>
              <a:t>내가 가입한 모든 웹사이트/서비스의 ID와 PW를 저장해놓고 사용.</a:t>
            </a:r>
            <a:endParaRPr b="1">
              <a:solidFill>
                <a:srgbClr val="FFCC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/>
          <p:nvPr/>
        </p:nvSpPr>
        <p:spPr>
          <a:xfrm>
            <a:off x="5773675" y="1150625"/>
            <a:ext cx="3069000" cy="3596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8"/>
          <p:cNvSpPr/>
          <p:nvPr/>
        </p:nvSpPr>
        <p:spPr>
          <a:xfrm>
            <a:off x="524125" y="3255200"/>
            <a:ext cx="4727400" cy="149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8"/>
          <p:cNvSpPr/>
          <p:nvPr/>
        </p:nvSpPr>
        <p:spPr>
          <a:xfrm>
            <a:off x="524125" y="1150625"/>
            <a:ext cx="4727400" cy="149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096" y="1280684"/>
            <a:ext cx="1015695" cy="106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8"/>
          <p:cNvPicPr preferRelativeResize="0"/>
          <p:nvPr/>
        </p:nvPicPr>
        <p:blipFill rotWithShape="1">
          <a:blip r:embed="rId4">
            <a:alphaModFix/>
          </a:blip>
          <a:srcRect b="5949" l="5100" r="-5100" t="-5950"/>
          <a:stretch/>
        </p:blipFill>
        <p:spPr>
          <a:xfrm>
            <a:off x="3127340" y="1456519"/>
            <a:ext cx="827594" cy="827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6482" y="1280684"/>
            <a:ext cx="756123" cy="1066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65609" y="3499501"/>
            <a:ext cx="890233" cy="89198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8"/>
          <p:cNvSpPr txBox="1"/>
          <p:nvPr/>
        </p:nvSpPr>
        <p:spPr>
          <a:xfrm>
            <a:off x="957500" y="2284100"/>
            <a:ext cx="7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HTML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" name="Google Shape;127;p28"/>
          <p:cNvSpPr txBox="1"/>
          <p:nvPr/>
        </p:nvSpPr>
        <p:spPr>
          <a:xfrm>
            <a:off x="3002325" y="2284100"/>
            <a:ext cx="101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JavaScript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" name="Google Shape;128;p28"/>
          <p:cNvSpPr txBox="1"/>
          <p:nvPr/>
        </p:nvSpPr>
        <p:spPr>
          <a:xfrm>
            <a:off x="2023088" y="2284100"/>
            <a:ext cx="7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CSS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" name="Google Shape;129;p28"/>
          <p:cNvSpPr txBox="1"/>
          <p:nvPr/>
        </p:nvSpPr>
        <p:spPr>
          <a:xfrm>
            <a:off x="2502825" y="4334500"/>
            <a:ext cx="101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Thymeleaf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0" name="Google Shape;130;p28"/>
          <p:cNvSpPr txBox="1"/>
          <p:nvPr/>
        </p:nvSpPr>
        <p:spPr>
          <a:xfrm>
            <a:off x="961675" y="4334500"/>
            <a:ext cx="120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Spring Boot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" name="Google Shape;131;p28"/>
          <p:cNvSpPr txBox="1"/>
          <p:nvPr/>
        </p:nvSpPr>
        <p:spPr>
          <a:xfrm>
            <a:off x="1187875" y="2738888"/>
            <a:ext cx="339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프레임워크 + 엔진 + DB</a:t>
            </a:r>
            <a:endParaRPr b="1" sz="1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2" name="Google Shape;132;p28"/>
          <p:cNvSpPr txBox="1"/>
          <p:nvPr/>
        </p:nvSpPr>
        <p:spPr>
          <a:xfrm>
            <a:off x="2122675" y="633900"/>
            <a:ext cx="153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언어</a:t>
            </a:r>
            <a:endParaRPr b="1" sz="1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33" name="Google Shape;133;p28"/>
          <p:cNvPicPr preferRelativeResize="0"/>
          <p:nvPr/>
        </p:nvPicPr>
        <p:blipFill rotWithShape="1">
          <a:blip r:embed="rId7">
            <a:alphaModFix/>
          </a:blip>
          <a:srcRect b="0" l="0" r="53031" t="0"/>
          <a:stretch/>
        </p:blipFill>
        <p:spPr>
          <a:xfrm>
            <a:off x="4312125" y="1346379"/>
            <a:ext cx="702899" cy="93534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 txBox="1"/>
          <p:nvPr/>
        </p:nvSpPr>
        <p:spPr>
          <a:xfrm>
            <a:off x="4155675" y="2284100"/>
            <a:ext cx="101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Java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5" name="Google Shape;135;p28"/>
          <p:cNvPicPr preferRelativeResize="0"/>
          <p:nvPr/>
        </p:nvPicPr>
        <p:blipFill rotWithShape="1">
          <a:blip r:embed="rId8">
            <a:alphaModFix/>
          </a:blip>
          <a:srcRect b="0" l="-5279" r="5279" t="0"/>
          <a:stretch/>
        </p:blipFill>
        <p:spPr>
          <a:xfrm>
            <a:off x="3567450" y="3531701"/>
            <a:ext cx="1324104" cy="82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7275" y="3592075"/>
            <a:ext cx="1576300" cy="82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8"/>
          <p:cNvSpPr txBox="1"/>
          <p:nvPr/>
        </p:nvSpPr>
        <p:spPr>
          <a:xfrm>
            <a:off x="3790500" y="4334500"/>
            <a:ext cx="101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MySQL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8" name="Google Shape;138;p28"/>
          <p:cNvSpPr txBox="1"/>
          <p:nvPr/>
        </p:nvSpPr>
        <p:spPr>
          <a:xfrm>
            <a:off x="6152875" y="633900"/>
            <a:ext cx="231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서버 + 관리 시스템</a:t>
            </a:r>
            <a:endParaRPr b="1" sz="1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39" name="Google Shape;139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16963" y="1400263"/>
            <a:ext cx="1382410" cy="8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8"/>
          <p:cNvPicPr preferRelativeResize="0"/>
          <p:nvPr/>
        </p:nvPicPr>
        <p:blipFill rotWithShape="1">
          <a:blip r:embed="rId11">
            <a:alphaModFix/>
          </a:blip>
          <a:srcRect b="7754" l="27280" r="26244" t="2912"/>
          <a:stretch/>
        </p:blipFill>
        <p:spPr>
          <a:xfrm>
            <a:off x="6077950" y="2131899"/>
            <a:ext cx="1037792" cy="127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8"/>
          <p:cNvPicPr preferRelativeResize="0"/>
          <p:nvPr/>
        </p:nvPicPr>
        <p:blipFill rotWithShape="1">
          <a:blip r:embed="rId12">
            <a:alphaModFix/>
          </a:blip>
          <a:srcRect b="0" l="13668" r="15585" t="0"/>
          <a:stretch/>
        </p:blipFill>
        <p:spPr>
          <a:xfrm>
            <a:off x="7483000" y="2259876"/>
            <a:ext cx="1152800" cy="101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183063" y="3531700"/>
            <a:ext cx="827574" cy="82757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8"/>
          <p:cNvSpPr txBox="1"/>
          <p:nvPr/>
        </p:nvSpPr>
        <p:spPr>
          <a:xfrm>
            <a:off x="6105425" y="4334500"/>
            <a:ext cx="101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FileZilla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4" name="Google Shape;144;p28"/>
          <p:cNvPicPr preferRelativeResize="0"/>
          <p:nvPr/>
        </p:nvPicPr>
        <p:blipFill rotWithShape="1">
          <a:blip r:embed="rId14">
            <a:alphaModFix/>
          </a:blip>
          <a:srcRect b="10125" l="39915" r="38213" t="10891"/>
          <a:stretch/>
        </p:blipFill>
        <p:spPr>
          <a:xfrm>
            <a:off x="7661388" y="3389138"/>
            <a:ext cx="796024" cy="1223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8"/>
          <p:cNvSpPr txBox="1"/>
          <p:nvPr>
            <p:ph idx="4294967295" type="title"/>
          </p:nvPr>
        </p:nvSpPr>
        <p:spPr>
          <a:xfrm>
            <a:off x="0" y="0"/>
            <a:ext cx="9144000" cy="7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CC00"/>
                </a:solidFill>
                <a:latin typeface="Montserrat"/>
                <a:ea typeface="Montserrat"/>
                <a:cs typeface="Montserrat"/>
                <a:sym typeface="Montserrat"/>
              </a:rPr>
              <a:t>  개발 환경</a:t>
            </a:r>
            <a:endParaRPr b="1" sz="2400">
              <a:solidFill>
                <a:srgbClr val="FFCC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/>
          <p:nvPr/>
        </p:nvSpPr>
        <p:spPr>
          <a:xfrm>
            <a:off x="6249975" y="3943900"/>
            <a:ext cx="2608200" cy="708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9"/>
          <p:cNvSpPr/>
          <p:nvPr/>
        </p:nvSpPr>
        <p:spPr>
          <a:xfrm>
            <a:off x="224550" y="797832"/>
            <a:ext cx="4918500" cy="2648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9"/>
          <p:cNvSpPr txBox="1"/>
          <p:nvPr/>
        </p:nvSpPr>
        <p:spPr>
          <a:xfrm>
            <a:off x="0" y="0"/>
            <a:ext cx="91440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CC00"/>
                </a:solidFill>
              </a:rPr>
              <a:t>  </a:t>
            </a:r>
            <a:r>
              <a:rPr b="1" lang="en" sz="2400">
                <a:solidFill>
                  <a:srgbClr val="FFCC00"/>
                </a:solidFill>
              </a:rPr>
              <a:t>구성도</a:t>
            </a:r>
            <a:endParaRPr b="1" sz="2400">
              <a:solidFill>
                <a:srgbClr val="FFCC00"/>
              </a:solidFill>
            </a:endParaRPr>
          </a:p>
        </p:txBody>
      </p:sp>
      <p:grpSp>
        <p:nvGrpSpPr>
          <p:cNvPr id="153" name="Google Shape;153;p29"/>
          <p:cNvGrpSpPr/>
          <p:nvPr/>
        </p:nvGrpSpPr>
        <p:grpSpPr>
          <a:xfrm>
            <a:off x="326598" y="817526"/>
            <a:ext cx="4714398" cy="440700"/>
            <a:chOff x="2126643" y="1436773"/>
            <a:chExt cx="4116300" cy="440700"/>
          </a:xfrm>
        </p:grpSpPr>
        <p:sp>
          <p:nvSpPr>
            <p:cNvPr id="154" name="Google Shape;154;p29"/>
            <p:cNvSpPr txBox="1"/>
            <p:nvPr/>
          </p:nvSpPr>
          <p:spPr>
            <a:xfrm>
              <a:off x="2951873" y="1436773"/>
              <a:ext cx="24660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https://www.flashpass.com</a:t>
              </a:r>
              <a:endParaRPr b="1" sz="1200">
                <a:solidFill>
                  <a:schemeClr val="dk1"/>
                </a:solidFill>
              </a:endParaRPr>
            </a:p>
          </p:txBody>
        </p:sp>
        <p:sp>
          <p:nvSpPr>
            <p:cNvPr id="155" name="Google Shape;155;p29"/>
            <p:cNvSpPr/>
            <p:nvPr/>
          </p:nvSpPr>
          <p:spPr>
            <a:xfrm>
              <a:off x="2126643" y="1492203"/>
              <a:ext cx="4116300" cy="3297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29"/>
          <p:cNvGrpSpPr/>
          <p:nvPr/>
        </p:nvGrpSpPr>
        <p:grpSpPr>
          <a:xfrm>
            <a:off x="1969960" y="1388657"/>
            <a:ext cx="3075228" cy="550500"/>
            <a:chOff x="4922713" y="3056845"/>
            <a:chExt cx="2992049" cy="550500"/>
          </a:xfrm>
        </p:grpSpPr>
        <p:sp>
          <p:nvSpPr>
            <p:cNvPr id="157" name="Google Shape;157;p29"/>
            <p:cNvSpPr/>
            <p:nvPr/>
          </p:nvSpPr>
          <p:spPr>
            <a:xfrm>
              <a:off x="4922713" y="3056845"/>
              <a:ext cx="2976300" cy="5505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8" name="Google Shape;158;p29"/>
            <p:cNvPicPr preferRelativeResize="0"/>
            <p:nvPr/>
          </p:nvPicPr>
          <p:blipFill rotWithShape="1">
            <a:blip r:embed="rId3">
              <a:alphaModFix/>
            </a:blip>
            <a:srcRect b="-10" l="0" r="0" t="0"/>
            <a:stretch/>
          </p:blipFill>
          <p:spPr>
            <a:xfrm>
              <a:off x="5000025" y="3190435"/>
              <a:ext cx="268449" cy="283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" name="Google Shape;159;p29"/>
            <p:cNvGrpSpPr/>
            <p:nvPr/>
          </p:nvGrpSpPr>
          <p:grpSpPr>
            <a:xfrm>
              <a:off x="5268475" y="3130120"/>
              <a:ext cx="1303696" cy="403880"/>
              <a:chOff x="5606033" y="348651"/>
              <a:chExt cx="1480800" cy="511370"/>
            </a:xfrm>
          </p:grpSpPr>
          <p:sp>
            <p:nvSpPr>
              <p:cNvPr id="160" name="Google Shape;160;p29"/>
              <p:cNvSpPr txBox="1"/>
              <p:nvPr/>
            </p:nvSpPr>
            <p:spPr>
              <a:xfrm>
                <a:off x="5606033" y="638921"/>
                <a:ext cx="1480800" cy="22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rgbClr val="212121"/>
                    </a:solidFill>
                    <a:latin typeface="Nunito"/>
                    <a:ea typeface="Nunito"/>
                    <a:cs typeface="Nunito"/>
                    <a:sym typeface="Nunito"/>
                  </a:rPr>
                  <a:t>http://www.google.com</a:t>
                </a:r>
                <a:endParaRPr sz="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61" name="Google Shape;161;p29"/>
              <p:cNvSpPr txBox="1"/>
              <p:nvPr/>
            </p:nvSpPr>
            <p:spPr>
              <a:xfrm>
                <a:off x="5971878" y="348651"/>
                <a:ext cx="7491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rgbClr val="212121"/>
                    </a:solidFill>
                    <a:latin typeface="Nunito"/>
                    <a:ea typeface="Nunito"/>
                    <a:cs typeface="Nunito"/>
                    <a:sym typeface="Nunito"/>
                  </a:rPr>
                  <a:t>URL</a:t>
                </a:r>
                <a:endParaRPr sz="12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grpSp>
          <p:nvGrpSpPr>
            <p:cNvPr id="162" name="Google Shape;162;p29"/>
            <p:cNvGrpSpPr/>
            <p:nvPr/>
          </p:nvGrpSpPr>
          <p:grpSpPr>
            <a:xfrm>
              <a:off x="6435286" y="3130100"/>
              <a:ext cx="788134" cy="403883"/>
              <a:chOff x="6955352" y="348651"/>
              <a:chExt cx="895200" cy="511374"/>
            </a:xfrm>
          </p:grpSpPr>
          <p:sp>
            <p:nvSpPr>
              <p:cNvPr id="163" name="Google Shape;163;p29"/>
              <p:cNvSpPr txBox="1"/>
              <p:nvPr/>
            </p:nvSpPr>
            <p:spPr>
              <a:xfrm>
                <a:off x="7028400" y="348651"/>
                <a:ext cx="7491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rgbClr val="212121"/>
                    </a:solidFill>
                    <a:latin typeface="Nunito"/>
                    <a:ea typeface="Nunito"/>
                    <a:cs typeface="Nunito"/>
                    <a:sym typeface="Nunito"/>
                  </a:rPr>
                  <a:t>ID</a:t>
                </a:r>
                <a:endParaRPr sz="12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64" name="Google Shape;164;p29"/>
              <p:cNvSpPr txBox="1"/>
              <p:nvPr/>
            </p:nvSpPr>
            <p:spPr>
              <a:xfrm>
                <a:off x="6955352" y="638925"/>
                <a:ext cx="895200" cy="22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rgbClr val="212121"/>
                    </a:solidFill>
                    <a:latin typeface="Nunito"/>
                    <a:ea typeface="Nunito"/>
                    <a:cs typeface="Nunito"/>
                    <a:sym typeface="Nunito"/>
                  </a:rPr>
                  <a:t>userid1234</a:t>
                </a:r>
                <a:endParaRPr sz="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grpSp>
          <p:nvGrpSpPr>
            <p:cNvPr id="165" name="Google Shape;165;p29"/>
            <p:cNvGrpSpPr/>
            <p:nvPr/>
          </p:nvGrpSpPr>
          <p:grpSpPr>
            <a:xfrm>
              <a:off x="7174962" y="3130110"/>
              <a:ext cx="739800" cy="403890"/>
              <a:chOff x="7764761" y="348651"/>
              <a:chExt cx="840300" cy="511382"/>
            </a:xfrm>
          </p:grpSpPr>
          <p:sp>
            <p:nvSpPr>
              <p:cNvPr id="166" name="Google Shape;166;p29"/>
              <p:cNvSpPr txBox="1"/>
              <p:nvPr/>
            </p:nvSpPr>
            <p:spPr>
              <a:xfrm>
                <a:off x="7810361" y="348651"/>
                <a:ext cx="7491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rgbClr val="212121"/>
                    </a:solidFill>
                    <a:latin typeface="Nunito"/>
                    <a:ea typeface="Nunito"/>
                    <a:cs typeface="Nunito"/>
                    <a:sym typeface="Nunito"/>
                  </a:rPr>
                  <a:t>PW</a:t>
                </a:r>
                <a:endParaRPr sz="12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67" name="Google Shape;167;p29"/>
              <p:cNvSpPr txBox="1"/>
              <p:nvPr/>
            </p:nvSpPr>
            <p:spPr>
              <a:xfrm>
                <a:off x="7764761" y="638934"/>
                <a:ext cx="840300" cy="22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Nunito"/>
                    <a:ea typeface="Nunito"/>
                    <a:cs typeface="Nunito"/>
                    <a:sym typeface="Nunito"/>
                  </a:rPr>
                  <a:t>••••</a:t>
                </a:r>
                <a:r>
                  <a:rPr lang="en" sz="1000">
                    <a:latin typeface="Nunito"/>
                    <a:ea typeface="Nunito"/>
                    <a:cs typeface="Nunito"/>
                    <a:sym typeface="Nunito"/>
                  </a:rPr>
                  <a:t>••••</a:t>
                </a:r>
                <a:endParaRPr sz="10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</p:grpSp>
      <p:grpSp>
        <p:nvGrpSpPr>
          <p:cNvPr id="168" name="Google Shape;168;p29"/>
          <p:cNvGrpSpPr/>
          <p:nvPr/>
        </p:nvGrpSpPr>
        <p:grpSpPr>
          <a:xfrm>
            <a:off x="1970035" y="2067030"/>
            <a:ext cx="3075085" cy="550479"/>
            <a:chOff x="3034474" y="3449501"/>
            <a:chExt cx="3075085" cy="633900"/>
          </a:xfrm>
        </p:grpSpPr>
        <p:sp>
          <p:nvSpPr>
            <p:cNvPr id="169" name="Google Shape;169;p29"/>
            <p:cNvSpPr/>
            <p:nvPr/>
          </p:nvSpPr>
          <p:spPr>
            <a:xfrm>
              <a:off x="3034474" y="3449501"/>
              <a:ext cx="3075085" cy="6339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" name="Google Shape;170;p29"/>
            <p:cNvGrpSpPr/>
            <p:nvPr/>
          </p:nvGrpSpPr>
          <p:grpSpPr>
            <a:xfrm>
              <a:off x="3458950" y="3533890"/>
              <a:ext cx="1253611" cy="465279"/>
              <a:chOff x="5679963" y="348651"/>
              <a:chExt cx="1378200" cy="511520"/>
            </a:xfrm>
          </p:grpSpPr>
          <p:sp>
            <p:nvSpPr>
              <p:cNvPr id="171" name="Google Shape;171;p29"/>
              <p:cNvSpPr txBox="1"/>
              <p:nvPr/>
            </p:nvSpPr>
            <p:spPr>
              <a:xfrm>
                <a:off x="5679963" y="664871"/>
                <a:ext cx="1378200" cy="19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rgbClr val="212121"/>
                    </a:solidFill>
                    <a:latin typeface="Nunito"/>
                    <a:ea typeface="Nunito"/>
                    <a:cs typeface="Nunito"/>
                    <a:sym typeface="Nunito"/>
                  </a:rPr>
                  <a:t>http://www.naver.com</a:t>
                </a:r>
                <a:endParaRPr sz="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72" name="Google Shape;172;p29"/>
              <p:cNvSpPr txBox="1"/>
              <p:nvPr/>
            </p:nvSpPr>
            <p:spPr>
              <a:xfrm>
                <a:off x="5971878" y="348651"/>
                <a:ext cx="7491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rgbClr val="212121"/>
                    </a:solidFill>
                    <a:latin typeface="Nunito"/>
                    <a:ea typeface="Nunito"/>
                    <a:cs typeface="Nunito"/>
                    <a:sym typeface="Nunito"/>
                  </a:rPr>
                  <a:t>URL</a:t>
                </a:r>
                <a:endParaRPr sz="12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grpSp>
          <p:nvGrpSpPr>
            <p:cNvPr id="173" name="Google Shape;173;p29"/>
            <p:cNvGrpSpPr/>
            <p:nvPr/>
          </p:nvGrpSpPr>
          <p:grpSpPr>
            <a:xfrm>
              <a:off x="4603981" y="3533868"/>
              <a:ext cx="814274" cy="465145"/>
              <a:chOff x="6933031" y="348651"/>
              <a:chExt cx="895200" cy="511374"/>
            </a:xfrm>
          </p:grpSpPr>
          <p:sp>
            <p:nvSpPr>
              <p:cNvPr id="174" name="Google Shape;174;p29"/>
              <p:cNvSpPr txBox="1"/>
              <p:nvPr/>
            </p:nvSpPr>
            <p:spPr>
              <a:xfrm>
                <a:off x="7006079" y="348651"/>
                <a:ext cx="7491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rgbClr val="212121"/>
                    </a:solidFill>
                    <a:latin typeface="Nunito"/>
                    <a:ea typeface="Nunito"/>
                    <a:cs typeface="Nunito"/>
                    <a:sym typeface="Nunito"/>
                  </a:rPr>
                  <a:t>ID</a:t>
                </a:r>
                <a:endParaRPr sz="12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75" name="Google Shape;175;p29"/>
              <p:cNvSpPr txBox="1"/>
              <p:nvPr/>
            </p:nvSpPr>
            <p:spPr>
              <a:xfrm>
                <a:off x="6933031" y="638925"/>
                <a:ext cx="895200" cy="22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rgbClr val="212121"/>
                    </a:solidFill>
                    <a:latin typeface="Nunito"/>
                    <a:ea typeface="Nunito"/>
                    <a:cs typeface="Nunito"/>
                    <a:sym typeface="Nunito"/>
                  </a:rPr>
                  <a:t>userid5678</a:t>
                </a:r>
                <a:endParaRPr sz="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grpSp>
          <p:nvGrpSpPr>
            <p:cNvPr id="176" name="Google Shape;176;p29"/>
            <p:cNvGrpSpPr/>
            <p:nvPr/>
          </p:nvGrpSpPr>
          <p:grpSpPr>
            <a:xfrm>
              <a:off x="5377649" y="3533879"/>
              <a:ext cx="731864" cy="465145"/>
              <a:chOff x="7782600" y="348651"/>
              <a:chExt cx="804600" cy="511374"/>
            </a:xfrm>
          </p:grpSpPr>
          <p:sp>
            <p:nvSpPr>
              <p:cNvPr id="177" name="Google Shape;177;p29"/>
              <p:cNvSpPr txBox="1"/>
              <p:nvPr/>
            </p:nvSpPr>
            <p:spPr>
              <a:xfrm>
                <a:off x="7810361" y="348651"/>
                <a:ext cx="7491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rgbClr val="212121"/>
                    </a:solidFill>
                    <a:latin typeface="Nunito"/>
                    <a:ea typeface="Nunito"/>
                    <a:cs typeface="Nunito"/>
                    <a:sym typeface="Nunito"/>
                  </a:rPr>
                  <a:t>PW</a:t>
                </a:r>
                <a:endParaRPr sz="12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78" name="Google Shape;178;p29"/>
              <p:cNvSpPr txBox="1"/>
              <p:nvPr/>
            </p:nvSpPr>
            <p:spPr>
              <a:xfrm>
                <a:off x="7782600" y="638925"/>
                <a:ext cx="804600" cy="22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Nunito"/>
                    <a:ea typeface="Nunito"/>
                    <a:cs typeface="Nunito"/>
                    <a:sym typeface="Nunito"/>
                  </a:rPr>
                  <a:t>••••••••</a:t>
                </a:r>
                <a:endParaRPr sz="10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pic>
          <p:nvPicPr>
            <p:cNvPr id="179" name="Google Shape;179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87163" y="3580638"/>
              <a:ext cx="371776" cy="371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0" name="Google Shape;180;p29"/>
          <p:cNvGrpSpPr/>
          <p:nvPr/>
        </p:nvGrpSpPr>
        <p:grpSpPr>
          <a:xfrm>
            <a:off x="1970033" y="2745383"/>
            <a:ext cx="3075085" cy="550479"/>
            <a:chOff x="3858233" y="4142726"/>
            <a:chExt cx="3075085" cy="550479"/>
          </a:xfrm>
        </p:grpSpPr>
        <p:sp>
          <p:nvSpPr>
            <p:cNvPr id="181" name="Google Shape;181;p29"/>
            <p:cNvSpPr/>
            <p:nvPr/>
          </p:nvSpPr>
          <p:spPr>
            <a:xfrm>
              <a:off x="3858233" y="4142726"/>
              <a:ext cx="3075085" cy="550479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9"/>
            <p:cNvSpPr txBox="1"/>
            <p:nvPr/>
          </p:nvSpPr>
          <p:spPr>
            <a:xfrm>
              <a:off x="4196695" y="4455045"/>
              <a:ext cx="1425600" cy="1550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http://www.example.com</a:t>
              </a:r>
              <a:endParaRPr sz="8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3" name="Google Shape;183;p29"/>
            <p:cNvSpPr txBox="1"/>
            <p:nvPr/>
          </p:nvSpPr>
          <p:spPr>
            <a:xfrm>
              <a:off x="4548236" y="4216010"/>
              <a:ext cx="681381" cy="20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URL</a:t>
              </a:r>
              <a:endParaRPr sz="12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4" name="Google Shape;184;p29"/>
            <p:cNvSpPr txBox="1"/>
            <p:nvPr/>
          </p:nvSpPr>
          <p:spPr>
            <a:xfrm>
              <a:off x="5494186" y="4215990"/>
              <a:ext cx="681300" cy="2065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ID</a:t>
              </a:r>
              <a:endParaRPr sz="12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5" name="Google Shape;185;p29"/>
            <p:cNvSpPr txBox="1"/>
            <p:nvPr/>
          </p:nvSpPr>
          <p:spPr>
            <a:xfrm>
              <a:off x="5427741" y="4445276"/>
              <a:ext cx="814200" cy="174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userid0000</a:t>
              </a:r>
              <a:endParaRPr sz="8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6" name="Google Shape;186;p29"/>
            <p:cNvSpPr txBox="1"/>
            <p:nvPr/>
          </p:nvSpPr>
          <p:spPr>
            <a:xfrm>
              <a:off x="6226660" y="4216000"/>
              <a:ext cx="681381" cy="20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PW</a:t>
              </a:r>
              <a:endParaRPr sz="12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7" name="Google Shape;187;p29"/>
            <p:cNvSpPr txBox="1"/>
            <p:nvPr/>
          </p:nvSpPr>
          <p:spPr>
            <a:xfrm>
              <a:off x="6201409" y="4445286"/>
              <a:ext cx="731864" cy="1746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Nunito"/>
                  <a:ea typeface="Nunito"/>
                  <a:cs typeface="Nunito"/>
                  <a:sym typeface="Nunito"/>
                </a:rPr>
                <a:t>••••••••</a:t>
              </a:r>
              <a:endParaRPr sz="10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188" name="Google Shape;188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924524" y="4274150"/>
              <a:ext cx="331225" cy="287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9" name="Google Shape;189;p29"/>
          <p:cNvGrpSpPr/>
          <p:nvPr/>
        </p:nvGrpSpPr>
        <p:grpSpPr>
          <a:xfrm>
            <a:off x="326599" y="1587769"/>
            <a:ext cx="1171202" cy="1509000"/>
            <a:chOff x="2376474" y="1992675"/>
            <a:chExt cx="1171202" cy="1509000"/>
          </a:xfrm>
        </p:grpSpPr>
        <p:sp>
          <p:nvSpPr>
            <p:cNvPr id="190" name="Google Shape;190;p29"/>
            <p:cNvSpPr/>
            <p:nvPr/>
          </p:nvSpPr>
          <p:spPr>
            <a:xfrm>
              <a:off x="2376476" y="1992675"/>
              <a:ext cx="1171200" cy="1509000"/>
            </a:xfrm>
            <a:prstGeom prst="roundRect">
              <a:avLst>
                <a:gd fmla="val 16667" name="adj"/>
              </a:avLst>
            </a:prstGeom>
            <a:solidFill>
              <a:srgbClr val="FFCC00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1" name="Google Shape;191;p2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27703" y="2161482"/>
              <a:ext cx="668735" cy="6687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" name="Google Shape;192;p29"/>
            <p:cNvSpPr txBox="1"/>
            <p:nvPr/>
          </p:nvSpPr>
          <p:spPr>
            <a:xfrm>
              <a:off x="2376474" y="2862125"/>
              <a:ext cx="1171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Master ID</a:t>
              </a:r>
              <a:endParaRPr sz="10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Master PW</a:t>
              </a:r>
              <a:endParaRPr sz="10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cxnSp>
        <p:nvCxnSpPr>
          <p:cNvPr id="193" name="Google Shape;193;p29"/>
          <p:cNvCxnSpPr>
            <a:stCxn id="190" idx="3"/>
            <a:endCxn id="157" idx="1"/>
          </p:cNvCxnSpPr>
          <p:nvPr/>
        </p:nvCxnSpPr>
        <p:spPr>
          <a:xfrm flipH="1" rot="10800000">
            <a:off x="1497801" y="1663969"/>
            <a:ext cx="472200" cy="678300"/>
          </a:xfrm>
          <a:prstGeom prst="curvedConnector3">
            <a:avLst>
              <a:gd fmla="val 49996" name="adj1"/>
            </a:avLst>
          </a:prstGeom>
          <a:noFill/>
          <a:ln cap="flat" cmpd="sng" w="2857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9"/>
          <p:cNvCxnSpPr>
            <a:stCxn id="190" idx="3"/>
            <a:endCxn id="169" idx="1"/>
          </p:cNvCxnSpPr>
          <p:nvPr/>
        </p:nvCxnSpPr>
        <p:spPr>
          <a:xfrm>
            <a:off x="1497801" y="2342269"/>
            <a:ext cx="472200" cy="600"/>
          </a:xfrm>
          <a:prstGeom prst="curvedConnector3">
            <a:avLst>
              <a:gd fmla="val 50004" name="adj1"/>
            </a:avLst>
          </a:prstGeom>
          <a:noFill/>
          <a:ln cap="flat" cmpd="sng" w="2857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9"/>
          <p:cNvCxnSpPr>
            <a:stCxn id="190" idx="3"/>
            <a:endCxn id="181" idx="1"/>
          </p:cNvCxnSpPr>
          <p:nvPr/>
        </p:nvCxnSpPr>
        <p:spPr>
          <a:xfrm>
            <a:off x="1497801" y="2342269"/>
            <a:ext cx="472200" cy="678300"/>
          </a:xfrm>
          <a:prstGeom prst="curvedConnector3">
            <a:avLst>
              <a:gd fmla="val 50003" name="adj1"/>
            </a:avLst>
          </a:prstGeom>
          <a:noFill/>
          <a:ln cap="flat" cmpd="sng" w="2857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6" name="Google Shape;196;p29"/>
          <p:cNvGrpSpPr/>
          <p:nvPr/>
        </p:nvGrpSpPr>
        <p:grpSpPr>
          <a:xfrm>
            <a:off x="896353" y="4155620"/>
            <a:ext cx="804706" cy="887048"/>
            <a:chOff x="354763" y="2462700"/>
            <a:chExt cx="1042500" cy="1149175"/>
          </a:xfrm>
        </p:grpSpPr>
        <p:sp>
          <p:nvSpPr>
            <p:cNvPr id="197" name="Google Shape;197;p29"/>
            <p:cNvSpPr/>
            <p:nvPr/>
          </p:nvSpPr>
          <p:spPr>
            <a:xfrm>
              <a:off x="354763" y="2462700"/>
              <a:ext cx="1042500" cy="633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8" name="Google Shape;198;p2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98072" y="3055975"/>
              <a:ext cx="555875" cy="555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9" name="Google Shape;199;p29"/>
          <p:cNvGrpSpPr/>
          <p:nvPr/>
        </p:nvGrpSpPr>
        <p:grpSpPr>
          <a:xfrm>
            <a:off x="224540" y="4155617"/>
            <a:ext cx="472172" cy="825171"/>
            <a:chOff x="1800700" y="2462700"/>
            <a:chExt cx="595500" cy="1040700"/>
          </a:xfrm>
        </p:grpSpPr>
        <p:sp>
          <p:nvSpPr>
            <p:cNvPr id="200" name="Google Shape;200;p29"/>
            <p:cNvSpPr/>
            <p:nvPr/>
          </p:nvSpPr>
          <p:spPr>
            <a:xfrm>
              <a:off x="1800700" y="2462700"/>
              <a:ext cx="595500" cy="10407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2047750" y="3359425"/>
              <a:ext cx="101400" cy="1014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29"/>
          <p:cNvSpPr/>
          <p:nvPr/>
        </p:nvSpPr>
        <p:spPr>
          <a:xfrm>
            <a:off x="326600" y="3167175"/>
            <a:ext cx="1171200" cy="887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 txBox="1"/>
          <p:nvPr/>
        </p:nvSpPr>
        <p:spPr>
          <a:xfrm>
            <a:off x="542590" y="3470788"/>
            <a:ext cx="7392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로그인</a:t>
            </a:r>
            <a:endParaRPr b="1" sz="1200"/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13525" y="3518875"/>
            <a:ext cx="550502" cy="550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51525" y="3518868"/>
            <a:ext cx="550500" cy="55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90600" y="3518351"/>
            <a:ext cx="550500" cy="5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408252" y="3518350"/>
            <a:ext cx="390948" cy="5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/>
          <p:nvPr/>
        </p:nvSpPr>
        <p:spPr>
          <a:xfrm>
            <a:off x="6249975" y="797825"/>
            <a:ext cx="2608200" cy="1614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046108" y="895325"/>
            <a:ext cx="921318" cy="5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9"/>
          <p:cNvPicPr preferRelativeResize="0"/>
          <p:nvPr/>
        </p:nvPicPr>
        <p:blipFill rotWithShape="1">
          <a:blip r:embed="rId13">
            <a:alphaModFix/>
          </a:blip>
          <a:srcRect b="7754" l="27280" r="26244" t="2912"/>
          <a:stretch/>
        </p:blipFill>
        <p:spPr>
          <a:xfrm>
            <a:off x="6380100" y="1446876"/>
            <a:ext cx="771375" cy="94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9"/>
          <p:cNvPicPr preferRelativeResize="0"/>
          <p:nvPr/>
        </p:nvPicPr>
        <p:blipFill rotWithShape="1">
          <a:blip r:embed="rId14">
            <a:alphaModFix/>
          </a:blip>
          <a:srcRect b="0" l="16786" r="18024" t="0"/>
          <a:stretch/>
        </p:blipFill>
        <p:spPr>
          <a:xfrm>
            <a:off x="7930925" y="1619898"/>
            <a:ext cx="739200" cy="70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244777" y="3032387"/>
            <a:ext cx="618600" cy="61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 rotWithShape="1">
          <a:blip r:embed="rId16">
            <a:alphaModFix/>
          </a:blip>
          <a:srcRect b="10125" l="39916" r="40377" t="10891"/>
          <a:stretch/>
        </p:blipFill>
        <p:spPr>
          <a:xfrm>
            <a:off x="7270687" y="1517789"/>
            <a:ext cx="472199" cy="80546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/>
          <p:nvPr/>
        </p:nvSpPr>
        <p:spPr>
          <a:xfrm>
            <a:off x="6627825" y="3609475"/>
            <a:ext cx="185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B33F"/>
                </a:solidFill>
              </a:rPr>
              <a:t>스프링 부트</a:t>
            </a:r>
            <a:r>
              <a:rPr lang="en" sz="1200">
                <a:solidFill>
                  <a:srgbClr val="FFFFFF"/>
                </a:solidFill>
              </a:rPr>
              <a:t> 파일 업로드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345925" y="4022425"/>
            <a:ext cx="1050551" cy="5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/>
          <p:nvPr/>
        </p:nvSpPr>
        <p:spPr>
          <a:xfrm rot="5400000">
            <a:off x="7321875" y="2578425"/>
            <a:ext cx="464400" cy="310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9"/>
          <p:cNvSpPr txBox="1"/>
          <p:nvPr/>
        </p:nvSpPr>
        <p:spPr>
          <a:xfrm>
            <a:off x="6873475" y="408475"/>
            <a:ext cx="126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서비스 구동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p29"/>
          <p:cNvSpPr/>
          <p:nvPr/>
        </p:nvSpPr>
        <p:spPr>
          <a:xfrm>
            <a:off x="5235863" y="1449425"/>
            <a:ext cx="921300" cy="310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 txBox="1"/>
          <p:nvPr/>
        </p:nvSpPr>
        <p:spPr>
          <a:xfrm>
            <a:off x="5079325" y="1783625"/>
            <a:ext cx="126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9"/>
          <p:cNvPicPr preferRelativeResize="0"/>
          <p:nvPr/>
        </p:nvPicPr>
        <p:blipFill rotWithShape="1">
          <a:blip r:embed="rId18">
            <a:alphaModFix/>
          </a:blip>
          <a:srcRect b="0" l="-5279" r="5279" t="0"/>
          <a:stretch/>
        </p:blipFill>
        <p:spPr>
          <a:xfrm>
            <a:off x="7839863" y="3990519"/>
            <a:ext cx="921324" cy="57583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9"/>
          <p:cNvSpPr txBox="1"/>
          <p:nvPr/>
        </p:nvSpPr>
        <p:spPr>
          <a:xfrm>
            <a:off x="7427825" y="3990400"/>
            <a:ext cx="47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+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/>
        </p:nvSpPr>
        <p:spPr>
          <a:xfrm>
            <a:off x="0" y="0"/>
            <a:ext cx="91440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CC00"/>
                </a:solidFill>
              </a:rPr>
              <a:t>  개발 일정</a:t>
            </a:r>
            <a:endParaRPr b="1" sz="2400">
              <a:solidFill>
                <a:srgbClr val="FFCC00"/>
              </a:solidFill>
            </a:endParaRPr>
          </a:p>
        </p:txBody>
      </p:sp>
      <p:cxnSp>
        <p:nvCxnSpPr>
          <p:cNvPr id="227" name="Google Shape;227;p30"/>
          <p:cNvCxnSpPr/>
          <p:nvPr/>
        </p:nvCxnSpPr>
        <p:spPr>
          <a:xfrm rot="10800000">
            <a:off x="257534" y="684980"/>
            <a:ext cx="0" cy="3923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8" name="Google Shape;228;p30"/>
          <p:cNvCxnSpPr/>
          <p:nvPr/>
        </p:nvCxnSpPr>
        <p:spPr>
          <a:xfrm>
            <a:off x="250150" y="4608680"/>
            <a:ext cx="8808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29" name="Google Shape;229;p30"/>
          <p:cNvSpPr/>
          <p:nvPr/>
        </p:nvSpPr>
        <p:spPr>
          <a:xfrm>
            <a:off x="300050" y="4001201"/>
            <a:ext cx="1621800" cy="5604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HTML &amp; CSS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틀 완성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-50" y="4608675"/>
            <a:ext cx="110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CC00"/>
                </a:solidFill>
                <a:latin typeface="Nunito"/>
                <a:ea typeface="Nunito"/>
                <a:cs typeface="Nunito"/>
                <a:sym typeface="Nunito"/>
              </a:rPr>
              <a:t>START</a:t>
            </a:r>
            <a:endParaRPr b="1" sz="2000">
              <a:solidFill>
                <a:srgbClr val="FFCC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1" name="Google Shape;231;p30"/>
          <p:cNvSpPr txBox="1"/>
          <p:nvPr/>
        </p:nvSpPr>
        <p:spPr>
          <a:xfrm>
            <a:off x="8213800" y="4608680"/>
            <a:ext cx="93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CC00"/>
                </a:solidFill>
                <a:latin typeface="Nunito"/>
                <a:ea typeface="Nunito"/>
                <a:cs typeface="Nunito"/>
                <a:sym typeface="Nunito"/>
              </a:rPr>
              <a:t>End</a:t>
            </a:r>
            <a:endParaRPr b="1" sz="2000">
              <a:solidFill>
                <a:srgbClr val="FFCC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2" name="Google Shape;232;p30"/>
          <p:cNvSpPr/>
          <p:nvPr/>
        </p:nvSpPr>
        <p:spPr>
          <a:xfrm>
            <a:off x="1998450" y="3367300"/>
            <a:ext cx="1621800" cy="6339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AWS 학습 &amp; 서버 구축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3" name="Google Shape;233;p30"/>
          <p:cNvSpPr/>
          <p:nvPr/>
        </p:nvSpPr>
        <p:spPr>
          <a:xfrm>
            <a:off x="7250450" y="2142325"/>
            <a:ext cx="1867800" cy="633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Spring Boot 학습 &amp; 구현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4" name="Google Shape;234;p30"/>
          <p:cNvSpPr/>
          <p:nvPr/>
        </p:nvSpPr>
        <p:spPr>
          <a:xfrm>
            <a:off x="3685436" y="2733400"/>
            <a:ext cx="1621800" cy="6339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MySQL 학습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DB 구축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35" name="Google Shape;235;p30"/>
          <p:cNvCxnSpPr/>
          <p:nvPr/>
        </p:nvCxnSpPr>
        <p:spPr>
          <a:xfrm>
            <a:off x="3654356" y="797769"/>
            <a:ext cx="0" cy="3810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36" name="Google Shape;236;p30"/>
          <p:cNvSpPr/>
          <p:nvPr/>
        </p:nvSpPr>
        <p:spPr>
          <a:xfrm>
            <a:off x="7251850" y="1436150"/>
            <a:ext cx="1867800" cy="5604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암호화 학습 &amp; 구현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SHA &amp; AES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37" name="Google Shape;237;p30"/>
          <p:cNvCxnSpPr/>
          <p:nvPr/>
        </p:nvCxnSpPr>
        <p:spPr>
          <a:xfrm>
            <a:off x="1964357" y="797769"/>
            <a:ext cx="0" cy="3810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38" name="Google Shape;238;p30"/>
          <p:cNvSpPr txBox="1"/>
          <p:nvPr/>
        </p:nvSpPr>
        <p:spPr>
          <a:xfrm>
            <a:off x="1381006" y="4655752"/>
            <a:ext cx="116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23-07-09</a:t>
            </a:r>
            <a:endParaRPr b="1"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9" name="Google Shape;239;p30"/>
          <p:cNvSpPr txBox="1"/>
          <p:nvPr/>
        </p:nvSpPr>
        <p:spPr>
          <a:xfrm>
            <a:off x="3070990" y="4655752"/>
            <a:ext cx="116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23-07-16</a:t>
            </a:r>
            <a:endParaRPr b="1"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0" name="Google Shape;240;p30"/>
          <p:cNvSpPr txBox="1"/>
          <p:nvPr/>
        </p:nvSpPr>
        <p:spPr>
          <a:xfrm>
            <a:off x="4754960" y="4655752"/>
            <a:ext cx="116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23-07-23</a:t>
            </a:r>
            <a:endParaRPr b="1"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41" name="Google Shape;241;p30"/>
          <p:cNvCxnSpPr/>
          <p:nvPr/>
        </p:nvCxnSpPr>
        <p:spPr>
          <a:xfrm>
            <a:off x="5338295" y="789119"/>
            <a:ext cx="0" cy="3810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30"/>
          <p:cNvCxnSpPr/>
          <p:nvPr/>
        </p:nvCxnSpPr>
        <p:spPr>
          <a:xfrm>
            <a:off x="7215384" y="789119"/>
            <a:ext cx="0" cy="3810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43" name="Google Shape;243;p30"/>
          <p:cNvSpPr txBox="1"/>
          <p:nvPr/>
        </p:nvSpPr>
        <p:spPr>
          <a:xfrm>
            <a:off x="6632022" y="4655752"/>
            <a:ext cx="116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23-08-01</a:t>
            </a:r>
            <a:endParaRPr b="1"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4" name="Google Shape;244;p30"/>
          <p:cNvSpPr/>
          <p:nvPr/>
        </p:nvSpPr>
        <p:spPr>
          <a:xfrm>
            <a:off x="5373388" y="2124825"/>
            <a:ext cx="1806900" cy="633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Java 핵심 학습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5" name="Google Shape;245;p30"/>
          <p:cNvSpPr/>
          <p:nvPr/>
        </p:nvSpPr>
        <p:spPr>
          <a:xfrm>
            <a:off x="7600150" y="2955900"/>
            <a:ext cx="1171200" cy="1234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0"/>
          <p:cNvSpPr txBox="1"/>
          <p:nvPr/>
        </p:nvSpPr>
        <p:spPr>
          <a:xfrm>
            <a:off x="7810190" y="3254363"/>
            <a:ext cx="7392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진행중</a:t>
            </a:r>
            <a:endParaRPr b="1"/>
          </a:p>
        </p:txBody>
      </p:sp>
      <p:sp>
        <p:nvSpPr>
          <p:cNvPr id="247" name="Google Shape;247;p30"/>
          <p:cNvSpPr/>
          <p:nvPr/>
        </p:nvSpPr>
        <p:spPr>
          <a:xfrm>
            <a:off x="7251850" y="797775"/>
            <a:ext cx="1867800" cy="4926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서비스 구현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625" y="633900"/>
            <a:ext cx="7920748" cy="4335526"/>
          </a:xfrm>
          <a:prstGeom prst="rect">
            <a:avLst/>
          </a:prstGeom>
          <a:noFill/>
          <a:ln cap="flat" cmpd="sng" w="1905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3" name="Google Shape;253;p31"/>
          <p:cNvSpPr txBox="1"/>
          <p:nvPr/>
        </p:nvSpPr>
        <p:spPr>
          <a:xfrm>
            <a:off x="0" y="0"/>
            <a:ext cx="91440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CC00"/>
                </a:solidFill>
              </a:rPr>
              <a:t>  UI &amp; UX: Homepage</a:t>
            </a:r>
            <a:endParaRPr b="1" sz="2400">
              <a:solidFill>
                <a:srgbClr val="FFCC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150" y="633900"/>
            <a:ext cx="7889725" cy="4314694"/>
          </a:xfrm>
          <a:prstGeom prst="rect">
            <a:avLst/>
          </a:prstGeom>
          <a:noFill/>
          <a:ln cap="flat" cmpd="sng" w="1905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9" name="Google Shape;259;p32"/>
          <p:cNvSpPr txBox="1"/>
          <p:nvPr/>
        </p:nvSpPr>
        <p:spPr>
          <a:xfrm>
            <a:off x="0" y="0"/>
            <a:ext cx="91440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CC00"/>
                </a:solidFill>
              </a:rPr>
              <a:t>  UI &amp; UX: Create Account</a:t>
            </a:r>
            <a:endParaRPr b="1" sz="2400">
              <a:solidFill>
                <a:srgbClr val="FFCC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/>
        </p:nvSpPr>
        <p:spPr>
          <a:xfrm>
            <a:off x="0" y="0"/>
            <a:ext cx="91440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CC00"/>
                </a:solidFill>
              </a:rPr>
              <a:t>  UI &amp; UX: Vault</a:t>
            </a:r>
            <a:endParaRPr b="1" sz="2400">
              <a:solidFill>
                <a:srgbClr val="FFCC00"/>
              </a:solidFill>
            </a:endParaRPr>
          </a:p>
        </p:txBody>
      </p:sp>
      <p:pic>
        <p:nvPicPr>
          <p:cNvPr id="265" name="Google Shape;2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650" y="633900"/>
            <a:ext cx="7920701" cy="4335501"/>
          </a:xfrm>
          <a:prstGeom prst="rect">
            <a:avLst/>
          </a:prstGeom>
          <a:noFill/>
          <a:ln cap="flat" cmpd="sng" w="1905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650" y="633899"/>
            <a:ext cx="7920701" cy="4316166"/>
          </a:xfrm>
          <a:prstGeom prst="rect">
            <a:avLst/>
          </a:prstGeom>
          <a:noFill/>
          <a:ln cap="flat" cmpd="sng" w="19050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1" name="Google Shape;271;p34"/>
          <p:cNvSpPr txBox="1"/>
          <p:nvPr/>
        </p:nvSpPr>
        <p:spPr>
          <a:xfrm>
            <a:off x="0" y="0"/>
            <a:ext cx="91440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CC00"/>
                </a:solidFill>
              </a:rPr>
              <a:t>  UI &amp; UX: Add Item</a:t>
            </a:r>
            <a:endParaRPr b="1" sz="2400">
              <a:solidFill>
                <a:srgbClr val="FFCC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