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NanumSquare ExtraBold"/>
      <p:bold r:id="rId16"/>
    </p:embeddedFont>
    <p:embeddedFont>
      <p:font typeface="NanumSquare Regular"/>
      <p:regular r:id="rId17"/>
    </p:embeddedFont>
    <p:embeddedFont>
      <p:font typeface="NanumSquare Bold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.fntdata" Type="http://schemas.openxmlformats.org/officeDocument/2006/relationships/font"/><Relationship Id="rId17" Target="fonts/font2.fntdata" Type="http://schemas.openxmlformats.org/officeDocument/2006/relationships/font"/><Relationship Id="rId18" Target="fonts/font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png" Type="http://schemas.openxmlformats.org/officeDocument/2006/relationships/image"/><Relationship Id="rId12" Target="../media/image15.png" Type="http://schemas.openxmlformats.org/officeDocument/2006/relationships/image"/><Relationship Id="rId13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11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11.pn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11.pn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6.png" Type="http://schemas.openxmlformats.org/officeDocument/2006/relationships/image"/><Relationship Id="rId12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11.png" Type="http://schemas.openxmlformats.org/officeDocument/2006/relationships/image"/><Relationship Id="rId7" Target="../media/image25.pn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9.png" Type="http://schemas.openxmlformats.org/officeDocument/2006/relationships/image"/><Relationship Id="rId12" Target="../media/image30.png" Type="http://schemas.openxmlformats.org/officeDocument/2006/relationships/image"/><Relationship Id="rId13" Target="../media/image31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11.png" Type="http://schemas.openxmlformats.org/officeDocument/2006/relationships/image"/><Relationship Id="rId7" Target="../media/image28.pn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33.png" Type="http://schemas.openxmlformats.org/officeDocument/2006/relationships/image"/><Relationship Id="rId12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11.png" Type="http://schemas.openxmlformats.org/officeDocument/2006/relationships/image"/><Relationship Id="rId7" Target="../media/image32.pn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Relationship Id="rId8" Target="../media/image6.pn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png" Type="http://schemas.openxmlformats.org/officeDocument/2006/relationships/image"/><Relationship Id="rId12" Target="../media/image43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11.png" Type="http://schemas.openxmlformats.org/officeDocument/2006/relationships/image"/><Relationship Id="rId7" Target="../media/image38.pn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85800" y="7378700"/>
            <a:ext cx="16916400" cy="2273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85800" y="1536700"/>
            <a:ext cx="169164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43000" y="990600"/>
            <a:ext cx="190500" cy="190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74800" y="990600"/>
            <a:ext cx="190500" cy="190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019300" y="990600"/>
            <a:ext cx="190500" cy="190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755900" y="3695700"/>
            <a:ext cx="12776200" cy="15875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3949700" y="3886200"/>
            <a:ext cx="10388600" cy="1155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5400" b="false" i="false" u="none" strike="noStrike">
                <a:solidFill>
                  <a:srgbClr val="4F565C"/>
                </a:solidFill>
                <a:latin typeface="NanumSquare ExtraBold"/>
              </a:rPr>
              <a:t>OpenCV</a:t>
            </a:r>
            <a:r>
              <a:rPr lang="ko-KR" sz="5400" b="false" i="false" u="none" strike="noStrike">
                <a:solidFill>
                  <a:srgbClr val="4F565C"/>
                </a:solidFill>
                <a:ea typeface="NanumSquare ExtraBold"/>
              </a:rPr>
              <a:t>와</a:t>
            </a:r>
            <a:r>
              <a:rPr lang="en-US" sz="5400" b="false" i="false" u="none" strike="noStrike">
                <a:solidFill>
                  <a:srgbClr val="4F565C"/>
                </a:solidFill>
                <a:latin typeface="NanumSquare ExtraBold"/>
              </a:rPr>
              <a:t> Zbar </a:t>
            </a:r>
            <a:r>
              <a:rPr lang="ko-KR" sz="5400" b="false" i="false" u="none" strike="noStrike">
                <a:solidFill>
                  <a:srgbClr val="4F565C"/>
                </a:solidFill>
                <a:ea typeface="NanumSquare ExtraBold"/>
              </a:rPr>
              <a:t>통한</a:t>
            </a:r>
            <a:r>
              <a:rPr lang="en-US" sz="5400" b="false" i="false" u="none" strike="noStrike">
                <a:solidFill>
                  <a:srgbClr val="4F565C"/>
                </a:solidFill>
                <a:latin typeface="NanumSquare ExtraBold"/>
              </a:rPr>
              <a:t> QR</a:t>
            </a:r>
            <a:r>
              <a:rPr lang="ko-KR" sz="5400" b="false" i="false" u="none" strike="noStrike">
                <a:solidFill>
                  <a:srgbClr val="4F565C"/>
                </a:solidFill>
                <a:ea typeface="NanumSquare ExtraBold"/>
              </a:rPr>
              <a:t>코드</a:t>
            </a:r>
            <a:r>
              <a:rPr lang="en-US" sz="5400" b="false" i="false" u="none" strike="noStrike">
                <a:solidFill>
                  <a:srgbClr val="4F565C"/>
                </a:solidFill>
                <a:latin typeface="NanumSquare ExtraBold"/>
              </a:rPr>
              <a:t> </a:t>
            </a:r>
            <a:r>
              <a:rPr lang="ko-KR" sz="5400" b="false" i="false" u="none" strike="noStrike">
                <a:solidFill>
                  <a:srgbClr val="4F565C"/>
                </a:solidFill>
                <a:ea typeface="NanumSquare ExtraBold"/>
              </a:rPr>
              <a:t>인식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314700" y="4191000"/>
            <a:ext cx="571500" cy="596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14541500" y="4368800"/>
            <a:ext cx="431800" cy="2413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8102600" y="8356600"/>
            <a:ext cx="1981200" cy="27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600" b="false" i="false" u="none" strike="noStrike">
                <a:solidFill>
                  <a:srgbClr val="FFFFFF"/>
                </a:solidFill>
                <a:latin typeface="NanumSquare Regular"/>
              </a:rPr>
              <a:t>20227102 </a:t>
            </a:r>
            <a:r>
              <a:rPr lang="ko-KR" sz="1600" b="false" i="false" u="none" strike="noStrike">
                <a:solidFill>
                  <a:srgbClr val="FFFFFF"/>
                </a:solidFill>
                <a:ea typeface="NanumSquare Regular"/>
              </a:rPr>
              <a:t>김의윤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85800" y="8636000"/>
            <a:ext cx="16916400" cy="10033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5270500" y="4838700"/>
            <a:ext cx="7835900" cy="584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3400" b="false" i="false" u="none" strike="noStrike">
                <a:solidFill>
                  <a:srgbClr val="4F565C"/>
                </a:solidFill>
                <a:latin typeface="NanumSquare ExtraBold"/>
              </a:rPr>
              <a:t>https://github.com/euisak/OpenCV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9100" y="762000"/>
            <a:ext cx="16510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200" b="false" i="false" u="none" strike="noStrike">
                <a:solidFill>
                  <a:srgbClr val="4F565C"/>
                </a:solidFill>
                <a:latin typeface="NanumSquare Bold"/>
              </a:rPr>
              <a:t>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54200" y="838200"/>
            <a:ext cx="76327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깃허브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85800" y="8636000"/>
            <a:ext cx="16916400" cy="1003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85800" y="1536700"/>
            <a:ext cx="169164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43000" y="990600"/>
            <a:ext cx="190500" cy="190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74800" y="990600"/>
            <a:ext cx="190500" cy="190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019300" y="990600"/>
            <a:ext cx="190500" cy="1905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7543800" y="1955800"/>
            <a:ext cx="16510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200" b="false" i="false" u="none" strike="noStrike">
                <a:solidFill>
                  <a:srgbClr val="4F565C"/>
                </a:solidFill>
                <a:latin typeface="NanumSquare Bold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512300" y="2032000"/>
            <a:ext cx="76327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QR code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란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512300" y="3454400"/>
            <a:ext cx="76327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OpenCV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사용하여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QR code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인식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43800" y="3378200"/>
            <a:ext cx="16383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200" b="false" i="false" u="none" strike="noStrike">
                <a:solidFill>
                  <a:srgbClr val="4F565C"/>
                </a:solidFill>
                <a:latin typeface="NanumSquare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12300" y="4876800"/>
            <a:ext cx="76327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Zbar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사용하여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QR code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인식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543800" y="4800600"/>
            <a:ext cx="16383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200" b="false" i="false" u="none" strike="noStrike">
                <a:solidFill>
                  <a:srgbClr val="4F565C"/>
                </a:solidFill>
                <a:latin typeface="NanumSquare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512300" y="6299200"/>
            <a:ext cx="76327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OpenCV, Zbar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차이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43800" y="6223000"/>
            <a:ext cx="16383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200" b="false" i="false" u="none" strike="noStrike">
                <a:solidFill>
                  <a:srgbClr val="4F565C"/>
                </a:solidFill>
                <a:latin typeface="NanumSquare Bold"/>
              </a:rPr>
              <a:t>04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3581400" y="5092700"/>
            <a:ext cx="7086600" cy="12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124700" y="2971800"/>
            <a:ext cx="10477500" cy="127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124700" y="4381500"/>
            <a:ext cx="10477500" cy="127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124700" y="5803900"/>
            <a:ext cx="10477500" cy="127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124700" y="7226300"/>
            <a:ext cx="10477500" cy="12700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9512300" y="7721600"/>
            <a:ext cx="76327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깃허브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543800" y="7645400"/>
            <a:ext cx="16383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200" b="false" i="false" u="none" strike="noStrike">
                <a:solidFill>
                  <a:srgbClr val="4F565C"/>
                </a:solidFill>
                <a:latin typeface="NanumSquare Bold"/>
              </a:rPr>
              <a:t>05</a:t>
            </a:r>
          </a:p>
        </p:txBody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524000" y="1955800"/>
            <a:ext cx="4876800" cy="1117600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2565400" y="2197100"/>
            <a:ext cx="1397000" cy="596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400" b="false" i="false" u="none" strike="noStrike">
                <a:solidFill>
                  <a:srgbClr val="4F565C"/>
                </a:solidFill>
                <a:ea typeface="NanumSquare ExtraBold"/>
              </a:rPr>
              <a:t>목차</a:t>
            </a:r>
          </a:p>
        </p:txBody>
      </p:sp>
      <p:pic>
        <p:nvPicPr>
          <p:cNvPr name="Picture 30" id="3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917700" y="2298700"/>
            <a:ext cx="406400" cy="4191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5689600" y="2425700"/>
            <a:ext cx="3175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85800" y="8636000"/>
            <a:ext cx="16916400" cy="1003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251200" y="3835400"/>
            <a:ext cx="3530600" cy="3530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296400" y="5092700"/>
            <a:ext cx="8242300" cy="127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9791700" y="2870200"/>
            <a:ext cx="66929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400" b="false" i="false" u="none" strike="noStrike">
                <a:solidFill>
                  <a:srgbClr val="4F565C"/>
                </a:solidFill>
                <a:latin typeface="NanumSquare ExtraBold"/>
              </a:rPr>
              <a:t>QR(Quick Response)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ExtraBold"/>
              </a:rPr>
              <a:t>코드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766300" y="3517900"/>
            <a:ext cx="6908800" cy="635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just" lvl="0">
              <a:lnSpc>
                <a:spcPct val="114539"/>
              </a:lnSpc>
            </a:pP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QR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코드는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흑백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격자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무늬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모양의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2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차원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바코드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일종으로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 </a:t>
            </a:r>
          </a:p>
          <a:p>
            <a:pPr algn="just" lvl="0">
              <a:lnSpc>
                <a:spcPct val="114539"/>
              </a:lnSpc>
            </a:pP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숫자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,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영문자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, 8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비트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문자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,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한자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등의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정보를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저장할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수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있다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.</a:t>
            </a:r>
          </a:p>
        </p:txBody>
      </p:sp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524000" y="1955800"/>
            <a:ext cx="6985000" cy="111760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2565400" y="2197100"/>
            <a:ext cx="5156200" cy="584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3400" b="false" i="false" u="none" strike="noStrike">
                <a:solidFill>
                  <a:srgbClr val="4F565C"/>
                </a:solidFill>
                <a:latin typeface="NanumSquare ExtraBold"/>
              </a:rPr>
              <a:t>QR Code</a:t>
            </a:r>
          </a:p>
        </p:txBody>
      </p:sp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943100" y="2298700"/>
            <a:ext cx="406400" cy="419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7785100" y="2425700"/>
            <a:ext cx="317500" cy="17780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9791700" y="5473700"/>
            <a:ext cx="66929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400" b="false" i="false" u="none" strike="noStrike">
                <a:solidFill>
                  <a:srgbClr val="4F565C"/>
                </a:solidFill>
                <a:latin typeface="NanumSquare ExtraBold"/>
              </a:rPr>
              <a:t>QR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ExtraBold"/>
              </a:rPr>
              <a:t>코드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ExtraBold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ExtraBold"/>
              </a:rPr>
              <a:t>검출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ExtraBold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ExtraBold"/>
              </a:rPr>
              <a:t>방법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766300" y="6286500"/>
            <a:ext cx="6908800" cy="1574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just" lvl="0">
              <a:lnSpc>
                <a:spcPct val="114539"/>
              </a:lnSpc>
            </a:pP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QR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코드를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인식하려면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QR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코드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세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모서리에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포함된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흑백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정사각형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패턴을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찾아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QR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코드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전체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영역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위치를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알아내야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한다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. </a:t>
            </a:r>
          </a:p>
          <a:p>
            <a:pPr algn="just" lvl="0">
              <a:lnSpc>
                <a:spcPct val="114539"/>
              </a:lnSpc>
            </a:pP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검출된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QR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코드를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정사각형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형태로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투시변환한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후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QR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코드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내부에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포함된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흑백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격자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무늬를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해석하여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문자열을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추출해야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한다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.</a:t>
            </a:r>
          </a:p>
          <a:p>
            <a:pPr algn="just" lvl="0">
              <a:lnSpc>
                <a:spcPct val="114539"/>
              </a:lnSpc>
            </a:pP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OpenCV 4.0.0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버전부터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QR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코드를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검출하고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,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해석하는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기능을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4F565C"/>
                </a:solidFill>
                <a:ea typeface="NanumSquare Regular"/>
              </a:rPr>
              <a:t>제공한다</a:t>
            </a: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>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19100" y="762000"/>
            <a:ext cx="16510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200" b="false" i="false" u="none" strike="noStrike">
                <a:solidFill>
                  <a:srgbClr val="4F565C"/>
                </a:solidFill>
                <a:latin typeface="NanumSquare Bold"/>
              </a:rPr>
              <a:t>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54200" y="838200"/>
            <a:ext cx="76327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QR code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란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85800" y="8636000"/>
            <a:ext cx="16916400" cy="1003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44600" y="1892300"/>
            <a:ext cx="13766800" cy="6172200"/>
          </a:xfrm>
          <a:prstGeom prst="rect">
            <a:avLst/>
          </a:prstGeom>
          <a:effectLst>
            <a:outerShdw dir="2700000" dist="94955" blurRad="379389">
              <a:srgbClr val="000000">
                <a:alpha val="45000"/>
              </a:srgbClr>
            </a:outerShdw>
          </a:effectLst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62100" y="2171700"/>
            <a:ext cx="203200" cy="203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43100" y="2171700"/>
            <a:ext cx="203200" cy="203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324100" y="2171700"/>
            <a:ext cx="203200" cy="203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562100" y="2603500"/>
            <a:ext cx="13131800" cy="509270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419100" y="762000"/>
            <a:ext cx="16510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200" b="false" i="false" u="none" strike="noStrike">
                <a:solidFill>
                  <a:srgbClr val="4F565C"/>
                </a:solidFill>
                <a:latin typeface="NanumSquare Bold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54200" y="812800"/>
            <a:ext cx="56642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OpenCV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사용하여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QR code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인식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85800" y="8636000"/>
            <a:ext cx="16916400" cy="1003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44600" y="1917700"/>
            <a:ext cx="10096500" cy="5486400"/>
          </a:xfrm>
          <a:prstGeom prst="rect">
            <a:avLst/>
          </a:prstGeom>
          <a:effectLst>
            <a:outerShdw dir="2700000" dist="84469" blurRad="300222">
              <a:srgbClr val="000000">
                <a:alpha val="45000"/>
              </a:srgbClr>
            </a:outerShdw>
          </a:effectLst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62100" y="2171700"/>
            <a:ext cx="203200" cy="203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43100" y="2171700"/>
            <a:ext cx="203200" cy="203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324100" y="2171700"/>
            <a:ext cx="203200" cy="203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562100" y="2590800"/>
            <a:ext cx="9398000" cy="4076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562100" y="7823200"/>
            <a:ext cx="6832600" cy="4699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419100" y="762000"/>
            <a:ext cx="16510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200" b="false" i="false" u="none" strike="noStrike">
                <a:solidFill>
                  <a:srgbClr val="4F565C"/>
                </a:solidFill>
                <a:latin typeface="NanumSquare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54200" y="812800"/>
            <a:ext cx="56642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OpenCV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사용하여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QR code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인식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658600" y="2171700"/>
            <a:ext cx="6680200" cy="1727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200" b="false" i="false" u="none" strike="noStrike">
                <a:solidFill>
                  <a:srgbClr val="4F565C"/>
                </a:solidFill>
                <a:ea typeface="NanumSquare ExtraBold"/>
              </a:rPr>
              <a:t>함수의</a:t>
            </a:r>
            <a:r>
              <a:rPr lang="en-US" sz="2200" b="false" i="false" u="none" strike="noStrike">
                <a:solidFill>
                  <a:srgbClr val="4F565C"/>
                </a:solidFill>
                <a:latin typeface="NanumSquare ExtraBold"/>
              </a:rPr>
              <a:t> </a:t>
            </a:r>
            <a:r>
              <a:rPr lang="ko-KR" sz="2200" b="false" i="false" u="none" strike="noStrike">
                <a:solidFill>
                  <a:srgbClr val="4F565C"/>
                </a:solidFill>
                <a:ea typeface="NanumSquare ExtraBold"/>
              </a:rPr>
              <a:t>반환</a:t>
            </a:r>
            <a:r>
              <a:rPr lang="en-US" sz="2200" b="false" i="false" u="none" strike="noStrike">
                <a:solidFill>
                  <a:srgbClr val="4F565C"/>
                </a:solidFill>
                <a:latin typeface="NanumSquare ExtraBold"/>
              </a:rPr>
              <a:t> </a:t>
            </a:r>
            <a:r>
              <a:rPr lang="ko-KR" sz="2200" b="false" i="false" u="none" strike="noStrike">
                <a:solidFill>
                  <a:srgbClr val="4F565C"/>
                </a:solidFill>
                <a:ea typeface="NanumSquare ExtraBold"/>
              </a:rPr>
              <a:t>값</a:t>
            </a:r>
          </a:p>
          <a:p>
            <a:pPr algn="l" lvl="0">
              <a:lnSpc>
                <a:spcPct val="99600"/>
              </a:lnSpc>
            </a:pPr>
            <a:r>
              <a:rPr lang="en-US" sz="2200" b="false" i="false" u="none" strike="noStrike">
                <a:solidFill>
                  <a:srgbClr val="4F565C"/>
                </a:solidFill>
                <a:latin typeface="NanumSquare ExtraBold"/>
              </a:rPr>
              <a:t>data: QR </a:t>
            </a:r>
            <a:r>
              <a:rPr lang="ko-KR" sz="2200" b="false" i="false" u="none" strike="noStrike">
                <a:solidFill>
                  <a:srgbClr val="4F565C"/>
                </a:solidFill>
                <a:ea typeface="NanumSquare ExtraBold"/>
              </a:rPr>
              <a:t>코드에서</a:t>
            </a:r>
            <a:r>
              <a:rPr lang="en-US" sz="2200" b="false" i="false" u="none" strike="noStrike">
                <a:solidFill>
                  <a:srgbClr val="4F565C"/>
                </a:solidFill>
                <a:latin typeface="NanumSquare ExtraBold"/>
              </a:rPr>
              <a:t> </a:t>
            </a:r>
            <a:r>
              <a:rPr lang="ko-KR" sz="2200" b="false" i="false" u="none" strike="noStrike">
                <a:solidFill>
                  <a:srgbClr val="4F565C"/>
                </a:solidFill>
                <a:ea typeface="NanumSquare ExtraBold"/>
              </a:rPr>
              <a:t>추출된</a:t>
            </a:r>
            <a:r>
              <a:rPr lang="en-US" sz="2200" b="false" i="false" u="none" strike="noStrike">
                <a:solidFill>
                  <a:srgbClr val="4F565C"/>
                </a:solidFill>
                <a:latin typeface="NanumSquare ExtraBold"/>
              </a:rPr>
              <a:t> </a:t>
            </a:r>
            <a:r>
              <a:rPr lang="ko-KR" sz="2200" b="false" i="false" u="none" strike="noStrike">
                <a:solidFill>
                  <a:srgbClr val="4F565C"/>
                </a:solidFill>
                <a:ea typeface="NanumSquare ExtraBold"/>
              </a:rPr>
              <a:t>데이터</a:t>
            </a:r>
            <a:r>
              <a:rPr lang="en-US" sz="2200" b="false" i="false" u="none" strike="noStrike">
                <a:solidFill>
                  <a:srgbClr val="4F565C"/>
                </a:solidFill>
                <a:latin typeface="NanumSquare ExtraBold"/>
              </a:rPr>
              <a:t>,  </a:t>
            </a:r>
            <a:r>
              <a:rPr lang="ko-KR" sz="2200" b="false" i="false" u="none" strike="noStrike">
                <a:solidFill>
                  <a:srgbClr val="4F565C"/>
                </a:solidFill>
                <a:ea typeface="NanumSquare ExtraBold"/>
              </a:rPr>
              <a:t>텍스트나</a:t>
            </a:r>
            <a:r>
              <a:rPr lang="en-US" sz="2200" b="false" i="false" u="none" strike="noStrike">
                <a:solidFill>
                  <a:srgbClr val="4F565C"/>
                </a:solidFill>
                <a:latin typeface="NanumSquare ExtraBold"/>
              </a:rPr>
              <a:t> URL</a:t>
            </a:r>
          </a:p>
          <a:p>
            <a:pPr algn="l" lvl="0">
              <a:lnSpc>
                <a:spcPct val="99600"/>
              </a:lnSpc>
            </a:pPr>
            <a:r>
              <a:rPr lang="en-US" sz="2200" b="false" i="false" u="none" strike="noStrike">
                <a:solidFill>
                  <a:srgbClr val="4F565C"/>
                </a:solidFill>
                <a:latin typeface="NanumSquare ExtraBold"/>
              </a:rPr>
              <a:t>bbox: QR </a:t>
            </a:r>
            <a:r>
              <a:rPr lang="ko-KR" sz="2200" b="false" i="false" u="none" strike="noStrike">
                <a:solidFill>
                  <a:srgbClr val="4F565C"/>
                </a:solidFill>
                <a:ea typeface="NanumSquare ExtraBold"/>
              </a:rPr>
              <a:t>코드의</a:t>
            </a:r>
            <a:r>
              <a:rPr lang="en-US" sz="2200" b="false" i="false" u="none" strike="noStrike">
                <a:solidFill>
                  <a:srgbClr val="4F565C"/>
                </a:solidFill>
                <a:latin typeface="NanumSquare ExtraBold"/>
              </a:rPr>
              <a:t> </a:t>
            </a:r>
            <a:r>
              <a:rPr lang="ko-KR" sz="2200" b="false" i="false" u="none" strike="noStrike">
                <a:solidFill>
                  <a:srgbClr val="4F565C"/>
                </a:solidFill>
                <a:ea typeface="NanumSquare ExtraBold"/>
              </a:rPr>
              <a:t>위치와</a:t>
            </a:r>
            <a:r>
              <a:rPr lang="en-US" sz="2200" b="false" i="false" u="none" strike="noStrike">
                <a:solidFill>
                  <a:srgbClr val="4F565C"/>
                </a:solidFill>
                <a:latin typeface="NanumSquare ExtraBold"/>
              </a:rPr>
              <a:t> </a:t>
            </a:r>
            <a:r>
              <a:rPr lang="ko-KR" sz="2200" b="false" i="false" u="none" strike="noStrike">
                <a:solidFill>
                  <a:srgbClr val="4F565C"/>
                </a:solidFill>
                <a:ea typeface="NanumSquare ExtraBold"/>
              </a:rPr>
              <a:t>크기를</a:t>
            </a:r>
            <a:r>
              <a:rPr lang="en-US" sz="2200" b="false" i="false" u="none" strike="noStrike">
                <a:solidFill>
                  <a:srgbClr val="4F565C"/>
                </a:solidFill>
                <a:latin typeface="NanumSquare ExtraBold"/>
              </a:rPr>
              <a:t> </a:t>
            </a:r>
            <a:r>
              <a:rPr lang="ko-KR" sz="2200" b="false" i="false" u="none" strike="noStrike">
                <a:solidFill>
                  <a:srgbClr val="4F565C"/>
                </a:solidFill>
                <a:ea typeface="NanumSquare ExtraBold"/>
              </a:rPr>
              <a:t>나타내는</a:t>
            </a:r>
            <a:r>
              <a:rPr lang="en-US" sz="2200" b="false" i="false" u="none" strike="noStrike">
                <a:solidFill>
                  <a:srgbClr val="4F565C"/>
                </a:solidFill>
                <a:latin typeface="NanumSquare ExtraBold"/>
              </a:rPr>
              <a:t> </a:t>
            </a:r>
            <a:r>
              <a:rPr lang="ko-KR" sz="2200" b="false" i="false" u="none" strike="noStrike">
                <a:solidFill>
                  <a:srgbClr val="4F565C"/>
                </a:solidFill>
                <a:ea typeface="NanumSquare ExtraBold"/>
              </a:rPr>
              <a:t>사각형</a:t>
            </a:r>
            <a:r>
              <a:rPr lang="en-US" sz="2200" b="false" i="false" u="none" strike="noStrike">
                <a:solidFill>
                  <a:srgbClr val="4F565C"/>
                </a:solidFill>
                <a:latin typeface="NanumSquare ExtraBold"/>
              </a:rPr>
              <a:t>rectifiedImage: QR </a:t>
            </a:r>
            <a:r>
              <a:rPr lang="ko-KR" sz="2200" b="false" i="false" u="none" strike="noStrike">
                <a:solidFill>
                  <a:srgbClr val="4F565C"/>
                </a:solidFill>
                <a:ea typeface="NanumSquare ExtraBold"/>
              </a:rPr>
              <a:t>코드가</a:t>
            </a:r>
            <a:r>
              <a:rPr lang="en-US" sz="2200" b="false" i="false" u="none" strike="noStrike">
                <a:solidFill>
                  <a:srgbClr val="4F565C"/>
                </a:solidFill>
                <a:latin typeface="NanumSquare ExtraBold"/>
              </a:rPr>
              <a:t> </a:t>
            </a:r>
            <a:r>
              <a:rPr lang="ko-KR" sz="2200" b="false" i="false" u="none" strike="noStrike">
                <a:solidFill>
                  <a:srgbClr val="4F565C"/>
                </a:solidFill>
                <a:ea typeface="NanumSquare ExtraBold"/>
              </a:rPr>
              <a:t>왜곡된</a:t>
            </a:r>
            <a:r>
              <a:rPr lang="en-US" sz="2200" b="false" i="false" u="none" strike="noStrike">
                <a:solidFill>
                  <a:srgbClr val="4F565C"/>
                </a:solidFill>
                <a:latin typeface="NanumSquare ExtraBold"/>
              </a:rPr>
              <a:t> </a:t>
            </a:r>
            <a:r>
              <a:rPr lang="ko-KR" sz="2200" b="false" i="false" u="none" strike="noStrike">
                <a:solidFill>
                  <a:srgbClr val="4F565C"/>
                </a:solidFill>
                <a:ea typeface="NanumSquare ExtraBold"/>
              </a:rPr>
              <a:t>경우</a:t>
            </a:r>
            <a:r>
              <a:rPr lang="en-US" sz="2200" b="false" i="false" u="none" strike="noStrike">
                <a:solidFill>
                  <a:srgbClr val="4F565C"/>
                </a:solidFill>
                <a:latin typeface="NanumSquare ExtraBold"/>
              </a:rPr>
              <a:t>,</a:t>
            </a:r>
          </a:p>
          <a:p>
            <a:pPr algn="l" lvl="0">
              <a:lnSpc>
                <a:spcPct val="99600"/>
              </a:lnSpc>
            </a:pPr>
            <a:r>
              <a:rPr lang="en-US" sz="2200" b="false" i="false" u="none" strike="noStrike">
                <a:solidFill>
                  <a:srgbClr val="4F565C"/>
                </a:solidFill>
                <a:latin typeface="NanumSquare ExtraBold"/>
              </a:rPr>
              <a:t>                               </a:t>
            </a:r>
            <a:r>
              <a:rPr lang="ko-KR" sz="2200" b="false" i="false" u="none" strike="noStrike">
                <a:solidFill>
                  <a:srgbClr val="4F565C"/>
                </a:solidFill>
                <a:ea typeface="NanumSquare ExtraBold"/>
              </a:rPr>
              <a:t>이미지를</a:t>
            </a:r>
            <a:r>
              <a:rPr lang="en-US" sz="2200" b="false" i="false" u="none" strike="noStrike">
                <a:solidFill>
                  <a:srgbClr val="4F565C"/>
                </a:solidFill>
                <a:latin typeface="NanumSquare ExtraBold"/>
              </a:rPr>
              <a:t> </a:t>
            </a:r>
            <a:r>
              <a:rPr lang="ko-KR" sz="2200" b="false" i="false" u="none" strike="noStrike">
                <a:solidFill>
                  <a:srgbClr val="4F565C"/>
                </a:solidFill>
                <a:ea typeface="NanumSquare ExtraBold"/>
              </a:rPr>
              <a:t>수정한</a:t>
            </a:r>
            <a:r>
              <a:rPr lang="en-US" sz="2200" b="false" i="false" u="none" strike="noStrike">
                <a:solidFill>
                  <a:srgbClr val="4F565C"/>
                </a:solidFill>
                <a:latin typeface="NanumSquare ExtraBold"/>
              </a:rPr>
              <a:t> </a:t>
            </a:r>
            <a:r>
              <a:rPr lang="ko-KR" sz="2200" b="false" i="false" u="none" strike="noStrike">
                <a:solidFill>
                  <a:srgbClr val="4F565C"/>
                </a:solidFill>
                <a:ea typeface="NanumSquare ExtraBold"/>
              </a:rPr>
              <a:t>버전을</a:t>
            </a:r>
            <a:r>
              <a:rPr lang="en-US" sz="2200" b="false" i="false" u="none" strike="noStrike">
                <a:solidFill>
                  <a:srgbClr val="4F565C"/>
                </a:solidFill>
                <a:latin typeface="NanumSquare ExtraBold"/>
              </a:rPr>
              <a:t> </a:t>
            </a:r>
            <a:r>
              <a:rPr lang="ko-KR" sz="2200" b="false" i="false" u="none" strike="noStrike">
                <a:solidFill>
                  <a:srgbClr val="4F565C"/>
                </a:solidFill>
                <a:ea typeface="NanumSquare ExtraBold"/>
              </a:rPr>
              <a:t>반환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85800" y="8636000"/>
            <a:ext cx="16916400" cy="10033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419100" y="762000"/>
            <a:ext cx="16510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200" b="false" i="false" u="none" strike="noStrike">
                <a:solidFill>
                  <a:srgbClr val="4F565C"/>
                </a:solidFill>
                <a:latin typeface="NanumSquare Bold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54200" y="812800"/>
            <a:ext cx="56642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Zbar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사용하여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QR code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인식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19200" y="1587500"/>
            <a:ext cx="6654800" cy="1092200"/>
          </a:xfrm>
          <a:prstGeom prst="rect">
            <a:avLst/>
          </a:prstGeom>
          <a:effectLst>
            <a:outerShdw dir="2700000" dist="16716" blurRad="11757">
              <a:srgbClr val="000000">
                <a:alpha val="45000"/>
              </a:srgbClr>
            </a:outerShdw>
          </a:effectLst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36700" y="1790700"/>
            <a:ext cx="203200" cy="203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17700" y="1790700"/>
            <a:ext cx="203200" cy="203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298700" y="1790700"/>
            <a:ext cx="203200" cy="203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73200" y="2095500"/>
            <a:ext cx="2946400" cy="584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19200" y="2908300"/>
            <a:ext cx="12433300" cy="5613400"/>
          </a:xfrm>
          <a:prstGeom prst="rect">
            <a:avLst/>
          </a:prstGeom>
          <a:effectLst>
            <a:outerShdw dir="2700000" dist="86303" blurRad="313407">
              <a:srgbClr val="000000">
                <a:alpha val="45000"/>
              </a:srgbClr>
            </a:outerShdw>
          </a:effectLst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36700" y="3162300"/>
            <a:ext cx="203200" cy="2032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17700" y="3162300"/>
            <a:ext cx="203200" cy="2032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298700" y="3162300"/>
            <a:ext cx="203200" cy="2032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460500" y="3530600"/>
            <a:ext cx="11925300" cy="4864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85800" y="8636000"/>
            <a:ext cx="16916400" cy="10033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419100" y="762000"/>
            <a:ext cx="16510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200" b="false" i="false" u="none" strike="noStrike">
                <a:solidFill>
                  <a:srgbClr val="4F565C"/>
                </a:solidFill>
                <a:latin typeface="NanumSquare Bold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54200" y="812800"/>
            <a:ext cx="56642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Zbar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사용하여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QR code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인식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93800" y="1778000"/>
            <a:ext cx="9766300" cy="5613400"/>
          </a:xfrm>
          <a:prstGeom prst="rect">
            <a:avLst/>
          </a:prstGeom>
          <a:effectLst>
            <a:outerShdw dir="2700000" dist="86303" blurRad="313407">
              <a:srgbClr val="000000">
                <a:alpha val="45000"/>
              </a:srgbClr>
            </a:outerShdw>
          </a:effectLst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11300" y="2032000"/>
            <a:ext cx="203200" cy="203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05000" y="2032000"/>
            <a:ext cx="203200" cy="203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286000" y="2032000"/>
            <a:ext cx="203200" cy="203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587500" y="2578100"/>
            <a:ext cx="8674100" cy="4533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44600" y="7823200"/>
            <a:ext cx="68326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85800" y="4089400"/>
            <a:ext cx="16916400" cy="5549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85800" y="1536700"/>
            <a:ext cx="16916400" cy="2971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85800" y="1536700"/>
            <a:ext cx="16916400" cy="12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85800" y="8648700"/>
            <a:ext cx="16916400" cy="12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85800" y="8648700"/>
            <a:ext cx="16916400" cy="10033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2692400" y="5270500"/>
            <a:ext cx="12966700" cy="2603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 indent="-342900" marL="342900">
              <a:lnSpc>
                <a:spcPct val="124499"/>
              </a:lnSpc>
              <a:buClr>
                <a:srgbClr val="4F565C"/>
              </a:buClr>
              <a:buFont typeface="Arial"/>
              <a:buChar char="●"/>
            </a:pP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ZBar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는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QR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코드가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기울어져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있거나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이미지의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왜곡이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있는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경우에도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높은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정확도로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QR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코드를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인식</a:t>
            </a:r>
          </a:p>
          <a:p>
            <a:pPr algn="l" lvl="0">
              <a:lnSpc>
                <a:spcPct val="124499"/>
              </a:lnSpc>
            </a:pP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/>
            </a:r>
          </a:p>
          <a:p>
            <a:pPr algn="l" lvl="0" indent="-342900" marL="342900">
              <a:lnSpc>
                <a:spcPct val="124499"/>
              </a:lnSpc>
              <a:buClr>
                <a:srgbClr val="4F565C"/>
              </a:buClr>
              <a:buFont typeface="Arial"/>
              <a:buChar char="●"/>
            </a:pP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ZBar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의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경우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다중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QR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코드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지원하지만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OpenCV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의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경우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단일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QR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코드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처리에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초점</a:t>
            </a:r>
          </a:p>
          <a:p>
            <a:pPr algn="l" lvl="0">
              <a:lnSpc>
                <a:spcPct val="124499"/>
              </a:lnSpc>
            </a:pP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/>
            </a:r>
          </a:p>
          <a:p>
            <a:pPr algn="l" lvl="0" indent="-342900" marL="342900">
              <a:lnSpc>
                <a:spcPct val="124499"/>
              </a:lnSpc>
              <a:buClr>
                <a:srgbClr val="4F565C"/>
              </a:buClr>
              <a:buFont typeface="Arial"/>
              <a:buChar char="●"/>
            </a:pP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ZBar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는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OpenCV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에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비해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QR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코드와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바코드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인식에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특화된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알고리즘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덕분에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처리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속도가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더</a:t>
            </a: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빠름</a:t>
            </a:r>
          </a:p>
          <a:p>
            <a:pPr algn="l" lvl="0">
              <a:lnSpc>
                <a:spcPct val="124499"/>
              </a:lnSpc>
            </a:pPr>
            <a:r>
              <a:rPr lang="en-US" sz="1800" b="false" i="false" u="none" strike="noStrike">
                <a:solidFill>
                  <a:srgbClr val="4F565C"/>
                </a:solidFill>
                <a:latin typeface="NanumSquare Regular"/>
              </a:rPr>
              <a:t/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52000" y="2133600"/>
            <a:ext cx="66929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400" b="false" i="false" u="none" strike="noStrike">
                <a:solidFill>
                  <a:srgbClr val="4F565C"/>
                </a:solidFill>
                <a:latin typeface="NanumSquare ExtraBold"/>
              </a:rPr>
              <a:t>Zbar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26600" y="2844800"/>
            <a:ext cx="6070600" cy="711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just" lvl="0">
              <a:lnSpc>
                <a:spcPct val="124499"/>
              </a:lnSpc>
            </a:pP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이미지</a:t>
            </a: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파일</a:t>
            </a: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및</a:t>
            </a: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이미지와</a:t>
            </a: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같은</a:t>
            </a: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다양한</a:t>
            </a: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소스에서</a:t>
            </a: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바코드를</a:t>
            </a: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판독</a:t>
            </a: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할</a:t>
            </a: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수있는</a:t>
            </a: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오픈</a:t>
            </a: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소스</a:t>
            </a: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라이브러리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35100" y="2133600"/>
            <a:ext cx="66929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400" b="false" i="false" u="none" strike="noStrike">
                <a:solidFill>
                  <a:srgbClr val="4F565C"/>
                </a:solidFill>
                <a:latin typeface="NanumSquare ExtraBold"/>
              </a:rPr>
              <a:t>OpenCV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09700" y="2844800"/>
            <a:ext cx="6070600" cy="711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just" lvl="0">
              <a:lnSpc>
                <a:spcPct val="124499"/>
              </a:lnSpc>
            </a:pP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이미지</a:t>
            </a: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처리와</a:t>
            </a: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컴퓨터</a:t>
            </a: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비전</a:t>
            </a: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작업</a:t>
            </a: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전반을</a:t>
            </a: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다룰</a:t>
            </a: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수</a:t>
            </a: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있도록</a:t>
            </a: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 </a:t>
            </a:r>
          </a:p>
          <a:p>
            <a:pPr algn="just" lvl="0">
              <a:lnSpc>
                <a:spcPct val="124499"/>
              </a:lnSpc>
            </a:pP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설계된</a:t>
            </a: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범용</a:t>
            </a: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000" b="false" i="false" u="none" strike="noStrike">
                <a:solidFill>
                  <a:srgbClr val="4F565C"/>
                </a:solidFill>
                <a:ea typeface="NanumSquare Regular"/>
              </a:rPr>
              <a:t>라이브러리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19100" y="762000"/>
            <a:ext cx="16510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200" b="false" i="false" u="none" strike="noStrike">
                <a:solidFill>
                  <a:srgbClr val="4F565C"/>
                </a:solidFill>
                <a:latin typeface="NanumSquare Bold"/>
              </a:rPr>
              <a:t>04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54200" y="838200"/>
            <a:ext cx="76327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OpenCV, Zbar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차이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85800" y="8636000"/>
            <a:ext cx="16916400" cy="1003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407900" y="2159000"/>
            <a:ext cx="4889500" cy="3263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49400" y="2108200"/>
            <a:ext cx="4787900" cy="3302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921500" y="2159000"/>
            <a:ext cx="5041900" cy="3238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374900" y="7493000"/>
            <a:ext cx="4025900" cy="406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374900" y="6565900"/>
            <a:ext cx="4025900" cy="431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124700" y="7518400"/>
            <a:ext cx="4737100" cy="342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560300" y="7505700"/>
            <a:ext cx="4737100" cy="342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480300" y="6565900"/>
            <a:ext cx="4025900" cy="431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839700" y="6553200"/>
            <a:ext cx="4025900" cy="431800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419100" y="762000"/>
            <a:ext cx="16510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200" b="false" i="false" u="none" strike="noStrike">
                <a:solidFill>
                  <a:srgbClr val="4F565C"/>
                </a:solidFill>
                <a:latin typeface="NanumSquare Bold"/>
              </a:rPr>
              <a:t>04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54200" y="838200"/>
            <a:ext cx="76327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400" b="false" i="false" u="none" strike="noStrike">
                <a:solidFill>
                  <a:srgbClr val="4F565C"/>
                </a:solidFill>
                <a:latin typeface="NanumSquare Regular"/>
              </a:rPr>
              <a:t>OpenCV, Zbar </a:t>
            </a:r>
            <a:r>
              <a:rPr lang="ko-KR" sz="2400" b="false" i="false" u="none" strike="noStrike">
                <a:solidFill>
                  <a:srgbClr val="4F565C"/>
                </a:solidFill>
                <a:ea typeface="NanumSquare Regular"/>
              </a:rPr>
              <a:t>차이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251200" y="5740400"/>
            <a:ext cx="2146300" cy="355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compare1.jpg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356600" y="5715000"/>
            <a:ext cx="2146300" cy="355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compare2.jpg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716000" y="5740400"/>
            <a:ext cx="2146300" cy="355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en-US" sz="2000" b="false" i="false" u="none" strike="noStrike">
                <a:solidFill>
                  <a:srgbClr val="4F565C"/>
                </a:solidFill>
                <a:latin typeface="NanumSquare Regular"/>
              </a:rPr>
              <a:t>compare3.jpg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62000" y="6540500"/>
            <a:ext cx="13589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400" b="false" i="false" u="none" strike="noStrike">
                <a:solidFill>
                  <a:srgbClr val="4F565C"/>
                </a:solidFill>
                <a:latin typeface="NanumSquare ExtraBold"/>
              </a:rPr>
              <a:t>OpenCV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00100" y="7454900"/>
            <a:ext cx="12700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400" b="false" i="false" u="none" strike="noStrike">
                <a:solidFill>
                  <a:srgbClr val="4F565C"/>
                </a:solidFill>
                <a:latin typeface="NanumSquare ExtraBold"/>
              </a:rPr>
              <a:t>Zbar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