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7" r:id="rId3"/>
    <p:sldId id="268" r:id="rId4"/>
    <p:sldId id="266" r:id="rId5"/>
    <p:sldId id="262" r:id="rId6"/>
    <p:sldId id="257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68005E-3EB0-F040-961E-6A3F39C300A4}" type="datetimeFigureOut">
              <a:rPr lang="en-US" smtClean="0"/>
              <a:t>2/9/21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4B0F1-F669-F047-BE03-E8FAB921F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77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4B0F1-F669-F047-BE03-E8FAB921F5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502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4B0F1-F669-F047-BE03-E8FAB921F5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54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E2567-8E4E-854C-A95D-ACFC82BBB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F088E8-6CE6-EC48-B0BF-E0D27259A0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AE1A6-6686-9B4F-8E6C-410B815D1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C6A03-914D-8A4F-B154-D18066AFF2AD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16784-A568-4447-AE7A-F12380E84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24F4B-8C12-324B-A5C2-5B39DD846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9B80-F224-3B45-863E-17246F223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19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29371-83A6-CE4F-AF1B-04F253632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831462-9844-FF47-88DD-769A34F4D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A2320-A7D9-914A-9951-C0A0939D5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C6A03-914D-8A4F-B154-D18066AFF2AD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74CDC-A881-3249-9677-305578B3C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AB6E4-7701-6640-AB1D-CD5D606AA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9B80-F224-3B45-863E-17246F223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69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871E72-56EF-644A-B0E1-89E49EADC7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7D6A68-2FC4-924E-AE71-D0CA2FDD0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34167-F0B3-E845-BD8F-6FD2A3514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C6A03-914D-8A4F-B154-D18066AFF2AD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EB7EF-ECAD-7347-8234-66E814FF7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47C64-A291-304B-B60E-2C66CB241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9B80-F224-3B45-863E-17246F223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193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85AF-B86A-E84A-9C6D-143B8818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8AA1E-156D-3448-9FB4-BAB4F6A92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90805-ABF2-D545-8362-04002D52F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C6A03-914D-8A4F-B154-D18066AFF2AD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2E058-9FD4-7E4A-94CE-8D2E3F508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B1A5D-37B8-9143-865D-B43F4CB23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9B80-F224-3B45-863E-17246F223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2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DEBA3-069A-E842-8619-C3833EF6E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A6693-91C6-E741-91F1-805B71E03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813C3-C74E-F941-94C7-A08FA1455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C6A03-914D-8A4F-B154-D18066AFF2AD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F24FC-7E85-BF4E-A69A-DCC3DE558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C0CDB-EA30-7E44-A718-98E90921A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9B80-F224-3B45-863E-17246F223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57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4EFE7-AEF3-3D49-88C1-269A0D8CE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B2E71-8694-974F-9EB9-A2DD7E444A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0335D1-1F39-E141-9D23-59BAD68B70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E6DA9-C872-364C-A9E8-FFA6BD585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C6A03-914D-8A4F-B154-D18066AFF2AD}" type="datetimeFigureOut">
              <a:rPr lang="en-US" smtClean="0"/>
              <a:t>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7DC69-CFC2-844B-933A-40A6027FF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0D8E0-944C-D647-87F8-0DBB72DB2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9B80-F224-3B45-863E-17246F223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2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A227-5752-114A-B63B-5E86EDC56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ECD9D-A428-074F-8DF8-3546FE74B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EF7985-A1EC-C343-9F9B-6DC5C82A3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E9D3D7-3DF3-FA44-8CD4-F68043E58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D5BC16-E55C-234E-ACDC-07DB9F8935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2417CB-93EE-1543-8FBC-7FE82AF72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C6A03-914D-8A4F-B154-D18066AFF2AD}" type="datetimeFigureOut">
              <a:rPr lang="en-US" smtClean="0"/>
              <a:t>2/9/21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122489-4C7B-8342-A2F4-B4BB45F63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D8133E-F452-6540-AA7F-5E0119F24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9B80-F224-3B45-863E-17246F223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50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79DC7-645C-2045-8838-35EE99291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4CD787-10C9-1E45-9D54-CC923A269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C6A03-914D-8A4F-B154-D18066AFF2AD}" type="datetimeFigureOut">
              <a:rPr lang="en-US" smtClean="0"/>
              <a:t>2/9/21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FAA8F7-5F8F-984C-8C2D-24292D101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28FC01-C594-FD40-97A3-F9453797A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9B80-F224-3B45-863E-17246F223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441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20062F-3D2D-DB42-A2BC-5FAC32110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C6A03-914D-8A4F-B154-D18066AFF2AD}" type="datetimeFigureOut">
              <a:rPr lang="en-US" smtClean="0"/>
              <a:t>2/9/21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F8A430-7B34-0741-9734-D93655BB2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98A019-AEA3-2241-BB44-B5F3C43EA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9B80-F224-3B45-863E-17246F223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C1759-87A9-1748-BCA1-73040E5D9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B3638-EED7-C240-A08A-30BC4746A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EF00BC-F369-3843-8538-D52F46E8F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AC6E22-C38C-1D43-B813-66501B8D7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C6A03-914D-8A4F-B154-D18066AFF2AD}" type="datetimeFigureOut">
              <a:rPr lang="en-US" smtClean="0"/>
              <a:t>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153EF-A196-FA44-A63B-0D8B6BDBF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272B9-AB6E-5844-A315-BAC94ABEC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9B80-F224-3B45-863E-17246F223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62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9DAB3-1440-4042-97BA-53D9F1C4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D47BCE-C153-934A-A078-79D6F34830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D5D37-CCCC-E149-B358-574833815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9F77E-9697-7943-BD94-63F39633B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C6A03-914D-8A4F-B154-D18066AFF2AD}" type="datetimeFigureOut">
              <a:rPr lang="en-US" smtClean="0"/>
              <a:t>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2D689-9076-AD4B-B424-5222D99C9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39049B-106F-A744-AD3C-5F6F0B670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9B80-F224-3B45-863E-17246F223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52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FAC8F7-41B7-614E-B04B-0F26C1514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E3E19-8D33-DA40-92E6-B8D2D65B9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4771B-3939-8C49-8F6D-95D1D262FD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C6A03-914D-8A4F-B154-D18066AFF2AD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B154E-64B4-FE40-8408-54C002849A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9B0D4-C65D-5947-B071-3D74457142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89B80-F224-3B45-863E-17246F223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24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thost/ogb-revisite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70A26-F264-C942-B2DF-70FA08A25C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696DS Course Project IBM 1</a:t>
            </a:r>
            <a:br>
              <a:rPr lang="en-US" dirty="0"/>
            </a:br>
            <a:r>
              <a:rPr lang="en-US" sz="4400" b="1" dirty="0"/>
              <a:t>Schedule</a:t>
            </a:r>
          </a:p>
        </p:txBody>
      </p:sp>
    </p:spTree>
    <p:extLst>
      <p:ext uri="{BB962C8B-B14F-4D97-AF65-F5344CB8AC3E}">
        <p14:creationId xmlns:p14="http://schemas.microsoft.com/office/powerpoint/2010/main" val="1625907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D076F-A16B-6648-83E9-EC2D77C12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93D2C-C467-DB4A-81DD-0C2018D53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Do we meet weekly on Wed 11 am? -&gt; Tue 9 am for now</a:t>
            </a:r>
          </a:p>
          <a:p>
            <a:r>
              <a:rPr lang="en-US" dirty="0">
                <a:solidFill>
                  <a:schemeClr val="accent6"/>
                </a:solidFill>
              </a:rPr>
              <a:t>Send me your GitHub IDs</a:t>
            </a:r>
          </a:p>
          <a:p>
            <a:r>
              <a:rPr lang="en-US" dirty="0"/>
              <a:t>Look into OGB paper </a:t>
            </a:r>
          </a:p>
          <a:p>
            <a:pPr marL="457200" lvl="1" indent="0">
              <a:buNone/>
            </a:pPr>
            <a:r>
              <a:rPr lang="en-US" dirty="0"/>
              <a:t>(No need to read later parts on all experiments, start with ones we begin with)</a:t>
            </a:r>
          </a:p>
          <a:p>
            <a:r>
              <a:rPr lang="en-US" dirty="0"/>
              <a:t>Checkout code on GitHub: </a:t>
            </a:r>
            <a:r>
              <a:rPr lang="en-US" dirty="0">
                <a:hlinkClick r:id="rId2"/>
              </a:rPr>
              <a:t>https://github.com/vthost/ogb-revisited</a:t>
            </a:r>
            <a:endParaRPr lang="en-US" dirty="0"/>
          </a:p>
          <a:p>
            <a:r>
              <a:rPr lang="en-US" dirty="0"/>
              <a:t>Checkout access to resources (university cluster?)</a:t>
            </a:r>
          </a:p>
          <a:p>
            <a:r>
              <a:rPr lang="en-US" dirty="0"/>
              <a:t>Understand &amp; run </a:t>
            </a:r>
            <a:r>
              <a:rPr lang="en-US" dirty="0" err="1"/>
              <a:t>ogbn</a:t>
            </a:r>
            <a:r>
              <a:rPr lang="en-US" dirty="0"/>
              <a:t>-proteins example experiment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099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D076F-A16B-6648-83E9-EC2D77C12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93D2C-C467-DB4A-81DD-0C2018D53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Prepare Project Report</a:t>
            </a:r>
          </a:p>
          <a:p>
            <a:r>
              <a:rPr lang="en-US" dirty="0"/>
              <a:t>Start with 2 datasets of </a:t>
            </a:r>
            <a:r>
              <a:rPr lang="en-US" dirty="0" err="1"/>
              <a:t>ogbn</a:t>
            </a:r>
            <a:r>
              <a:rPr lang="en-US" dirty="0"/>
              <a:t>? -&gt; everyone can look at one?</a:t>
            </a:r>
          </a:p>
          <a:p>
            <a:pPr marL="457200" lvl="1" indent="0">
              <a:buNone/>
            </a:pPr>
            <a:r>
              <a:rPr lang="en-US" dirty="0"/>
              <a:t>Run first experiments for GCN &amp; </a:t>
            </a:r>
            <a:r>
              <a:rPr lang="en-US" dirty="0" err="1"/>
              <a:t>GraphSAGE</a:t>
            </a:r>
            <a:r>
              <a:rPr lang="en-US" dirty="0"/>
              <a:t> -&gt; parameters?</a:t>
            </a:r>
          </a:p>
          <a:p>
            <a:r>
              <a:rPr lang="en-US" dirty="0"/>
              <a:t>If you still have time: </a:t>
            </a:r>
          </a:p>
          <a:p>
            <a:pPr marL="457200" lvl="1" indent="0">
              <a:buNone/>
            </a:pPr>
            <a:r>
              <a:rPr lang="en-US" dirty="0"/>
              <a:t>Implement other basic GNNs (see code link file in repo)</a:t>
            </a:r>
          </a:p>
          <a:p>
            <a:r>
              <a:rPr lang="en-US" dirty="0"/>
              <a:t>Anything else?</a:t>
            </a:r>
          </a:p>
        </p:txBody>
      </p:sp>
    </p:spTree>
    <p:extLst>
      <p:ext uri="{BB962C8B-B14F-4D97-AF65-F5344CB8AC3E}">
        <p14:creationId xmlns:p14="http://schemas.microsoft.com/office/powerpoint/2010/main" val="2272191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62664-A25C-6246-BA4B-7ABA80EA4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5236"/>
            <a:ext cx="10515600" cy="3807482"/>
          </a:xfrm>
        </p:spPr>
        <p:txBody>
          <a:bodyPr>
            <a:normAutofit/>
          </a:bodyPr>
          <a:lstStyle/>
          <a:p>
            <a:r>
              <a:rPr lang="en-US" sz="3200" dirty="0"/>
              <a:t>Final goal: </a:t>
            </a:r>
            <a:br>
              <a:rPr lang="en-US" sz="3200" dirty="0"/>
            </a:br>
            <a:r>
              <a:rPr lang="en-US" sz="3200" b="1" dirty="0" err="1"/>
              <a:t>NeurIPS</a:t>
            </a:r>
            <a:r>
              <a:rPr lang="en-US" sz="3200" dirty="0"/>
              <a:t> conference paper </a:t>
            </a:r>
            <a:br>
              <a:rPr lang="en-US" sz="3200" dirty="0"/>
            </a:br>
            <a:r>
              <a:rPr lang="en-US" sz="3200" dirty="0"/>
              <a:t>https://</a:t>
            </a:r>
            <a:r>
              <a:rPr lang="en-US" sz="3200" dirty="0" err="1"/>
              <a:t>neurips.cc</a:t>
            </a:r>
            <a:r>
              <a:rPr lang="en-US" sz="3200" dirty="0"/>
              <a:t>/</a:t>
            </a:r>
            <a:br>
              <a:rPr lang="en-US" sz="3200" dirty="0"/>
            </a:br>
            <a:r>
              <a:rPr lang="en-US" sz="3200" dirty="0"/>
              <a:t>(deadline usually in May)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389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371F4-3FC8-F14C-B4A9-7A8C8C102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019C2-2D1E-2A47-9807-BDDB95239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ogbn</a:t>
            </a:r>
            <a:r>
              <a:rPr lang="en-US" dirty="0"/>
              <a:t>-…</a:t>
            </a:r>
          </a:p>
          <a:p>
            <a:r>
              <a:rPr lang="en-US" dirty="0"/>
              <a:t>proteins</a:t>
            </a:r>
          </a:p>
          <a:p>
            <a:r>
              <a:rPr lang="en-US" dirty="0" err="1"/>
              <a:t>arxiv</a:t>
            </a:r>
            <a:endParaRPr lang="en-US" dirty="0"/>
          </a:p>
          <a:p>
            <a:r>
              <a:rPr lang="en-US" dirty="0"/>
              <a:t>mag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Let’s focus on datasets that fit into GPU</a:t>
            </a:r>
          </a:p>
          <a:p>
            <a:r>
              <a:rPr lang="en-US" dirty="0"/>
              <a:t>Start with </a:t>
            </a:r>
            <a:r>
              <a:rPr lang="en-US" dirty="0" err="1"/>
              <a:t>ogbn</a:t>
            </a:r>
            <a:r>
              <a:rPr lang="en-US" dirty="0"/>
              <a:t> or </a:t>
            </a:r>
            <a:r>
              <a:rPr lang="en-US" dirty="0" err="1"/>
              <a:t>ogbl</a:t>
            </a:r>
            <a:endParaRPr lang="en-US" dirty="0"/>
          </a:p>
          <a:p>
            <a:r>
              <a:rPr lang="en-US" dirty="0"/>
              <a:t>Get a full set of results for 2-3 GNNs as we want to have them in the paper</a:t>
            </a:r>
          </a:p>
          <a:p>
            <a:r>
              <a:rPr lang="en-US" dirty="0"/>
              <a:t>Then consider other models and datasets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2DB51AF-46F4-7E4C-97FD-E88700DFD8A3}"/>
              </a:ext>
            </a:extLst>
          </p:cNvPr>
          <p:cNvSpPr txBox="1">
            <a:spLocks/>
          </p:cNvSpPr>
          <p:nvPr/>
        </p:nvSpPr>
        <p:spPr>
          <a:xfrm>
            <a:off x="3754820" y="182414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ogbl</a:t>
            </a:r>
            <a:r>
              <a:rPr lang="en-US" dirty="0"/>
              <a:t>-…</a:t>
            </a:r>
          </a:p>
          <a:p>
            <a:r>
              <a:rPr lang="en-US" dirty="0" err="1"/>
              <a:t>ppa</a:t>
            </a:r>
            <a:endParaRPr lang="en-US" dirty="0"/>
          </a:p>
          <a:p>
            <a:r>
              <a:rPr lang="en-US" dirty="0"/>
              <a:t>collab</a:t>
            </a:r>
          </a:p>
          <a:p>
            <a:r>
              <a:rPr lang="en-US" dirty="0" err="1"/>
              <a:t>ddi</a:t>
            </a:r>
            <a:endParaRPr lang="en-US" dirty="0"/>
          </a:p>
          <a:p>
            <a:r>
              <a:rPr lang="en-US" dirty="0" err="1"/>
              <a:t>biokg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DFE33D8-1A46-B445-8458-57A1FE7A526A}"/>
              </a:ext>
            </a:extLst>
          </p:cNvPr>
          <p:cNvSpPr txBox="1">
            <a:spLocks/>
          </p:cNvSpPr>
          <p:nvPr/>
        </p:nvSpPr>
        <p:spPr>
          <a:xfrm>
            <a:off x="6671440" y="182266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ogbg</a:t>
            </a:r>
            <a:r>
              <a:rPr lang="en-US" dirty="0"/>
              <a:t>-…</a:t>
            </a:r>
          </a:p>
          <a:p>
            <a:r>
              <a:rPr lang="en-US" dirty="0" err="1"/>
              <a:t>molhiv</a:t>
            </a:r>
            <a:endParaRPr lang="en-US" dirty="0"/>
          </a:p>
          <a:p>
            <a:r>
              <a:rPr lang="en-US" dirty="0" err="1"/>
              <a:t>molpcba</a:t>
            </a:r>
            <a:endParaRPr lang="en-US" dirty="0"/>
          </a:p>
          <a:p>
            <a:r>
              <a:rPr lang="en-US" dirty="0" err="1"/>
              <a:t>ppa</a:t>
            </a:r>
            <a:r>
              <a:rPr lang="en-US" dirty="0"/>
              <a:t> </a:t>
            </a:r>
          </a:p>
          <a:p>
            <a:r>
              <a:rPr lang="en-US" dirty="0"/>
              <a:t>code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891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62664-A25C-6246-BA4B-7ABA80EA4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consider a few more GNNs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E980F-C2C6-E748-944F-3FDB9D468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GCN – better than in </a:t>
            </a:r>
            <a:r>
              <a:rPr lang="en-US" dirty="0" err="1"/>
              <a:t>ogb</a:t>
            </a:r>
            <a:r>
              <a:rPr lang="en-US" dirty="0"/>
              <a:t>?</a:t>
            </a:r>
          </a:p>
          <a:p>
            <a:r>
              <a:rPr lang="en-US" dirty="0" err="1"/>
              <a:t>GraphSAGE</a:t>
            </a:r>
            <a:r>
              <a:rPr lang="en-US" dirty="0"/>
              <a:t> – better than in </a:t>
            </a:r>
            <a:r>
              <a:rPr lang="en-US" dirty="0" err="1"/>
              <a:t>ogb</a:t>
            </a:r>
            <a:r>
              <a:rPr lang="en-US" dirty="0"/>
              <a:t>?</a:t>
            </a:r>
          </a:p>
          <a:p>
            <a:r>
              <a:rPr lang="en-US" dirty="0"/>
              <a:t>SGC – simple + deep</a:t>
            </a:r>
          </a:p>
          <a:p>
            <a:r>
              <a:rPr lang="en-US" dirty="0"/>
              <a:t>GIN – expressive</a:t>
            </a:r>
          </a:p>
          <a:p>
            <a:r>
              <a:rPr lang="en-US" dirty="0"/>
              <a:t>GAT – attention</a:t>
            </a:r>
          </a:p>
          <a:p>
            <a:r>
              <a:rPr lang="en-US" dirty="0"/>
              <a:t>GGNN – recurrent</a:t>
            </a:r>
          </a:p>
          <a:p>
            <a:r>
              <a:rPr lang="en-US" dirty="0" err="1"/>
              <a:t>CompGCN</a:t>
            </a:r>
            <a:r>
              <a:rPr lang="en-US" dirty="0"/>
              <a:t> – combi with link predictor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15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58722-78FE-2047-A272-63A5B0166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more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0606A-3EF9-0443-A580-CFB287E12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batch size</a:t>
            </a:r>
          </a:p>
          <a:p>
            <a:r>
              <a:rPr lang="en-US" dirty="0"/>
              <a:t>learning rate: [0.0001, 0.1] (Check what is useful)</a:t>
            </a:r>
          </a:p>
          <a:p>
            <a:r>
              <a:rPr lang="en-US" dirty="0"/>
              <a:t>num layers: 1 - 8? (Check until not improving anymore)</a:t>
            </a:r>
          </a:p>
          <a:p>
            <a:r>
              <a:rPr lang="en-US" dirty="0"/>
              <a:t>num hidden channels (Check what is useful)</a:t>
            </a:r>
          </a:p>
          <a:p>
            <a:r>
              <a:rPr lang="en-US" dirty="0"/>
              <a:t>model-specific: GAT num heads, </a:t>
            </a:r>
            <a:r>
              <a:rPr lang="en-US" dirty="0" err="1"/>
              <a:t>GraphSAGE</a:t>
            </a:r>
            <a:r>
              <a:rPr lang="en-US" dirty="0"/>
              <a:t> pooling, </a:t>
            </a:r>
            <a:r>
              <a:rPr lang="en-US" dirty="0" err="1"/>
              <a:t>CompGCN</a:t>
            </a:r>
            <a:r>
              <a:rPr lang="en-US" dirty="0"/>
              <a:t> link predictor type,  ...</a:t>
            </a:r>
          </a:p>
          <a:p>
            <a:r>
              <a:rPr lang="en-US" dirty="0"/>
              <a:t>See also https://</a:t>
            </a:r>
            <a:r>
              <a:rPr lang="en-US" dirty="0" err="1"/>
              <a:t>ogb.stanford.edu</a:t>
            </a:r>
            <a:r>
              <a:rPr lang="en-US" dirty="0"/>
              <a:t>/docs/</a:t>
            </a:r>
            <a:r>
              <a:rPr lang="en-US" dirty="0" err="1"/>
              <a:t>leader_overview</a:t>
            </a:r>
            <a:r>
              <a:rPr lang="en-US" dirty="0"/>
              <a:t>/</a:t>
            </a:r>
          </a:p>
          <a:p>
            <a:pPr marL="0" indent="0">
              <a:buNone/>
            </a:pPr>
            <a:r>
              <a:rPr lang="en-US" dirty="0"/>
              <a:t>  (Record all required there to be able to submit results to the board later)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719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D076F-A16B-6648-83E9-EC2D77C12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lot of 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93D2C-C467-DB4A-81DD-0C2018D53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Compare to non-GNN baselines MLP, Node2Vec (also tune those!)</a:t>
            </a:r>
          </a:p>
          <a:p>
            <a:r>
              <a:rPr lang="en-US" dirty="0"/>
              <a:t>Large differences in best parameters for different models? </a:t>
            </a:r>
          </a:p>
          <a:p>
            <a:r>
              <a:rPr lang="en-US" dirty="0"/>
              <a:t>Any great differences between GCN/SAGE/GAT/GIN, which are rather similar models? </a:t>
            </a:r>
          </a:p>
          <a:p>
            <a:r>
              <a:rPr lang="en-US" dirty="0"/>
              <a:t>SGC vs. other GNNs with many layers?</a:t>
            </a:r>
          </a:p>
          <a:p>
            <a:r>
              <a:rPr lang="en-US" dirty="0"/>
              <a:t>Effects of training on less (10-70%) or noisy data (5-20% of training labels wrong)</a:t>
            </a:r>
          </a:p>
          <a:p>
            <a:r>
              <a:rPr lang="en-US" dirty="0"/>
              <a:t>Results: are all models good on same instances or can we cluster models?</a:t>
            </a:r>
          </a:p>
          <a:p>
            <a:r>
              <a:rPr lang="en-US" dirty="0"/>
              <a:t>Compare to leaderboard numbers and models (&amp; try to explain differences)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Look into specifics of models: does attention provide interpretation? 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Verify special hypotheses: e.g.,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ogbl-ppa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: GNN would need position info? -&gt; check if number for recent position-aware GNN is better?</a:t>
            </a:r>
          </a:p>
        </p:txBody>
      </p:sp>
    </p:spTree>
    <p:extLst>
      <p:ext uri="{BB962C8B-B14F-4D97-AF65-F5344CB8AC3E}">
        <p14:creationId xmlns:p14="http://schemas.microsoft.com/office/powerpoint/2010/main" val="4107507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477</Words>
  <Application>Microsoft Macintosh PowerPoint</Application>
  <PresentationFormat>Widescreen</PresentationFormat>
  <Paragraphs>84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696DS Course Project IBM 1 Schedule</vt:lpstr>
      <vt:lpstr>Week 1</vt:lpstr>
      <vt:lpstr>Week 2</vt:lpstr>
      <vt:lpstr>Final goal:  NeurIPS conference paper  https://neurips.cc/ (deadline usually in May) </vt:lpstr>
      <vt:lpstr>Datasets</vt:lpstr>
      <vt:lpstr>We consider a few more GNNs</vt:lpstr>
      <vt:lpstr>And more Parameters</vt:lpstr>
      <vt:lpstr>A lot of Research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Veronika Thost</dc:creator>
  <cp:lastModifiedBy>Veronika Thost</cp:lastModifiedBy>
  <cp:revision>25</cp:revision>
  <dcterms:created xsi:type="dcterms:W3CDTF">2021-01-11T13:35:34Z</dcterms:created>
  <dcterms:modified xsi:type="dcterms:W3CDTF">2021-02-09T16:43:53Z</dcterms:modified>
</cp:coreProperties>
</file>