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5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0" r:id="rId16"/>
    <p:sldId id="257" r:id="rId17"/>
    <p:sldId id="259" r:id="rId18"/>
    <p:sldId id="261" r:id="rId19"/>
    <p:sldId id="262" r:id="rId20"/>
    <p:sldId id="263" r:id="rId21"/>
    <p:sldId id="267" r:id="rId22"/>
    <p:sldId id="268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645DE-3FA1-4209-8A82-C6226696F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CC637-1A59-4401-9E99-9DFFB377B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64C77-2061-4CF4-839F-7C963F23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B2BAB-9C36-4D24-8042-D175B88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EAF97-B0C2-460B-9D11-22D586E2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2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345F5-D4C5-4D34-AB18-B527D2FB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5FF7E-75FD-4007-9F83-6D2B245E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457EB-E9D7-452A-89B8-FE1B653B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B8C40-E013-4A98-BB59-87172151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59190-EB3B-4EBB-9624-06125A68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A28F99-C94C-4D69-B46E-922887783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13627-A35C-4B6E-B477-E5D109939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30F9-2993-44DB-AB13-4B5AB7E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512E5-7FD6-4365-986B-ADD2C71B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AEA25-7039-49A5-A85C-7CACAB3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4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9518D-8E0B-4351-96C1-DA6D38AE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9FCC4-7532-41B5-AB01-005F131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5BF3F-FE08-4D8B-B715-27B0A27F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86CEF-70BC-431D-9706-C46B315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2B223-CB67-45EC-8D7E-28693271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ED44C-219E-4FAD-AAED-FC645B7C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8B379-4C67-49EC-B5A2-B5E71C98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97FA7-C53B-4A5C-BB73-341816ED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D0F9C-AE4C-4671-ABC5-11DF77B4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7F74C-350C-4C19-AFE3-20841826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3E884-9096-48F7-B6B2-CFDFA4A3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C8248-A562-494A-86A8-29279E85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1AD64-DBC6-4734-8C77-40F3EEA5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88CEA-18BE-4C00-860A-38F7DF99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A35DA-708E-4DE6-8F0A-B8FFE460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15743-4EF8-4AFB-8F30-466CFF68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5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4960E-D510-43D5-AECE-A5F4AE43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3E8D6-BC05-4B8E-BB82-623DC893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D5EB0-8E92-4025-8A73-CA9DA6E0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09090-6668-4C7B-8F62-4FCAD062C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83314-1A60-4B62-BA38-578877404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ABFB6-A764-4C41-9D94-334B2A6E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46C10-77C9-4292-82E8-49BA7F21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544198-1D91-4A10-955B-356F557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0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34AE-01C8-4C52-A86E-91B6BC84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A81EDF-F09D-454F-BC45-89BDE22D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99B09-905A-4053-9A03-14705D47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E7474-8B8C-4595-83AE-FC500B1F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6126E-E978-4391-A11B-EA5D3E00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B5589F-F531-4FC9-B4E8-183AF9A9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B7B56-02ED-402E-B347-AAA7EF91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CC84F-1989-463F-A741-96A024B2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9CF76-C1B4-4263-9439-EFF3BC50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A184F-F5F5-4198-853B-93899DD8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7815-5F14-4C83-8BFD-09DC3A9B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205E6-B09A-45C2-8094-CB912F7F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E8CF4-A5D7-4A9A-9E01-E2B89233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0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00517-5771-4F41-A53C-8E2C0094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86821B-B4BD-4220-9A39-C0AE0DCF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01DBE-77E4-4AE3-A1E8-951F0417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3C07E-5581-4C98-A220-6E8982E1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2F344-0A2D-4447-9FE8-6B574B66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56027-B6CB-4ABF-9AF0-34959C2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7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84C2A-E4AD-47A3-9479-BCF6E5F0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5D31A-537B-4606-9453-E083AB25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C2319-FC3F-4BC8-81B0-BAAAB7A42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A90-540A-46F0-99B5-1D571A262A4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9627D-C77F-4C8B-B964-2D19EA44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7B462-FCDD-4D96-97A8-1DEE223B0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693A-FAA4-4BC0-B09A-6B380693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1034E-E615-48A6-9108-BFCC18F54DAA}"/>
              </a:ext>
            </a:extLst>
          </p:cNvPr>
          <p:cNvSpPr txBox="1"/>
          <p:nvPr/>
        </p:nvSpPr>
        <p:spPr>
          <a:xfrm>
            <a:off x="174812" y="195906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2022-B-1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3C68E2-96CA-41B9-92EC-86B1461672C7}"/>
              </a:ext>
            </a:extLst>
          </p:cNvPr>
          <p:cNvSpPr/>
          <p:nvPr/>
        </p:nvSpPr>
        <p:spPr>
          <a:xfrm>
            <a:off x="1985963" y="620932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RunManager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4A7BD-ECBD-4468-9C73-21570508AFB6}"/>
              </a:ext>
            </a:extLst>
          </p:cNvPr>
          <p:cNvSpPr/>
          <p:nvPr/>
        </p:nvSpPr>
        <p:spPr>
          <a:xfrm>
            <a:off x="1985963" y="1487704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ProcessManager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15F94E-5C71-494B-AAFF-D948C98EA46D}"/>
              </a:ext>
            </a:extLst>
          </p:cNvPr>
          <p:cNvSpPr/>
          <p:nvPr/>
        </p:nvSpPr>
        <p:spPr>
          <a:xfrm>
            <a:off x="1985963" y="235457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Worker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Process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B987B3-EDF2-4D95-8FFB-4D85B3DEBF8B}"/>
              </a:ext>
            </a:extLst>
          </p:cNvPr>
          <p:cNvSpPr/>
          <p:nvPr/>
        </p:nvSpPr>
        <p:spPr>
          <a:xfrm>
            <a:off x="1985963" y="3350028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WorkerThread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67D61-CD51-4933-A3BA-A0771F02F8C7}"/>
              </a:ext>
            </a:extLst>
          </p:cNvPr>
          <p:cNvSpPr/>
          <p:nvPr/>
        </p:nvSpPr>
        <p:spPr>
          <a:xfrm>
            <a:off x="515951" y="4290924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Worker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266E3-4158-4091-9AF4-5007F35B6C43}"/>
              </a:ext>
            </a:extLst>
          </p:cNvPr>
          <p:cNvSpPr/>
          <p:nvPr/>
        </p:nvSpPr>
        <p:spPr>
          <a:xfrm>
            <a:off x="4195763" y="3350028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ResultCheck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91E4EF-02FD-4B09-B81D-3DF09C872337}"/>
              </a:ext>
            </a:extLst>
          </p:cNvPr>
          <p:cNvSpPr/>
          <p:nvPr/>
        </p:nvSpPr>
        <p:spPr>
          <a:xfrm>
            <a:off x="6096000" y="2864247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Backup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49C3169-8CF1-4E27-80FF-4979D84EAE0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419663" y="1328638"/>
            <a:ext cx="3181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5F323EC-43D5-4312-9356-E399C34F9C2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419616" y="2195457"/>
            <a:ext cx="3182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E67D855-EB47-4782-A531-4E1552416C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355320" y="3126619"/>
            <a:ext cx="44681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A4C97E5-04B9-432B-B927-100990FF941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460220" y="2021719"/>
            <a:ext cx="446818" cy="2209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0FF2B6-E793-4E4B-A327-19422254A10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 flipH="1" flipV="1">
            <a:off x="4614265" y="828710"/>
            <a:ext cx="38963" cy="4110037"/>
          </a:xfrm>
          <a:prstGeom prst="bentConnector5">
            <a:avLst>
              <a:gd name="adj1" fmla="val -586710"/>
              <a:gd name="adj2" fmla="val 50000"/>
              <a:gd name="adj3" fmla="val 686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423B557-9FE3-48C4-B6B4-F5AD35F213B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47595" y="3359790"/>
            <a:ext cx="392256" cy="1470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7CEC5B-7575-4506-BE4A-FA1B0AE9C9DD}"/>
              </a:ext>
            </a:extLst>
          </p:cNvPr>
          <p:cNvSpPr/>
          <p:nvPr/>
        </p:nvSpPr>
        <p:spPr>
          <a:xfrm>
            <a:off x="1299067" y="6195418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InputQueue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20EFA2-45A4-49C1-A195-165D3F26A8CE}"/>
              </a:ext>
            </a:extLst>
          </p:cNvPr>
          <p:cNvSpPr/>
          <p:nvPr/>
        </p:nvSpPr>
        <p:spPr>
          <a:xfrm>
            <a:off x="5062733" y="6195418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OutputQueue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54C369-E2FD-48AD-99D7-C5C51457AA79}"/>
              </a:ext>
            </a:extLst>
          </p:cNvPr>
          <p:cNvSpPr/>
          <p:nvPr/>
        </p:nvSpPr>
        <p:spPr>
          <a:xfrm>
            <a:off x="3010174" y="4370237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ResultList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2459BBD-449E-44B4-AE8B-AD9443FD2662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 rot="16200000" flipH="1">
            <a:off x="2855050" y="3622346"/>
            <a:ext cx="471569" cy="1024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030484C-42E3-4FFC-86BA-65FF40E81765}"/>
              </a:ext>
            </a:extLst>
          </p:cNvPr>
          <p:cNvCxnSpPr>
            <a:cxnSpLocks/>
            <a:stCxn id="9" idx="2"/>
            <a:endCxn id="39" idx="3"/>
          </p:cNvCxnSpPr>
          <p:nvPr/>
        </p:nvCxnSpPr>
        <p:spPr>
          <a:xfrm rot="5400000">
            <a:off x="4119174" y="3975201"/>
            <a:ext cx="745889" cy="592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7F10ACD-E81E-40BF-BE8C-10B8E707BF20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rot="5400000">
            <a:off x="1086906" y="4703595"/>
            <a:ext cx="2296750" cy="686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6512FC5-76E7-4878-B4AD-9786277F0AF1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2968739" y="3508658"/>
            <a:ext cx="2296750" cy="3076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78DA74A-145B-44C1-AC50-C2592AC3BE07}"/>
              </a:ext>
            </a:extLst>
          </p:cNvPr>
          <p:cNvCxnSpPr>
            <a:cxnSpLocks/>
            <a:stCxn id="9" idx="3"/>
            <a:endCxn id="36" idx="3"/>
          </p:cNvCxnSpPr>
          <p:nvPr/>
        </p:nvCxnSpPr>
        <p:spPr>
          <a:xfrm>
            <a:off x="5381295" y="3624348"/>
            <a:ext cx="866970" cy="2845390"/>
          </a:xfrm>
          <a:prstGeom prst="bentConnector3">
            <a:avLst>
              <a:gd name="adj1" fmla="val 126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DFFD04-8B98-4148-8726-A8259EBDC070}"/>
              </a:ext>
            </a:extLst>
          </p:cNvPr>
          <p:cNvSpPr/>
          <p:nvPr/>
        </p:nvSpPr>
        <p:spPr>
          <a:xfrm>
            <a:off x="8742038" y="346612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EFA4276-7A27-44D6-B4B4-DBFAEAB263C5}"/>
              </a:ext>
            </a:extLst>
          </p:cNvPr>
          <p:cNvCxnSpPr>
            <a:cxnSpLocks/>
            <a:stCxn id="3" idx="3"/>
            <a:endCxn id="60" idx="1"/>
          </p:cNvCxnSpPr>
          <p:nvPr/>
        </p:nvCxnSpPr>
        <p:spPr>
          <a:xfrm flipV="1">
            <a:off x="3171495" y="620932"/>
            <a:ext cx="5570543" cy="274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>
            <a:extLst>
              <a:ext uri="{FF2B5EF4-FFF2-40B4-BE49-F238E27FC236}">
                <a16:creationId xmlns:a16="http://schemas.microsoft.com/office/drawing/2014/main" id="{2110841C-D323-4323-84DB-900BBAAA9FD7}"/>
              </a:ext>
            </a:extLst>
          </p:cNvPr>
          <p:cNvSpPr/>
          <p:nvPr/>
        </p:nvSpPr>
        <p:spPr>
          <a:xfrm>
            <a:off x="8158119" y="2147200"/>
            <a:ext cx="1161421" cy="61477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Store </a:t>
            </a:r>
            <a:r>
              <a:rPr lang="ko-KR" altLang="en-US" sz="1200" dirty="0">
                <a:solidFill>
                  <a:schemeClr val="tx1"/>
                </a:solidFill>
              </a:rPr>
              <a:t>백업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E3441B8-6AC6-4187-BBCC-E97809D95A81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 flipV="1">
            <a:off x="3171495" y="2454586"/>
            <a:ext cx="4986624" cy="174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AD0D8B2-3BBC-4A28-8A40-97C2452E0145}"/>
              </a:ext>
            </a:extLst>
          </p:cNvPr>
          <p:cNvCxnSpPr>
            <a:cxnSpLocks/>
            <a:stCxn id="10" idx="3"/>
            <a:endCxn id="71" idx="2"/>
          </p:cNvCxnSpPr>
          <p:nvPr/>
        </p:nvCxnSpPr>
        <p:spPr>
          <a:xfrm flipV="1">
            <a:off x="7281532" y="2721329"/>
            <a:ext cx="1457298" cy="417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FBE0A464-5DCC-43AF-A1C7-823F5F66B102}"/>
              </a:ext>
            </a:extLst>
          </p:cNvPr>
          <p:cNvSpPr/>
          <p:nvPr/>
        </p:nvSpPr>
        <p:spPr>
          <a:xfrm>
            <a:off x="174812" y="457516"/>
            <a:ext cx="7702678" cy="5463582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C2DEEBF-EAE7-4A7D-85E8-2D259F07943E}"/>
              </a:ext>
            </a:extLst>
          </p:cNvPr>
          <p:cNvSpPr/>
          <p:nvPr/>
        </p:nvSpPr>
        <p:spPr>
          <a:xfrm>
            <a:off x="528649" y="502972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Store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58EC9E9C-B766-4AC8-8E15-A4B925AA9F24}"/>
              </a:ext>
            </a:extLst>
          </p:cNvPr>
          <p:cNvCxnSpPr>
            <a:cxnSpLocks/>
            <a:stCxn id="7" idx="2"/>
            <a:endCxn id="91" idx="0"/>
          </p:cNvCxnSpPr>
          <p:nvPr/>
        </p:nvCxnSpPr>
        <p:spPr>
          <a:xfrm rot="16200000" flipH="1">
            <a:off x="1019988" y="4928293"/>
            <a:ext cx="190156" cy="12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FB8C871-9249-4F65-93AC-A3F51558559B}"/>
              </a:ext>
            </a:extLst>
          </p:cNvPr>
          <p:cNvSpPr txBox="1"/>
          <p:nvPr/>
        </p:nvSpPr>
        <p:spPr>
          <a:xfrm>
            <a:off x="4125057" y="596069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InputQueue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OutputQueue</a:t>
            </a:r>
            <a:r>
              <a:rPr lang="en-US" altLang="ko-KR" sz="1400" dirty="0"/>
              <a:t> </a:t>
            </a:r>
            <a:r>
              <a:rPr lang="ko-KR" altLang="en-US" sz="1400" dirty="0"/>
              <a:t>정보 조회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51D5B9-3F3D-44EE-A532-8B3601BBF0FF}"/>
              </a:ext>
            </a:extLst>
          </p:cNvPr>
          <p:cNvSpPr txBox="1"/>
          <p:nvPr/>
        </p:nvSpPr>
        <p:spPr>
          <a:xfrm>
            <a:off x="8334826" y="3182212"/>
            <a:ext cx="282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주기적인 </a:t>
            </a:r>
            <a:r>
              <a:rPr lang="en-US" altLang="ko-KR" sz="1400" dirty="0"/>
              <a:t>Store </a:t>
            </a:r>
            <a:r>
              <a:rPr lang="ko-KR" altLang="en-US" sz="1400" dirty="0"/>
              <a:t>백업 데이터 생성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F9E62D-B094-4EA9-B964-B8A3F558056D}"/>
              </a:ext>
            </a:extLst>
          </p:cNvPr>
          <p:cNvSpPr txBox="1"/>
          <p:nvPr/>
        </p:nvSpPr>
        <p:spPr>
          <a:xfrm>
            <a:off x="5569062" y="1894184"/>
            <a:ext cx="264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초기 </a:t>
            </a:r>
            <a:r>
              <a:rPr lang="ko-KR" altLang="en-US" sz="1400" dirty="0" err="1"/>
              <a:t>구동시</a:t>
            </a:r>
            <a:r>
              <a:rPr lang="ko-KR" altLang="en-US" sz="1400" dirty="0"/>
              <a:t> </a:t>
            </a:r>
            <a:r>
              <a:rPr lang="en-US" altLang="ko-KR" sz="1400" dirty="0"/>
              <a:t>Store </a:t>
            </a:r>
            <a:r>
              <a:rPr lang="ko-KR" altLang="en-US" sz="1400" dirty="0"/>
              <a:t>백업데이터 </a:t>
            </a:r>
            <a:endParaRPr lang="en-US" altLang="ko-KR" sz="1400" dirty="0"/>
          </a:p>
          <a:p>
            <a:r>
              <a:rPr lang="ko-KR" altLang="en-US" sz="1400" dirty="0"/>
              <a:t>조회 및 복구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094A27-2A9B-4486-B220-D9637EE0839B}"/>
              </a:ext>
            </a:extLst>
          </p:cNvPr>
          <p:cNvSpPr txBox="1"/>
          <p:nvPr/>
        </p:nvSpPr>
        <p:spPr>
          <a:xfrm>
            <a:off x="4203869" y="4071166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시간 초과 데이터</a:t>
            </a:r>
            <a:endParaRPr lang="en-US" altLang="ko-KR" sz="1400" dirty="0"/>
          </a:p>
          <a:p>
            <a:r>
              <a:rPr lang="ko-KR" altLang="en-US" sz="1400" dirty="0"/>
              <a:t>존재 여부 체크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1FBAD4-9F79-43D6-AF3B-7AB2BA52B81D}"/>
              </a:ext>
            </a:extLst>
          </p:cNvPr>
          <p:cNvSpPr txBox="1"/>
          <p:nvPr/>
        </p:nvSpPr>
        <p:spPr>
          <a:xfrm>
            <a:off x="5855855" y="4594386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시간 초과 데이터</a:t>
            </a:r>
            <a:endParaRPr lang="en-US" altLang="ko-KR" sz="1400" dirty="0"/>
          </a:p>
          <a:p>
            <a:r>
              <a:rPr lang="ko-KR" altLang="en-US" sz="1400" dirty="0"/>
              <a:t>출력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91B408-3F91-4804-BF81-DD5A8A05E574}"/>
              </a:ext>
            </a:extLst>
          </p:cNvPr>
          <p:cNvSpPr txBox="1"/>
          <p:nvPr/>
        </p:nvSpPr>
        <p:spPr>
          <a:xfrm>
            <a:off x="1374790" y="5662519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IntputQueue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r>
              <a:rPr lang="en-US" altLang="ko-KR" sz="1400" dirty="0"/>
              <a:t>HTTP </a:t>
            </a:r>
            <a:r>
              <a:rPr lang="ko-KR" altLang="en-US" sz="1400" dirty="0"/>
              <a:t>요청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8EF093-6C0F-4B66-A54B-73DB800B71BB}"/>
              </a:ext>
            </a:extLst>
          </p:cNvPr>
          <p:cNvSpPr txBox="1"/>
          <p:nvPr/>
        </p:nvSpPr>
        <p:spPr>
          <a:xfrm>
            <a:off x="4837807" y="5610686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outputQueue</a:t>
            </a:r>
            <a:r>
              <a:rPr lang="ko-KR" altLang="en-US" sz="1400" dirty="0"/>
              <a:t> 출력</a:t>
            </a:r>
            <a:endParaRPr lang="en-US" altLang="ko-KR" sz="1400" dirty="0"/>
          </a:p>
          <a:p>
            <a:r>
              <a:rPr lang="en-US" altLang="ko-KR" sz="1400" dirty="0"/>
              <a:t>HTTP </a:t>
            </a:r>
            <a:r>
              <a:rPr lang="ko-KR" altLang="en-US" sz="1400" dirty="0"/>
              <a:t>요청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01E5EE-F9BD-4273-8B71-CC9B8DAB691B}"/>
              </a:ext>
            </a:extLst>
          </p:cNvPr>
          <p:cNvSpPr txBox="1"/>
          <p:nvPr/>
        </p:nvSpPr>
        <p:spPr>
          <a:xfrm>
            <a:off x="2697775" y="391933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요청 결과 취합</a:t>
            </a:r>
          </a:p>
        </p:txBody>
      </p:sp>
    </p:spTree>
    <p:extLst>
      <p:ext uri="{BB962C8B-B14F-4D97-AF65-F5344CB8AC3E}">
        <p14:creationId xmlns:p14="http://schemas.microsoft.com/office/powerpoint/2010/main" val="248849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2F8D7-0FC1-4480-BB9F-3F648ED2C39A}"/>
              </a:ext>
            </a:extLst>
          </p:cNvPr>
          <p:cNvSpPr txBox="1"/>
          <p:nvPr/>
        </p:nvSpPr>
        <p:spPr>
          <a:xfrm>
            <a:off x="302464" y="361129"/>
            <a:ext cx="11191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다중 사용자 처리</a:t>
            </a:r>
            <a:endParaRPr lang="en-US" altLang="ko-KR" sz="1200" b="1" dirty="0"/>
          </a:p>
          <a:p>
            <a:r>
              <a:rPr lang="ko-KR" altLang="en-US" sz="1200" dirty="0"/>
              <a:t>다중 사용자의 요청을 처리할 수 있어야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대용량 파일 전송의 경우 메모리와 </a:t>
            </a:r>
            <a:r>
              <a:rPr lang="en-US" altLang="ko-KR" sz="1200" dirty="0"/>
              <a:t>CPU</a:t>
            </a:r>
            <a:r>
              <a:rPr lang="ko-KR" altLang="en-US" sz="1200" dirty="0"/>
              <a:t>를 많이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과도한 요청으로 대기열이 쌓여서 시스템 성능이 저하되고 시스템이 다운되는 현상을 방지하기 위해 비동기 메시지 처리 방식으로 구성한다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Message Queue </a:t>
            </a:r>
            <a:r>
              <a:rPr lang="ko-KR" altLang="en-US" sz="1200" dirty="0"/>
              <a:t>특징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비동기 </a:t>
            </a:r>
            <a:r>
              <a:rPr lang="en-US" altLang="ko-KR" sz="1200" dirty="0"/>
              <a:t>(Asynchronous) : </a:t>
            </a:r>
            <a:r>
              <a:rPr lang="ko-KR" altLang="en-US" sz="1200" dirty="0"/>
              <a:t>비동기 처리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 err="1"/>
              <a:t>비동조</a:t>
            </a:r>
            <a:r>
              <a:rPr lang="ko-KR" altLang="en-US" sz="1200" dirty="0"/>
              <a:t> </a:t>
            </a:r>
            <a:r>
              <a:rPr lang="en-US" altLang="ko-KR" sz="1200" dirty="0"/>
              <a:t>(Decoupling) :</a:t>
            </a:r>
            <a:r>
              <a:rPr lang="ko-KR" altLang="en-US" sz="1200" dirty="0"/>
              <a:t> 어플리케이션과 분리 가능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탄력성 </a:t>
            </a:r>
            <a:r>
              <a:rPr lang="en-US" altLang="ko-KR" sz="1200" dirty="0"/>
              <a:t>(Resilience) : </a:t>
            </a:r>
            <a:r>
              <a:rPr lang="ko-KR" altLang="en-US" sz="1200" dirty="0"/>
              <a:t>일부 </a:t>
            </a:r>
            <a:r>
              <a:rPr lang="ko-KR" altLang="en-US" sz="1200" dirty="0" err="1"/>
              <a:t>실패시</a:t>
            </a:r>
            <a:r>
              <a:rPr lang="ko-KR" altLang="en-US" sz="1200" dirty="0"/>
              <a:t> 전체 영향을 받지 않음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반복 </a:t>
            </a:r>
            <a:r>
              <a:rPr lang="en-US" altLang="ko-KR" sz="1200" dirty="0"/>
              <a:t>(Redundancy) : </a:t>
            </a:r>
            <a:r>
              <a:rPr lang="ko-KR" altLang="en-US" sz="1200" dirty="0"/>
              <a:t>실패할 경우 재실행 가능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보증 </a:t>
            </a:r>
            <a:r>
              <a:rPr lang="en-US" altLang="ko-KR" sz="1200" dirty="0"/>
              <a:t>(Guarantees) : </a:t>
            </a:r>
            <a:r>
              <a:rPr lang="ko-KR" altLang="en-US" sz="1200" dirty="0"/>
              <a:t>작업이 처리된 것을 확인할 수 있음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확장성 </a:t>
            </a:r>
            <a:r>
              <a:rPr lang="en-US" altLang="ko-KR" sz="1200" dirty="0"/>
              <a:t>(Scalable) : </a:t>
            </a:r>
            <a:r>
              <a:rPr lang="ko-KR" altLang="en-US" sz="1200" dirty="0"/>
              <a:t>다수의 프로세스들이 큐에 메시지를 보낼 수 있음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Message Queue </a:t>
            </a:r>
            <a:r>
              <a:rPr lang="ko-KR" altLang="en-US" sz="1200" dirty="0"/>
              <a:t>제품 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ActiveMQ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다양한 언어 지원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 err="1"/>
              <a:t>클러스트링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모니터링 도구 </a:t>
            </a:r>
            <a:r>
              <a:rPr lang="ko-KR" altLang="en-US" sz="1200" dirty="0" err="1"/>
              <a:t>미지원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RabbitMQ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다양한 언어 지원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 err="1"/>
              <a:t>클러스트링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실시간 모니터링 및 관리 용이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Kafka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대용량 실시간 처리에 특화되어 설계된 메시지 시스템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분산 시스템을 기본으로 설계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선정을 위한 판단 근거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성능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지원 언어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설치를 위한 최소 사양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충분한 레퍼런스가 존재하는지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오픈 소스인 경우</a:t>
            </a:r>
            <a:r>
              <a:rPr lang="en-US" altLang="ko-KR" sz="1200" dirty="0"/>
              <a:t>,</a:t>
            </a:r>
            <a:r>
              <a:rPr lang="ko-KR" altLang="en-US" sz="1200" dirty="0"/>
              <a:t> 릴리즈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건수 등 커뮤니티 활동 상황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상용인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기술 지원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2400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2F8D7-0FC1-4480-BB9F-3F648ED2C39A}"/>
              </a:ext>
            </a:extLst>
          </p:cNvPr>
          <p:cNvSpPr txBox="1"/>
          <p:nvPr/>
        </p:nvSpPr>
        <p:spPr>
          <a:xfrm>
            <a:off x="302464" y="361129"/>
            <a:ext cx="11369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압축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암호화 최소화</a:t>
            </a:r>
            <a:endParaRPr lang="en-US" altLang="ko-KR" sz="1200" b="1" dirty="0"/>
          </a:p>
          <a:p>
            <a:r>
              <a:rPr lang="ko-KR" altLang="en-US" sz="1200" dirty="0"/>
              <a:t>방안 </a:t>
            </a:r>
            <a:r>
              <a:rPr lang="en-US" altLang="ko-KR" sz="1200" dirty="0"/>
              <a:t>1) </a:t>
            </a:r>
            <a:r>
              <a:rPr lang="ko-KR" altLang="en-US" sz="1200" dirty="0"/>
              <a:t>대용량 파일을 저장하는 시점에 미리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암호화를 하여 저장한다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모든 파일에 대해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파일을 저장하려면 </a:t>
            </a:r>
            <a:r>
              <a:rPr lang="en-US" altLang="ko-KR" sz="1200" dirty="0"/>
              <a:t>(</a:t>
            </a:r>
            <a:r>
              <a:rPr lang="ko-KR" altLang="en-US" sz="1200" dirty="0"/>
              <a:t>전체 파일 용량 </a:t>
            </a:r>
            <a:r>
              <a:rPr lang="en-US" altLang="ko-KR" sz="1200" dirty="0"/>
              <a:t>* </a:t>
            </a:r>
            <a:r>
              <a:rPr lang="ko-KR" altLang="en-US" sz="1200" dirty="0"/>
              <a:t>압축률</a:t>
            </a:r>
            <a:r>
              <a:rPr lang="en-US" altLang="ko-KR" sz="1200" dirty="0"/>
              <a:t>)</a:t>
            </a:r>
            <a:r>
              <a:rPr lang="ko-KR" altLang="en-US" sz="1200" dirty="0"/>
              <a:t>만큼의 저장소가 필요함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압축 또는 암호화 알고리즘이 변경되면 전체에 대해 다시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암호화를 수행해야 하므로 해당 시점에 부하가 상당함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drop</a:t>
            </a:r>
          </a:p>
          <a:p>
            <a:endParaRPr lang="en-US" altLang="ko-KR" sz="1200" dirty="0"/>
          </a:p>
          <a:p>
            <a:r>
              <a:rPr lang="ko-KR" altLang="en-US" sz="1200" dirty="0"/>
              <a:t>방안 </a:t>
            </a:r>
            <a:r>
              <a:rPr lang="en-US" altLang="ko-KR" sz="1200" dirty="0"/>
              <a:t>2) </a:t>
            </a:r>
            <a:r>
              <a:rPr lang="ko-KR" altLang="en-US" sz="1200" dirty="0"/>
              <a:t>자주 요청되는 파일에 대해서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파일을 별도로 저장한다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사용자의 파일 사용 특성에 따라 캐쉬 알고리즘과 캐쉬 사이즈를 선정하고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파일을 </a:t>
            </a:r>
            <a:r>
              <a:rPr lang="ko-KR" altLang="en-US" sz="1200" dirty="0" err="1"/>
              <a:t>캐쉬한다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캐쉬 대상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정보 </a:t>
            </a:r>
            <a:r>
              <a:rPr lang="en-US" altLang="ko-KR" sz="1200" dirty="0"/>
              <a:t>: DB</a:t>
            </a:r>
            <a:r>
              <a:rPr lang="ko-KR" altLang="en-US" sz="1200" dirty="0"/>
              <a:t>에 저장 </a:t>
            </a:r>
            <a:r>
              <a:rPr lang="en-US" altLang="ko-KR" sz="1200" dirty="0"/>
              <a:t>(</a:t>
            </a:r>
            <a:r>
              <a:rPr lang="ko-KR" altLang="en-US" sz="1200" dirty="0"/>
              <a:t>알고리즘 </a:t>
            </a:r>
            <a:r>
              <a:rPr lang="en-US" altLang="ko-KR" sz="1200" dirty="0"/>
              <a:t>ID</a:t>
            </a:r>
            <a:r>
              <a:rPr lang="ko-KR" altLang="en-US" sz="1200" dirty="0"/>
              <a:t>도 함께 저장되어야 함</a:t>
            </a:r>
            <a:r>
              <a:rPr lang="en-US" altLang="ko-KR" sz="1200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원본 파일명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암호화 알고리즘 </a:t>
            </a:r>
            <a:r>
              <a:rPr lang="en-US" altLang="ko-KR" sz="1200" dirty="0"/>
              <a:t>ID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알고리즘 </a:t>
            </a:r>
            <a:r>
              <a:rPr lang="en-US" altLang="ko-KR" sz="1200" dirty="0"/>
              <a:t>ID</a:t>
            </a:r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 경로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최근 요청일시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요청 건수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 </a:t>
            </a:r>
            <a:r>
              <a:rPr lang="en-US" altLang="ko-KR" sz="1200" dirty="0"/>
              <a:t>: </a:t>
            </a:r>
            <a:r>
              <a:rPr lang="ko-KR" altLang="en-US" sz="1200" dirty="0"/>
              <a:t>별도의 파일 저장소에 저장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캐쉬 알고리즘 </a:t>
            </a:r>
            <a:r>
              <a:rPr lang="en-US" altLang="ko-KR" sz="1200" dirty="0"/>
              <a:t>(LRU </a:t>
            </a:r>
            <a:r>
              <a:rPr lang="ko-KR" altLang="en-US" sz="1200" dirty="0"/>
              <a:t>또는 </a:t>
            </a:r>
            <a:r>
              <a:rPr lang="en-US" altLang="ko-KR" sz="1200" dirty="0"/>
              <a:t>LFU </a:t>
            </a:r>
            <a:r>
              <a:rPr lang="ko-KR" altLang="en-US" sz="1200" dirty="0"/>
              <a:t>선호</a:t>
            </a:r>
            <a:r>
              <a:rPr lang="en-US" altLang="ko-KR" sz="120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LRU (Least Recently Used) 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LFU (Least Frequently Used)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FIFO (First In First Out)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Random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캐쉬</a:t>
            </a:r>
            <a:r>
              <a:rPr lang="en-US" altLang="ko-KR" sz="1200" dirty="0"/>
              <a:t> </a:t>
            </a:r>
            <a:r>
              <a:rPr lang="ko-KR" altLang="en-US" sz="1200" dirty="0"/>
              <a:t>메커니즘 </a:t>
            </a:r>
            <a:r>
              <a:rPr lang="ko-KR" altLang="en-US" sz="1200" dirty="0" err="1"/>
              <a:t>구현시</a:t>
            </a:r>
            <a:r>
              <a:rPr lang="ko-KR" altLang="en-US" sz="1200" dirty="0"/>
              <a:t> 고려해야 하는 사항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정보 </a:t>
            </a:r>
            <a:r>
              <a:rPr lang="ko-KR" altLang="en-US" sz="1200" dirty="0" err="1"/>
              <a:t>삭제시</a:t>
            </a:r>
            <a:r>
              <a:rPr lang="ko-KR" altLang="en-US" sz="1200" dirty="0"/>
              <a:t> 파일 저장소에서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파일도 함께 삭제한다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원하는 시점에 캐쉬를 </a:t>
            </a:r>
            <a:r>
              <a:rPr lang="en-US" altLang="ko-KR" sz="1200" dirty="0"/>
              <a:t>clean </a:t>
            </a:r>
            <a:r>
              <a:rPr lang="ko-KR" altLang="en-US" sz="1200" dirty="0"/>
              <a:t>할 수 있는 </a:t>
            </a:r>
            <a:r>
              <a:rPr lang="en-US" altLang="ko-KR" sz="1200" dirty="0"/>
              <a:t>API</a:t>
            </a:r>
            <a:r>
              <a:rPr lang="ko-KR" altLang="en-US" sz="1200" dirty="0"/>
              <a:t>를 제공한다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 또는 암호화 알고리즘이 변경되면</a:t>
            </a:r>
            <a:r>
              <a:rPr lang="en-US" altLang="ko-KR" sz="1200" dirty="0"/>
              <a:t>, </a:t>
            </a:r>
            <a:r>
              <a:rPr lang="ko-KR" altLang="en-US" sz="1200" dirty="0"/>
              <a:t>캐쉬 파일 정보 및 파일을 모두 삭제한다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알고리즘 및 캐쉬 사이즈는 별도의 설정 파일로 관리하고 실시간으로 변경할 수 있도록 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제약사항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멀티 서버에서 동일한 파일 저장소를 사용할 수 있도록 </a:t>
            </a:r>
            <a:r>
              <a:rPr lang="en-US" altLang="ko-KR" sz="1200" dirty="0"/>
              <a:t>NAS </a:t>
            </a:r>
            <a:r>
              <a:rPr lang="ko-KR" altLang="en-US" sz="1200" dirty="0"/>
              <a:t>등의 적용이 고려되어야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그렇지 않을 경우에는 </a:t>
            </a:r>
            <a:r>
              <a:rPr lang="en-US" altLang="ko-KR" sz="1200" dirty="0"/>
              <a:t>DB</a:t>
            </a:r>
            <a:r>
              <a:rPr lang="ko-KR" altLang="en-US" sz="1200" dirty="0"/>
              <a:t>로 저장하는 파일 정보에 서버 정보가 추가되어야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37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A8C78-4959-4D64-87FD-305FF45520A4}"/>
              </a:ext>
            </a:extLst>
          </p:cNvPr>
          <p:cNvSpPr txBox="1"/>
          <p:nvPr/>
        </p:nvSpPr>
        <p:spPr>
          <a:xfrm>
            <a:off x="309087" y="235230"/>
            <a:ext cx="8829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- </a:t>
            </a:r>
            <a:r>
              <a:rPr lang="ko-KR" altLang="en-US" sz="1200" b="1" dirty="0" err="1"/>
              <a:t>체크섬</a:t>
            </a:r>
            <a:endParaRPr lang="en-US" altLang="ko-KR" sz="1200" b="1" dirty="0"/>
          </a:p>
          <a:p>
            <a:r>
              <a:rPr lang="ko-KR" altLang="en-US" sz="1200" dirty="0"/>
              <a:t>전송된 파일의 유효성을 클라이언트에서 검사할 수 있도록 </a:t>
            </a:r>
            <a:r>
              <a:rPr lang="ko-KR" altLang="en-US" sz="1200" dirty="0" err="1"/>
              <a:t>체크섬을</a:t>
            </a:r>
            <a:r>
              <a:rPr lang="ko-KR" altLang="en-US" sz="1200" dirty="0"/>
              <a:t> 제공한다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단방향 </a:t>
            </a:r>
            <a:r>
              <a:rPr lang="ko-KR" altLang="en-US" sz="1200" dirty="0" err="1"/>
              <a:t>암호화을</a:t>
            </a:r>
            <a:r>
              <a:rPr lang="ko-KR" altLang="en-US" sz="1200" dirty="0"/>
              <a:t> 통해 생성한 </a:t>
            </a:r>
            <a:r>
              <a:rPr lang="ko-KR" altLang="en-US" sz="1200" dirty="0" err="1"/>
              <a:t>해쉬를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체크섬으로</a:t>
            </a:r>
            <a:r>
              <a:rPr lang="ko-KR" altLang="en-US" sz="1200" dirty="0"/>
              <a:t> 제공한다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체크섬</a:t>
            </a:r>
            <a:r>
              <a:rPr lang="ko-KR" altLang="en-US" sz="1200" dirty="0"/>
              <a:t> 생성 알고리즘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MD5 : </a:t>
            </a:r>
            <a:r>
              <a:rPr lang="ko-KR" altLang="en-US" sz="1200" dirty="0"/>
              <a:t>취약점이 알려져서 사용을 권장하지 않음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SHA :</a:t>
            </a:r>
            <a:r>
              <a:rPr lang="ko-KR" altLang="en-US" sz="1200" dirty="0"/>
              <a:t> </a:t>
            </a:r>
            <a:r>
              <a:rPr lang="en-US" altLang="ko-KR" sz="1200" dirty="0"/>
              <a:t>SHA-0, SHA-1</a:t>
            </a:r>
            <a:r>
              <a:rPr lang="ko-KR" altLang="en-US" sz="1200" dirty="0"/>
              <a:t>은 취약점이 </a:t>
            </a:r>
            <a:r>
              <a:rPr lang="ko-KR" altLang="en-US" sz="1200" dirty="0" err="1"/>
              <a:t>알려져있으므로</a:t>
            </a:r>
            <a:r>
              <a:rPr lang="ko-KR" altLang="en-US" sz="1200" dirty="0"/>
              <a:t> </a:t>
            </a:r>
            <a:r>
              <a:rPr lang="en-US" altLang="ko-KR" sz="1200" dirty="0"/>
              <a:t>SHA-2 </a:t>
            </a:r>
            <a:r>
              <a:rPr lang="ko-KR" altLang="en-US" sz="1200" dirty="0"/>
              <a:t>권장</a:t>
            </a:r>
            <a:r>
              <a:rPr lang="en-US" altLang="ko-KR" sz="1200" dirty="0"/>
              <a:t>. </a:t>
            </a:r>
            <a:r>
              <a:rPr lang="ko-KR" altLang="en-US" sz="1200" dirty="0"/>
              <a:t>통상 </a:t>
            </a:r>
            <a:r>
              <a:rPr lang="en-US" altLang="ko-KR" sz="1200" dirty="0"/>
              <a:t>SHA-256 </a:t>
            </a:r>
            <a:r>
              <a:rPr lang="ko-KR" altLang="en-US" sz="1200" dirty="0"/>
              <a:t>이상의 알고리즘을 사용하도록 권장됨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구현</a:t>
            </a:r>
            <a:r>
              <a:rPr lang="en-US" altLang="ko-KR" sz="1200" dirty="0"/>
              <a:t> </a:t>
            </a:r>
            <a:r>
              <a:rPr lang="ko-KR" altLang="en-US" sz="1200" dirty="0"/>
              <a:t>방안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Java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MessageDigest</a:t>
            </a:r>
            <a:r>
              <a:rPr lang="en-US" altLang="ko-KR" sz="1200" dirty="0"/>
              <a:t>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 err="1"/>
              <a:t>com.google.common.hash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File.asByteSource</a:t>
            </a:r>
            <a:r>
              <a:rPr lang="en-US" altLang="ko-KR" sz="1200" dirty="0"/>
              <a:t>(file).hash(</a:t>
            </a:r>
            <a:r>
              <a:rPr lang="en-US" altLang="ko-KR" sz="1200" dirty="0" err="1"/>
              <a:t>hashFunction</a:t>
            </a:r>
            <a:r>
              <a:rPr lang="en-US" altLang="ko-KR" sz="1200" dirty="0"/>
              <a:t>) </a:t>
            </a:r>
            <a:r>
              <a:rPr lang="ko-KR" altLang="en-US" sz="1200" dirty="0"/>
              <a:t>사용</a:t>
            </a:r>
          </a:p>
          <a:p>
            <a:pPr lvl="1"/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대용량 파일에 대한 성능 비교 및 사용 편의성을 고려하여 선정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6584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1AA96B4-0B94-44F9-AC93-4292B52CC494}"/>
              </a:ext>
            </a:extLst>
          </p:cNvPr>
          <p:cNvSpPr/>
          <p:nvPr/>
        </p:nvSpPr>
        <p:spPr>
          <a:xfrm>
            <a:off x="714997" y="2421164"/>
            <a:ext cx="82296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직접 액세스 저장소 5">
            <a:extLst>
              <a:ext uri="{FF2B5EF4-FFF2-40B4-BE49-F238E27FC236}">
                <a16:creationId xmlns:a16="http://schemas.microsoft.com/office/drawing/2014/main" id="{479F4C74-818D-4780-A54E-2BF14ED8A65C}"/>
              </a:ext>
            </a:extLst>
          </p:cNvPr>
          <p:cNvSpPr/>
          <p:nvPr/>
        </p:nvSpPr>
        <p:spPr>
          <a:xfrm>
            <a:off x="2401304" y="2421164"/>
            <a:ext cx="1315973" cy="533400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Queue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0C38F6-7F38-4EB0-A78D-1F5E012CA980}"/>
              </a:ext>
            </a:extLst>
          </p:cNvPr>
          <p:cNvSpPr/>
          <p:nvPr/>
        </p:nvSpPr>
        <p:spPr>
          <a:xfrm>
            <a:off x="4799317" y="2421164"/>
            <a:ext cx="9296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Server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555D6D-F7DB-49D6-BFE4-F543EC017987}"/>
              </a:ext>
            </a:extLst>
          </p:cNvPr>
          <p:cNvSpPr/>
          <p:nvPr/>
        </p:nvSpPr>
        <p:spPr>
          <a:xfrm>
            <a:off x="6666217" y="1628684"/>
            <a:ext cx="139446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710E50-3BA3-4BA8-9028-E8FF44CA8622}"/>
              </a:ext>
            </a:extLst>
          </p:cNvPr>
          <p:cNvSpPr/>
          <p:nvPr/>
        </p:nvSpPr>
        <p:spPr>
          <a:xfrm>
            <a:off x="6810997" y="2032544"/>
            <a:ext cx="1082040" cy="259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압축 모듈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6B17791-F1D5-475F-9823-292CE882E62C}"/>
              </a:ext>
            </a:extLst>
          </p:cNvPr>
          <p:cNvSpPr/>
          <p:nvPr/>
        </p:nvSpPr>
        <p:spPr>
          <a:xfrm>
            <a:off x="6810997" y="2322104"/>
            <a:ext cx="1082040" cy="259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암호화 모듈</a:t>
            </a: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E8A372EA-CC8E-4113-B79B-5FE7498E7644}"/>
              </a:ext>
            </a:extLst>
          </p:cNvPr>
          <p:cNvSpPr/>
          <p:nvPr/>
        </p:nvSpPr>
        <p:spPr>
          <a:xfrm>
            <a:off x="8060677" y="150248"/>
            <a:ext cx="1237062" cy="62077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D3B8A90-A099-4689-B9AD-6D19C0FC0937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5400000" flipH="1" flipV="1">
            <a:off x="7129957" y="694128"/>
            <a:ext cx="1168047" cy="701067"/>
          </a:xfrm>
          <a:prstGeom prst="bentConnector2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원통형 16">
            <a:extLst>
              <a:ext uri="{FF2B5EF4-FFF2-40B4-BE49-F238E27FC236}">
                <a16:creationId xmlns:a16="http://schemas.microsoft.com/office/drawing/2014/main" id="{651C5213-B6A6-42CD-899F-7A98943898A1}"/>
              </a:ext>
            </a:extLst>
          </p:cNvPr>
          <p:cNvSpPr/>
          <p:nvPr/>
        </p:nvSpPr>
        <p:spPr>
          <a:xfrm>
            <a:off x="6837501" y="4005425"/>
            <a:ext cx="1066800" cy="64720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대용량 파일 저장소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EC76C-3A59-4F1D-8341-6EF0CC449C30}"/>
              </a:ext>
            </a:extLst>
          </p:cNvPr>
          <p:cNvSpPr/>
          <p:nvPr/>
        </p:nvSpPr>
        <p:spPr>
          <a:xfrm>
            <a:off x="8832919" y="1187279"/>
            <a:ext cx="92964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0A23B3-D214-43D7-A618-686B4F587D07}"/>
              </a:ext>
            </a:extLst>
          </p:cNvPr>
          <p:cNvSpPr/>
          <p:nvPr/>
        </p:nvSpPr>
        <p:spPr>
          <a:xfrm>
            <a:off x="10063549" y="1187277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LRU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37B4FE-EFFB-4F1E-9373-1D05F4009CEB}"/>
              </a:ext>
            </a:extLst>
          </p:cNvPr>
          <p:cNvSpPr/>
          <p:nvPr/>
        </p:nvSpPr>
        <p:spPr>
          <a:xfrm>
            <a:off x="10063549" y="745317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LFU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39912-3CB3-4AD1-B442-34546EC96F5A}"/>
              </a:ext>
            </a:extLst>
          </p:cNvPr>
          <p:cNvSpPr/>
          <p:nvPr/>
        </p:nvSpPr>
        <p:spPr>
          <a:xfrm>
            <a:off x="10063549" y="1629237"/>
            <a:ext cx="67056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FIFO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448D08-3452-4EAC-928B-49A8E0C68DF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9762559" y="925317"/>
            <a:ext cx="300990" cy="536282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94C2D0-DA51-4AA9-92F6-D6BA38A74A0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9762559" y="1367277"/>
            <a:ext cx="300990" cy="94322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E37388-A554-42B6-9169-9CDC81062085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9762559" y="1461599"/>
            <a:ext cx="300990" cy="347638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원통형 30">
            <a:extLst>
              <a:ext uri="{FF2B5EF4-FFF2-40B4-BE49-F238E27FC236}">
                <a16:creationId xmlns:a16="http://schemas.microsoft.com/office/drawing/2014/main" id="{B1B5E5B8-A7D6-4826-B209-17A3563F06FC}"/>
              </a:ext>
            </a:extLst>
          </p:cNvPr>
          <p:cNvSpPr/>
          <p:nvPr/>
        </p:nvSpPr>
        <p:spPr>
          <a:xfrm>
            <a:off x="10459789" y="2330280"/>
            <a:ext cx="1066800" cy="3657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A67EA2D-CD34-4DC0-A62C-9344B9AFF4A8}"/>
              </a:ext>
            </a:extLst>
          </p:cNvPr>
          <p:cNvCxnSpPr>
            <a:cxnSpLocks/>
            <a:stCxn id="18" idx="2"/>
            <a:endCxn id="31" idx="2"/>
          </p:cNvCxnSpPr>
          <p:nvPr/>
        </p:nvCxnSpPr>
        <p:spPr>
          <a:xfrm rot="16200000" flipH="1">
            <a:off x="9490144" y="1543514"/>
            <a:ext cx="777241" cy="1162050"/>
          </a:xfrm>
          <a:prstGeom prst="bentConnector2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12941A-C0DC-40A4-8F89-D6769CF5BE1C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537957" y="2687864"/>
            <a:ext cx="863347" cy="762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EDA9C3-30F3-4165-90B5-3197DA0668CE}"/>
              </a:ext>
            </a:extLst>
          </p:cNvPr>
          <p:cNvSpPr txBox="1"/>
          <p:nvPr/>
        </p:nvSpPr>
        <p:spPr>
          <a:xfrm>
            <a:off x="1498988" y="2201010"/>
            <a:ext cx="9412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1) </a:t>
            </a:r>
            <a:r>
              <a:rPr lang="ko-KR" altLang="en-US" sz="1000" dirty="0"/>
              <a:t>파일 전송 </a:t>
            </a:r>
            <a:br>
              <a:rPr lang="en-US" altLang="ko-KR" sz="1000" dirty="0"/>
            </a:br>
            <a:r>
              <a:rPr lang="ko-KR" altLang="en-US" sz="1000" dirty="0"/>
              <a:t>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88763F-B78B-4F68-B9AA-5755723E57BA}"/>
              </a:ext>
            </a:extLst>
          </p:cNvPr>
          <p:cNvSpPr txBox="1"/>
          <p:nvPr/>
        </p:nvSpPr>
        <p:spPr>
          <a:xfrm>
            <a:off x="3822921" y="2290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2) </a:t>
            </a:r>
            <a:r>
              <a:rPr lang="ko-KR" altLang="en-US" sz="1000" dirty="0"/>
              <a:t>요청 </a:t>
            </a:r>
            <a:r>
              <a:rPr lang="en-US" altLang="ko-KR" sz="1000" dirty="0"/>
              <a:t>pop</a:t>
            </a:r>
            <a:endParaRPr lang="ko-KR" altLang="en-US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F37329B-60F5-4FD0-AC67-D1AE04B07182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717277" y="2687864"/>
            <a:ext cx="1082040" cy="762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C10EF0B-0910-49C6-B604-81A0A4B2B3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28957" y="2162084"/>
            <a:ext cx="937260" cy="53340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1CD367-5AF5-4153-8005-1B5FE1460F3E}"/>
              </a:ext>
            </a:extLst>
          </p:cNvPr>
          <p:cNvSpPr txBox="1"/>
          <p:nvPr/>
        </p:nvSpPr>
        <p:spPr>
          <a:xfrm>
            <a:off x="5715538" y="2045767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3) </a:t>
            </a:r>
            <a:r>
              <a:rPr lang="ko-KR" altLang="en-US" sz="1000" dirty="0"/>
              <a:t>생성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2DBFD5-AA24-46A2-BFF3-FFC8020833D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8060677" y="1461599"/>
            <a:ext cx="772242" cy="700485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D2D097-9590-4CA2-B8FB-EB6ADB127CC7}"/>
              </a:ext>
            </a:extLst>
          </p:cNvPr>
          <p:cNvSpPr txBox="1"/>
          <p:nvPr/>
        </p:nvSpPr>
        <p:spPr>
          <a:xfrm>
            <a:off x="8319799" y="186355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4) </a:t>
            </a:r>
            <a:r>
              <a:rPr lang="ko-KR" altLang="en-US" sz="1000" dirty="0"/>
              <a:t>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3D0312C-1C26-4870-A113-7CB9CB14F00B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>
            <a:off x="7363447" y="2695484"/>
            <a:ext cx="7454" cy="1309941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D17B5F8-6799-4F0E-9058-A9FFE8841ECC}"/>
              </a:ext>
            </a:extLst>
          </p:cNvPr>
          <p:cNvCxnSpPr>
            <a:cxnSpLocks/>
            <a:stCxn id="8" idx="2"/>
            <a:endCxn id="8" idx="3"/>
          </p:cNvCxnSpPr>
          <p:nvPr/>
        </p:nvCxnSpPr>
        <p:spPr>
          <a:xfrm rot="5400000" flipH="1" flipV="1">
            <a:off x="7445362" y="2080169"/>
            <a:ext cx="533400" cy="697230"/>
          </a:xfrm>
          <a:prstGeom prst="curvedConnector4">
            <a:avLst>
              <a:gd name="adj1" fmla="val -42857"/>
              <a:gd name="adj2" fmla="val 132787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6525CEA8-A72A-44EF-AEF0-84C822845EA8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rot="5400000">
            <a:off x="4107802" y="-285841"/>
            <a:ext cx="274320" cy="6236970"/>
          </a:xfrm>
          <a:prstGeom prst="curvedConnector3">
            <a:avLst>
              <a:gd name="adj1" fmla="val 548795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6DF8934-E6C9-41C4-9AC0-8698A261160A}"/>
              </a:ext>
            </a:extLst>
          </p:cNvPr>
          <p:cNvSpPr txBox="1"/>
          <p:nvPr/>
        </p:nvSpPr>
        <p:spPr>
          <a:xfrm>
            <a:off x="3600748" y="4210310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6) </a:t>
            </a:r>
            <a:r>
              <a:rPr lang="ko-KR" altLang="en-US" sz="1000" dirty="0"/>
              <a:t>파일 전송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647D03F-FB78-4B1D-89EB-AF6DB96B2966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flipV="1">
            <a:off x="7363447" y="1461599"/>
            <a:ext cx="1469472" cy="167085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D27ECB-AE85-4366-BDE5-D58F3D9BA060}"/>
              </a:ext>
            </a:extLst>
          </p:cNvPr>
          <p:cNvSpPr txBox="1"/>
          <p:nvPr/>
        </p:nvSpPr>
        <p:spPr>
          <a:xfrm>
            <a:off x="7595519" y="1189845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7) cache</a:t>
            </a:r>
            <a:r>
              <a:rPr lang="ko-KR" altLang="en-US" sz="1000" dirty="0"/>
              <a:t> </a:t>
            </a:r>
            <a:r>
              <a:rPr lang="en-US" altLang="ko-KR" sz="1000" dirty="0"/>
              <a:t>update</a:t>
            </a:r>
            <a:endParaRPr lang="ko-KR" altLang="en-US" sz="1000" dirty="0"/>
          </a:p>
        </p:txBody>
      </p:sp>
      <p:sp>
        <p:nvSpPr>
          <p:cNvPr id="54" name="원통형 53">
            <a:extLst>
              <a:ext uri="{FF2B5EF4-FFF2-40B4-BE49-F238E27FC236}">
                <a16:creationId xmlns:a16="http://schemas.microsoft.com/office/drawing/2014/main" id="{7CE3C55B-D653-42B6-BC74-585567A41858}"/>
              </a:ext>
            </a:extLst>
          </p:cNvPr>
          <p:cNvSpPr/>
          <p:nvPr/>
        </p:nvSpPr>
        <p:spPr>
          <a:xfrm>
            <a:off x="8073132" y="4005425"/>
            <a:ext cx="1066800" cy="64720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임시 저장소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5C8ECBE-7F2B-4585-806F-FBD444C16297}"/>
              </a:ext>
            </a:extLst>
          </p:cNvPr>
          <p:cNvCxnSpPr>
            <a:cxnSpLocks/>
            <a:stCxn id="8" idx="2"/>
            <a:endCxn id="54" idx="1"/>
          </p:cNvCxnSpPr>
          <p:nvPr/>
        </p:nvCxnSpPr>
        <p:spPr>
          <a:xfrm rot="16200000" flipH="1">
            <a:off x="7330019" y="2728911"/>
            <a:ext cx="1309941" cy="1243085"/>
          </a:xfrm>
          <a:prstGeom prst="bentConnector3">
            <a:avLst>
              <a:gd name="adj1" fmla="val 7630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201E1-CC24-4DE2-B1B0-DAF006A45047}"/>
              </a:ext>
            </a:extLst>
          </p:cNvPr>
          <p:cNvSpPr txBox="1"/>
          <p:nvPr/>
        </p:nvSpPr>
        <p:spPr>
          <a:xfrm>
            <a:off x="6359112" y="373110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5-1) </a:t>
            </a:r>
            <a:r>
              <a:rPr lang="ko-KR" altLang="en-US" sz="1000" dirty="0"/>
              <a:t>파일 </a:t>
            </a:r>
            <a:r>
              <a:rPr lang="en-US" altLang="ko-KR" sz="1000" dirty="0"/>
              <a:t>read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A7CE7-2780-4B6A-86E1-423300610699}"/>
              </a:ext>
            </a:extLst>
          </p:cNvPr>
          <p:cNvSpPr txBox="1"/>
          <p:nvPr/>
        </p:nvSpPr>
        <p:spPr>
          <a:xfrm>
            <a:off x="7956538" y="2942910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5-2) </a:t>
            </a:r>
            <a:r>
              <a:rPr lang="ko-KR" altLang="en-US" sz="1000" dirty="0"/>
              <a:t>압축</a:t>
            </a:r>
            <a:r>
              <a:rPr lang="en-US" altLang="ko-KR" sz="1000" dirty="0"/>
              <a:t>/</a:t>
            </a:r>
            <a:r>
              <a:rPr lang="ko-KR" altLang="en-US" sz="1000" dirty="0"/>
              <a:t>암호화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B687C9-10C3-4284-958D-DE0676FE5BF2}"/>
              </a:ext>
            </a:extLst>
          </p:cNvPr>
          <p:cNvSpPr txBox="1"/>
          <p:nvPr/>
        </p:nvSpPr>
        <p:spPr>
          <a:xfrm>
            <a:off x="8641617" y="3587545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5-3) </a:t>
            </a:r>
            <a:r>
              <a:rPr lang="ko-KR" altLang="en-US" sz="1000" dirty="0"/>
              <a:t>압축</a:t>
            </a:r>
            <a:r>
              <a:rPr lang="en-US" altLang="ko-KR" sz="1000" dirty="0"/>
              <a:t>/</a:t>
            </a:r>
            <a:r>
              <a:rPr lang="ko-KR" altLang="en-US" sz="1000" dirty="0"/>
              <a:t>암호화 파일 생성</a:t>
            </a:r>
            <a:endParaRPr lang="en-US" altLang="ko-KR" sz="1000" dirty="0"/>
          </a:p>
          <a:p>
            <a:r>
              <a:rPr lang="en-US" altLang="ko-KR" sz="1000" dirty="0"/>
              <a:t>8) </a:t>
            </a:r>
            <a:r>
              <a:rPr lang="ko-KR" altLang="en-US" sz="1000" dirty="0"/>
              <a:t>임시 파일 삭제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9162B-DEE5-45BA-B52B-69791D55E5FB}"/>
              </a:ext>
            </a:extLst>
          </p:cNvPr>
          <p:cNvSpPr txBox="1"/>
          <p:nvPr/>
        </p:nvSpPr>
        <p:spPr>
          <a:xfrm>
            <a:off x="302463" y="132530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기본 구성도</a:t>
            </a:r>
            <a:endParaRPr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B3701F-C509-4E50-AC3A-D10E4051F0AF}"/>
              </a:ext>
            </a:extLst>
          </p:cNvPr>
          <p:cNvSpPr txBox="1"/>
          <p:nvPr/>
        </p:nvSpPr>
        <p:spPr>
          <a:xfrm>
            <a:off x="9231133" y="4433948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4)</a:t>
            </a:r>
            <a:r>
              <a:rPr lang="ko-KR" altLang="en-US" sz="1000" dirty="0"/>
              <a:t>의 결과가 존재하는 경우 </a:t>
            </a:r>
            <a:r>
              <a:rPr lang="en-US" altLang="ko-KR" sz="1000" dirty="0"/>
              <a:t>5), 8) </a:t>
            </a:r>
            <a:r>
              <a:rPr lang="ko-KR" altLang="en-US" sz="1000" dirty="0"/>
              <a:t>절차는 생략됨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2C0C6AA-6A1B-4FBD-88F1-339470BCA0D6}"/>
              </a:ext>
            </a:extLst>
          </p:cNvPr>
          <p:cNvSpPr/>
          <p:nvPr/>
        </p:nvSpPr>
        <p:spPr>
          <a:xfrm>
            <a:off x="3730312" y="5569323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관리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634B1D4-EF18-4044-BA3C-5C4B21A568EA}"/>
              </a:ext>
            </a:extLst>
          </p:cNvPr>
          <p:cNvSpPr/>
          <p:nvPr/>
        </p:nvSpPr>
        <p:spPr>
          <a:xfrm>
            <a:off x="3730311" y="6008162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과금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44FC5E1-DC4C-4534-8A48-6D967F7709F2}"/>
              </a:ext>
            </a:extLst>
          </p:cNvPr>
          <p:cNvSpPr/>
          <p:nvPr/>
        </p:nvSpPr>
        <p:spPr>
          <a:xfrm>
            <a:off x="5125416" y="5569323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 이력 로깅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51F405-7347-4355-A382-19CCC7262A23}"/>
              </a:ext>
            </a:extLst>
          </p:cNvPr>
          <p:cNvSpPr/>
          <p:nvPr/>
        </p:nvSpPr>
        <p:spPr>
          <a:xfrm>
            <a:off x="5125415" y="6008162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보고서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3FD2E7-C33C-4F98-9A1E-27783762740C}"/>
              </a:ext>
            </a:extLst>
          </p:cNvPr>
          <p:cNvSpPr/>
          <p:nvPr/>
        </p:nvSpPr>
        <p:spPr>
          <a:xfrm>
            <a:off x="1399176" y="5569323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스케쥴링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예약전송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A9BF2B0-6174-4AA7-AEE4-3B8ACA9D15A4}"/>
              </a:ext>
            </a:extLst>
          </p:cNvPr>
          <p:cNvSpPr/>
          <p:nvPr/>
        </p:nvSpPr>
        <p:spPr>
          <a:xfrm>
            <a:off x="1399175" y="6008162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이어서 전송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6C23479-601F-4602-97DE-368AA88B4C2C}"/>
              </a:ext>
            </a:extLst>
          </p:cNvPr>
          <p:cNvSpPr/>
          <p:nvPr/>
        </p:nvSpPr>
        <p:spPr>
          <a:xfrm>
            <a:off x="7701575" y="5564190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DoS </a:t>
            </a:r>
            <a:r>
              <a:rPr lang="ko-KR" altLang="en-US" sz="1200" dirty="0">
                <a:solidFill>
                  <a:schemeClr val="tx1"/>
                </a:solidFill>
              </a:rPr>
              <a:t>방지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6993AF-6CD7-4BFA-AB2E-F2BE0E32EDB7}"/>
              </a:ext>
            </a:extLst>
          </p:cNvPr>
          <p:cNvSpPr/>
          <p:nvPr/>
        </p:nvSpPr>
        <p:spPr>
          <a:xfrm>
            <a:off x="10041119" y="5564190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이중화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1B20B0A-1DEA-4F05-A04B-E37B85DFF226}"/>
              </a:ext>
            </a:extLst>
          </p:cNvPr>
          <p:cNvSpPr/>
          <p:nvPr/>
        </p:nvSpPr>
        <p:spPr>
          <a:xfrm>
            <a:off x="10041118" y="6008162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localization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6D41E0-E234-4D87-B7C2-05A509FD0EC1}"/>
              </a:ext>
            </a:extLst>
          </p:cNvPr>
          <p:cNvSpPr txBox="1"/>
          <p:nvPr/>
        </p:nvSpPr>
        <p:spPr>
          <a:xfrm>
            <a:off x="1745650" y="516057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/>
              <a:t>Client</a:t>
            </a:r>
            <a:endParaRPr lang="ko-KR" altLang="en-US" sz="1000" u="sn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C72BB0-75F8-4E2C-9059-3A6C5F86C099}"/>
              </a:ext>
            </a:extLst>
          </p:cNvPr>
          <p:cNvSpPr txBox="1"/>
          <p:nvPr/>
        </p:nvSpPr>
        <p:spPr>
          <a:xfrm>
            <a:off x="4800839" y="516057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/>
              <a:t>관리 기능</a:t>
            </a:r>
            <a:endParaRPr lang="ko-KR" altLang="en-US" sz="1000" u="sn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B11F6E-4665-47E1-92E6-0D5CE713EA3C}"/>
              </a:ext>
            </a:extLst>
          </p:cNvPr>
          <p:cNvSpPr txBox="1"/>
          <p:nvPr/>
        </p:nvSpPr>
        <p:spPr>
          <a:xfrm>
            <a:off x="7911344" y="517106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/>
              <a:t>부가 기능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EC4D70-DF79-436E-AE23-440DE98958A8}"/>
              </a:ext>
            </a:extLst>
          </p:cNvPr>
          <p:cNvSpPr txBox="1"/>
          <p:nvPr/>
        </p:nvSpPr>
        <p:spPr>
          <a:xfrm>
            <a:off x="10469468" y="51605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/>
              <a:t>기타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3EA2175-BBDB-46D6-9BA7-57E27771F0B5}"/>
              </a:ext>
            </a:extLst>
          </p:cNvPr>
          <p:cNvCxnSpPr/>
          <p:nvPr/>
        </p:nvCxnSpPr>
        <p:spPr>
          <a:xfrm>
            <a:off x="3272010" y="5171063"/>
            <a:ext cx="0" cy="1197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14683DB-4338-4B44-B20E-A1DB95C65ABF}"/>
              </a:ext>
            </a:extLst>
          </p:cNvPr>
          <p:cNvCxnSpPr/>
          <p:nvPr/>
        </p:nvCxnSpPr>
        <p:spPr>
          <a:xfrm>
            <a:off x="7059977" y="5189187"/>
            <a:ext cx="0" cy="1197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231190F-E61B-497A-9A52-274B45043AE4}"/>
              </a:ext>
            </a:extLst>
          </p:cNvPr>
          <p:cNvCxnSpPr/>
          <p:nvPr/>
        </p:nvCxnSpPr>
        <p:spPr>
          <a:xfrm>
            <a:off x="9503886" y="5160572"/>
            <a:ext cx="0" cy="1197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0346EBE-C33A-4A1D-BB6F-558E9F9B2C59}"/>
              </a:ext>
            </a:extLst>
          </p:cNvPr>
          <p:cNvSpPr/>
          <p:nvPr/>
        </p:nvSpPr>
        <p:spPr>
          <a:xfrm>
            <a:off x="7699739" y="6003029"/>
            <a:ext cx="1288973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Client</a:t>
            </a:r>
            <a:r>
              <a:rPr lang="ko-KR" altLang="en-US" sz="1200" dirty="0">
                <a:solidFill>
                  <a:schemeClr val="tx1"/>
                </a:solidFill>
              </a:rPr>
              <a:t> 간 전송</a:t>
            </a:r>
          </a:p>
        </p:txBody>
      </p:sp>
    </p:spTree>
    <p:extLst>
      <p:ext uri="{BB962C8B-B14F-4D97-AF65-F5344CB8AC3E}">
        <p14:creationId xmlns:p14="http://schemas.microsoft.com/office/powerpoint/2010/main" val="81670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5AAA775-64D7-4566-969D-5DE0177B176D}"/>
              </a:ext>
            </a:extLst>
          </p:cNvPr>
          <p:cNvSpPr/>
          <p:nvPr/>
        </p:nvSpPr>
        <p:spPr>
          <a:xfrm>
            <a:off x="4747337" y="627961"/>
            <a:ext cx="180000" cy="180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868C590-AB91-4AC0-A599-F8970C66A837}"/>
              </a:ext>
            </a:extLst>
          </p:cNvPr>
          <p:cNvSpPr/>
          <p:nvPr/>
        </p:nvSpPr>
        <p:spPr>
          <a:xfrm>
            <a:off x="4110224" y="1123720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, count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3EF27E6-E6BA-409D-8592-B4AADFE2F227}"/>
              </a:ext>
            </a:extLst>
          </p:cNvPr>
          <p:cNvSpPr/>
          <p:nvPr/>
        </p:nvSpPr>
        <p:spPr>
          <a:xfrm>
            <a:off x="4110224" y="2060686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줄 읽기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AA24E969-5687-47D5-87E8-32B5DD01476B}"/>
              </a:ext>
            </a:extLst>
          </p:cNvPr>
          <p:cNvSpPr/>
          <p:nvPr/>
        </p:nvSpPr>
        <p:spPr>
          <a:xfrm>
            <a:off x="4110224" y="2997652"/>
            <a:ext cx="1454226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값 존재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51291F32-3E32-4EDF-AA50-7665C0DD1802}"/>
              </a:ext>
            </a:extLst>
          </p:cNvPr>
          <p:cNvSpPr/>
          <p:nvPr/>
        </p:nvSpPr>
        <p:spPr>
          <a:xfrm>
            <a:off x="4110224" y="4099871"/>
            <a:ext cx="1454226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preVal</a:t>
            </a:r>
            <a:r>
              <a:rPr lang="ko-KR" altLang="en-US" sz="1200" dirty="0">
                <a:solidFill>
                  <a:schemeClr val="tx1"/>
                </a:solidFill>
              </a:rPr>
              <a:t>과 같음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4100A8DC-0A2C-499D-A095-48813EDF8A1F}"/>
              </a:ext>
            </a:extLst>
          </p:cNvPr>
          <p:cNvSpPr/>
          <p:nvPr/>
        </p:nvSpPr>
        <p:spPr>
          <a:xfrm>
            <a:off x="4110224" y="5202091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count++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BBD8FEC-2CE8-4512-91CC-20CEBF3F3010}"/>
              </a:ext>
            </a:extLst>
          </p:cNvPr>
          <p:cNvSpPr/>
          <p:nvPr/>
        </p:nvSpPr>
        <p:spPr>
          <a:xfrm>
            <a:off x="6460833" y="4184092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압축 및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암호화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파일에 쓰기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C66BECB-A906-4172-9CEC-83AE18AA55C6}"/>
              </a:ext>
            </a:extLst>
          </p:cNvPr>
          <p:cNvSpPr/>
          <p:nvPr/>
        </p:nvSpPr>
        <p:spPr>
          <a:xfrm>
            <a:off x="6460833" y="5199452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 = </a:t>
            </a:r>
            <a:r>
              <a:rPr lang="ko-KR" altLang="en-US" sz="1100" dirty="0" err="1">
                <a:solidFill>
                  <a:schemeClr val="tx1"/>
                </a:solidFill>
              </a:rPr>
              <a:t>현재값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count =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251AB7D-45ED-4925-A0C7-0080E14FC69C}"/>
              </a:ext>
            </a:extLst>
          </p:cNvPr>
          <p:cNvSpPr/>
          <p:nvPr/>
        </p:nvSpPr>
        <p:spPr>
          <a:xfrm>
            <a:off x="6460833" y="2997651"/>
            <a:ext cx="1454226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count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&gt;=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A9B54365-6379-4661-ADF0-3F23BFFC3BF6}"/>
              </a:ext>
            </a:extLst>
          </p:cNvPr>
          <p:cNvSpPr/>
          <p:nvPr/>
        </p:nvSpPr>
        <p:spPr>
          <a:xfrm>
            <a:off x="8635418" y="3080277"/>
            <a:ext cx="1454226" cy="4076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preVal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압축 및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암호화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파일에 쓰기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A9FA70F-86C9-492D-B115-D7864256807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4679458" y="965840"/>
            <a:ext cx="315759" cy="12700"/>
          </a:xfrm>
          <a:prstGeom prst="bentConnector3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75C2040-CDBA-48B5-B65D-DD87832225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572666" y="1796015"/>
            <a:ext cx="529342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6EB843D-4CC1-47B1-8385-F52552DA031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572666" y="2732981"/>
            <a:ext cx="529342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6F15F36-B042-41F7-AFC4-A7C202A300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572666" y="3835200"/>
            <a:ext cx="529342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388BE4E-0551-4532-ABD0-E19525D5C43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572666" y="4937419"/>
            <a:ext cx="529343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88657B4-D581-4EF7-9021-2BABBF51CE1B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>
            <a:off x="4110224" y="2264499"/>
            <a:ext cx="12700" cy="3141405"/>
          </a:xfrm>
          <a:prstGeom prst="bentConnector3">
            <a:avLst>
              <a:gd name="adj1" fmla="val 804578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26F742E-F1FE-4956-8D66-543BDF008E0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564450" y="3284090"/>
            <a:ext cx="896383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D7650AB-BB87-4CE7-AAB6-B31F16E4CA1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564450" y="4386310"/>
            <a:ext cx="896383" cy="1594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500E092-AD63-4F12-B213-7A2062A3324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6884078" y="4895584"/>
            <a:ext cx="607736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CAFFA77D-8665-4440-B637-7C3D4340A54E}"/>
              </a:ext>
            </a:extLst>
          </p:cNvPr>
          <p:cNvSpPr/>
          <p:nvPr/>
        </p:nvSpPr>
        <p:spPr>
          <a:xfrm>
            <a:off x="10970031" y="3194089"/>
            <a:ext cx="180000" cy="180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6765EE9-BB01-4A9A-8DCF-A65BCC89392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915059" y="3284089"/>
            <a:ext cx="720359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2D4806-9FA9-460B-A17A-552F1197694A}"/>
              </a:ext>
            </a:extLst>
          </p:cNvPr>
          <p:cNvCxnSpPr>
            <a:cxnSpLocks/>
            <a:stCxn id="12" idx="2"/>
            <a:endCxn id="6" idx="1"/>
          </p:cNvCxnSpPr>
          <p:nvPr/>
        </p:nvCxnSpPr>
        <p:spPr>
          <a:xfrm rot="5400000" flipH="1">
            <a:off x="3977796" y="2396926"/>
            <a:ext cx="3342578" cy="3077722"/>
          </a:xfrm>
          <a:prstGeom prst="bentConnector4">
            <a:avLst>
              <a:gd name="adj1" fmla="val -6839"/>
              <a:gd name="adj2" fmla="val 132769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5F44164-ACD3-4380-8B0C-3B68884B190C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>
            <a:off x="10089644" y="3284089"/>
            <a:ext cx="880387" cy="1270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F9FFCF7-6FF0-4777-9E11-E0984146898C}"/>
              </a:ext>
            </a:extLst>
          </p:cNvPr>
          <p:cNvCxnSpPr>
            <a:cxnSpLocks/>
            <a:stCxn id="13" idx="0"/>
            <a:endCxn id="50" idx="0"/>
          </p:cNvCxnSpPr>
          <p:nvPr/>
        </p:nvCxnSpPr>
        <p:spPr>
          <a:xfrm rot="16200000" flipH="1">
            <a:off x="9025769" y="1159828"/>
            <a:ext cx="196438" cy="3872085"/>
          </a:xfrm>
          <a:prstGeom prst="bentConnector3">
            <a:avLst>
              <a:gd name="adj1" fmla="val -228540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DCB9DD8-7C07-4E93-AB0E-9C128BE9A203}"/>
              </a:ext>
            </a:extLst>
          </p:cNvPr>
          <p:cNvSpPr txBox="1"/>
          <p:nvPr/>
        </p:nvSpPr>
        <p:spPr>
          <a:xfrm>
            <a:off x="5010987" y="6036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시작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F643B0-BB0B-4C8A-A77B-DA821F922628}"/>
              </a:ext>
            </a:extLst>
          </p:cNvPr>
          <p:cNvSpPr txBox="1"/>
          <p:nvPr/>
        </p:nvSpPr>
        <p:spPr>
          <a:xfrm>
            <a:off x="11333543" y="31532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C6D900-D48A-46B5-899B-15CDFC5E520F}"/>
              </a:ext>
            </a:extLst>
          </p:cNvPr>
          <p:cNvSpPr txBox="1"/>
          <p:nvPr/>
        </p:nvSpPr>
        <p:spPr>
          <a:xfrm>
            <a:off x="5722549" y="3022479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E8D041-E3B1-4759-8BB7-CD1045268753}"/>
              </a:ext>
            </a:extLst>
          </p:cNvPr>
          <p:cNvSpPr txBox="1"/>
          <p:nvPr/>
        </p:nvSpPr>
        <p:spPr>
          <a:xfrm>
            <a:off x="4249890" y="363718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8B81A-5509-45FF-B938-61AE2761E876}"/>
              </a:ext>
            </a:extLst>
          </p:cNvPr>
          <p:cNvSpPr txBox="1"/>
          <p:nvPr/>
        </p:nvSpPr>
        <p:spPr>
          <a:xfrm>
            <a:off x="4301809" y="481296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A3EF60-3DE0-41ED-B381-0C4B4A5B8B21}"/>
              </a:ext>
            </a:extLst>
          </p:cNvPr>
          <p:cNvSpPr txBox="1"/>
          <p:nvPr/>
        </p:nvSpPr>
        <p:spPr>
          <a:xfrm>
            <a:off x="5800155" y="4051693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D6E91C-BECC-4B9D-965C-93BDA3370A34}"/>
              </a:ext>
            </a:extLst>
          </p:cNvPr>
          <p:cNvSpPr txBox="1"/>
          <p:nvPr/>
        </p:nvSpPr>
        <p:spPr>
          <a:xfrm>
            <a:off x="8086725" y="299252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504176-4394-455A-AD21-FF8DE1585280}"/>
              </a:ext>
            </a:extLst>
          </p:cNvPr>
          <p:cNvSpPr txBox="1"/>
          <p:nvPr/>
        </p:nvSpPr>
        <p:spPr>
          <a:xfrm>
            <a:off x="8923452" y="221551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7673D5-F397-450E-951A-5CA56C8DAFF0}"/>
              </a:ext>
            </a:extLst>
          </p:cNvPr>
          <p:cNvSpPr txBox="1"/>
          <p:nvPr/>
        </p:nvSpPr>
        <p:spPr>
          <a:xfrm>
            <a:off x="302463" y="361129"/>
            <a:ext cx="162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Executor</a:t>
            </a:r>
            <a:r>
              <a:rPr lang="ko-KR" altLang="en-US" sz="1200" dirty="0"/>
              <a:t> 처리 흐름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009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DC1477-45D4-4922-8716-84C62ED7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185987"/>
            <a:ext cx="6191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4A3443-44A3-4275-B154-CF2CF790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2" y="721771"/>
            <a:ext cx="7559209" cy="46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AB878F-6B10-42B5-B67F-CE3621D9A795}"/>
              </a:ext>
            </a:extLst>
          </p:cNvPr>
          <p:cNvSpPr/>
          <p:nvPr/>
        </p:nvSpPr>
        <p:spPr>
          <a:xfrm>
            <a:off x="247426" y="1322286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946E78-8E5A-44C8-81EB-1A7E750C3E3A}"/>
              </a:ext>
            </a:extLst>
          </p:cNvPr>
          <p:cNvSpPr/>
          <p:nvPr/>
        </p:nvSpPr>
        <p:spPr>
          <a:xfrm>
            <a:off x="266259" y="2335305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태블릿</a:t>
            </a:r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9F733-AAEC-4871-A3C0-E47EF828C0D4}"/>
              </a:ext>
            </a:extLst>
          </p:cNvPr>
          <p:cNvSpPr/>
          <p:nvPr/>
        </p:nvSpPr>
        <p:spPr>
          <a:xfrm>
            <a:off x="2056506" y="2949388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API Gateway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F3882A-7A9A-4935-B610-FD3426FB4AD3}"/>
              </a:ext>
            </a:extLst>
          </p:cNvPr>
          <p:cNvSpPr/>
          <p:nvPr/>
        </p:nvSpPr>
        <p:spPr>
          <a:xfrm>
            <a:off x="3485490" y="1779489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Router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6370F-BFFF-4D10-87F9-1A6EE8ED9328}"/>
              </a:ext>
            </a:extLst>
          </p:cNvPr>
          <p:cNvSpPr/>
          <p:nvPr/>
        </p:nvSpPr>
        <p:spPr>
          <a:xfrm>
            <a:off x="4881288" y="1779492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Service Mesh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0AF32-73BE-4ABE-803C-F3CE72219886}"/>
              </a:ext>
            </a:extLst>
          </p:cNvPr>
          <p:cNvSpPr/>
          <p:nvPr/>
        </p:nvSpPr>
        <p:spPr>
          <a:xfrm>
            <a:off x="6284265" y="1779491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Backend App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951B4-8CED-4371-8810-41A4581C214B}"/>
              </a:ext>
            </a:extLst>
          </p:cNvPr>
          <p:cNvSpPr/>
          <p:nvPr/>
        </p:nvSpPr>
        <p:spPr>
          <a:xfrm>
            <a:off x="5453237" y="3644149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Redis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313EC8-354C-4BAF-AE7D-3015FFF424BD}"/>
              </a:ext>
            </a:extLst>
          </p:cNvPr>
          <p:cNvSpPr/>
          <p:nvPr/>
        </p:nvSpPr>
        <p:spPr>
          <a:xfrm>
            <a:off x="7786750" y="1237129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Kafka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D61A3A18-6B3E-4AE0-8676-FBDB22A7B45C}"/>
              </a:ext>
            </a:extLst>
          </p:cNvPr>
          <p:cNvSpPr/>
          <p:nvPr/>
        </p:nvSpPr>
        <p:spPr>
          <a:xfrm>
            <a:off x="7786750" y="2147041"/>
            <a:ext cx="847165" cy="645459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DEA4ED-727B-4A1C-978C-8A54B878328A}"/>
              </a:ext>
            </a:extLst>
          </p:cNvPr>
          <p:cNvSpPr/>
          <p:nvPr/>
        </p:nvSpPr>
        <p:spPr>
          <a:xfrm>
            <a:off x="7683656" y="3644150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ABD61-4EA7-43A6-8D6B-CCDD40F56931}"/>
              </a:ext>
            </a:extLst>
          </p:cNvPr>
          <p:cNvSpPr/>
          <p:nvPr/>
        </p:nvSpPr>
        <p:spPr>
          <a:xfrm>
            <a:off x="9146703" y="1842240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ETL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F7CF0-9D93-416D-9063-7A2DA0CF9009}"/>
              </a:ext>
            </a:extLst>
          </p:cNvPr>
          <p:cNvSpPr/>
          <p:nvPr/>
        </p:nvSpPr>
        <p:spPr>
          <a:xfrm>
            <a:off x="10649188" y="1779490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기간계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4F42E-1877-4DA6-9282-68133627AA01}"/>
              </a:ext>
            </a:extLst>
          </p:cNvPr>
          <p:cNvSpPr/>
          <p:nvPr/>
        </p:nvSpPr>
        <p:spPr>
          <a:xfrm>
            <a:off x="9146703" y="4365806"/>
            <a:ext cx="1376979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API Integration on Server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FDA9EA-3CBE-4552-B539-9FB1CACB4E43}"/>
              </a:ext>
            </a:extLst>
          </p:cNvPr>
          <p:cNvSpPr/>
          <p:nvPr/>
        </p:nvSpPr>
        <p:spPr>
          <a:xfrm>
            <a:off x="10777390" y="3290044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기간계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00E6B8-520E-48FC-9090-3EA7993CBC0F}"/>
              </a:ext>
            </a:extLst>
          </p:cNvPr>
          <p:cNvSpPr/>
          <p:nvPr/>
        </p:nvSpPr>
        <p:spPr>
          <a:xfrm>
            <a:off x="2047546" y="1658470"/>
            <a:ext cx="1112513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Webserver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(Proxy)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11F4650-ADDC-43E3-AC34-2F748B692ADA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1220993" y="1645016"/>
            <a:ext cx="826553" cy="336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E1EAE96-D71A-4419-825E-5FEFE85E79E6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1239826" y="1981200"/>
            <a:ext cx="807720" cy="676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C347E3E-61FE-42C0-9658-A6F95A96D4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220993" y="1645016"/>
            <a:ext cx="835513" cy="1627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6DA6AC4-4526-43B0-9281-DD46F411014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239826" y="2658035"/>
            <a:ext cx="816680" cy="614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A7EF4C7-301B-41A9-BA0D-0DF28DC0994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160059" y="1981200"/>
            <a:ext cx="325431" cy="12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1BCC88-4BC7-4193-B4D7-02F9C2FB5DA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30073" y="2102219"/>
            <a:ext cx="455417" cy="1169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31E9B6-1CFF-48F8-82B5-344A51C4AD1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59057" y="2102219"/>
            <a:ext cx="42223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9049353-68F5-491B-B4A3-4EB1A100D7E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854855" y="2102221"/>
            <a:ext cx="4294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7477557-6550-4BD5-89D4-36A06F530FDE}"/>
              </a:ext>
            </a:extLst>
          </p:cNvPr>
          <p:cNvSpPr/>
          <p:nvPr/>
        </p:nvSpPr>
        <p:spPr>
          <a:xfrm>
            <a:off x="6277545" y="811303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4815C24-E81D-4B03-B126-96F9EB0FF848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 flipV="1">
            <a:off x="5854855" y="1134033"/>
            <a:ext cx="422690" cy="968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0BF3642-7C42-48D9-8DC3-B1535169907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745936" y="2619035"/>
            <a:ext cx="1219199" cy="831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4D7D651-CB28-415A-81C4-6B2051CBD71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257832" y="1559859"/>
            <a:ext cx="528918" cy="54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EFF4B16-EF2F-435A-8F36-FD8F4BCB71C1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7257832" y="2102221"/>
            <a:ext cx="528918" cy="36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A53780B-9FF4-4185-8B2A-D59E8B7C8364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6456387" y="2739611"/>
            <a:ext cx="1541930" cy="912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9EC5A90-A247-416A-8B49-2917B15127E9}"/>
              </a:ext>
            </a:extLst>
          </p:cNvPr>
          <p:cNvCxnSpPr>
            <a:cxnSpLocks/>
            <a:stCxn id="12" idx="1"/>
            <a:endCxn id="10" idx="4"/>
          </p:cNvCxnSpPr>
          <p:nvPr/>
        </p:nvCxnSpPr>
        <p:spPr>
          <a:xfrm rot="10800000" flipV="1">
            <a:off x="8633915" y="2164969"/>
            <a:ext cx="512788" cy="30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771515F-EA5F-4E14-A53D-B5531F066781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rot="16200000" flipV="1">
            <a:off x="8236110" y="2766723"/>
            <a:ext cx="1573306" cy="1624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9C25C51-E735-4D9B-8760-2ACFF76184B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10523682" y="3935503"/>
            <a:ext cx="740492" cy="75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5AA3788-CA21-4BD0-86F2-F7F3B0021E9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120270" y="2102220"/>
            <a:ext cx="528918" cy="62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6EAE9C1-D310-4B8B-A070-7729FEAF928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0120270" y="2164970"/>
            <a:ext cx="657120" cy="1447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79F14ED-531D-44EF-A87E-E30076C92332}"/>
              </a:ext>
            </a:extLst>
          </p:cNvPr>
          <p:cNvSpPr/>
          <p:nvPr/>
        </p:nvSpPr>
        <p:spPr>
          <a:xfrm>
            <a:off x="3315150" y="461679"/>
            <a:ext cx="4083429" cy="4419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C98820-C2CF-4803-85AC-E11711B4C1BF}"/>
              </a:ext>
            </a:extLst>
          </p:cNvPr>
          <p:cNvSpPr/>
          <p:nvPr/>
        </p:nvSpPr>
        <p:spPr>
          <a:xfrm>
            <a:off x="266259" y="4558543"/>
            <a:ext cx="973567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외부 기관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D05C28E-A220-4DDB-B013-EF9F3CE047CF}"/>
              </a:ext>
            </a:extLst>
          </p:cNvPr>
          <p:cNvSpPr/>
          <p:nvPr/>
        </p:nvSpPr>
        <p:spPr>
          <a:xfrm>
            <a:off x="4009473" y="3420036"/>
            <a:ext cx="973567" cy="107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Service Mesh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(Egress gateway)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F4EB1581-C272-4FF2-82AC-9D303334FDA5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1239826" y="3956796"/>
            <a:ext cx="2769647" cy="92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E29B084-1BF9-4689-AA7A-AD83EB65AF1D}"/>
              </a:ext>
            </a:extLst>
          </p:cNvPr>
          <p:cNvCxnSpPr>
            <a:cxnSpLocks/>
            <a:stCxn id="78" idx="0"/>
            <a:endCxn id="7" idx="2"/>
          </p:cNvCxnSpPr>
          <p:nvPr/>
        </p:nvCxnSpPr>
        <p:spPr>
          <a:xfrm rot="5400000" flipH="1" flipV="1">
            <a:off x="5136110" y="1785097"/>
            <a:ext cx="995086" cy="2274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9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BE1C81-81B2-462C-9853-AB62DB3A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3" y="457200"/>
            <a:ext cx="8441933" cy="2801471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D596AC3-9301-40F6-AD6C-4B7B8E492DED}"/>
              </a:ext>
            </a:extLst>
          </p:cNvPr>
          <p:cNvSpPr/>
          <p:nvPr/>
        </p:nvSpPr>
        <p:spPr>
          <a:xfrm>
            <a:off x="1013012" y="5661212"/>
            <a:ext cx="1062317" cy="7395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온라인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E9AFC073-1B3E-41A9-BCAE-DE1ED0C2DCD6}"/>
              </a:ext>
            </a:extLst>
          </p:cNvPr>
          <p:cNvSpPr/>
          <p:nvPr/>
        </p:nvSpPr>
        <p:spPr>
          <a:xfrm>
            <a:off x="3254186" y="4325471"/>
            <a:ext cx="1385047" cy="874059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온라인용 스키마</a:t>
            </a:r>
          </a:p>
        </p:txBody>
      </p: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27B4321B-8DCA-4BD9-AAD4-B6A09ADAF947}"/>
              </a:ext>
            </a:extLst>
          </p:cNvPr>
          <p:cNvSpPr/>
          <p:nvPr/>
        </p:nvSpPr>
        <p:spPr>
          <a:xfrm>
            <a:off x="5486398" y="4412877"/>
            <a:ext cx="1788460" cy="699247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온라인용 </a:t>
            </a:r>
            <a:r>
              <a:rPr lang="en-US" altLang="ko-KR" sz="1200" dirty="0">
                <a:solidFill>
                  <a:schemeClr val="tx1"/>
                </a:solidFill>
              </a:rPr>
              <a:t>CDC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8AB451-874C-4BD5-80C3-03A1B04C5857}"/>
              </a:ext>
            </a:extLst>
          </p:cNvPr>
          <p:cNvSpPr/>
          <p:nvPr/>
        </p:nvSpPr>
        <p:spPr>
          <a:xfrm>
            <a:off x="4827493" y="5661212"/>
            <a:ext cx="1317810" cy="739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Kafka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9D2056-1640-42E3-868C-3F40DA8DF88B}"/>
              </a:ext>
            </a:extLst>
          </p:cNvPr>
          <p:cNvSpPr/>
          <p:nvPr/>
        </p:nvSpPr>
        <p:spPr>
          <a:xfrm>
            <a:off x="1013012" y="4392706"/>
            <a:ext cx="1062317" cy="7395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온라인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38A0FF2-A3C7-4340-BC17-0BB0DF457706}"/>
              </a:ext>
            </a:extLst>
          </p:cNvPr>
          <p:cNvCxnSpPr>
            <a:stCxn id="7" idx="3"/>
            <a:endCxn id="4" idx="2"/>
          </p:cNvCxnSpPr>
          <p:nvPr/>
        </p:nvCxnSpPr>
        <p:spPr>
          <a:xfrm>
            <a:off x="2075329" y="4762500"/>
            <a:ext cx="11788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D842BA5-4086-4CED-BC7D-C070CB4ACC21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639233" y="4762501"/>
            <a:ext cx="8471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8BE3511-A3E8-4FEF-8986-3247D8C1388F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5803525" y="5453903"/>
            <a:ext cx="918882" cy="235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F607F79-A562-42F9-AF3B-8637458AE584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2075329" y="6031006"/>
            <a:ext cx="275216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9346BB-351F-4764-BB01-E88519093E08}"/>
              </a:ext>
            </a:extLst>
          </p:cNvPr>
          <p:cNvSpPr txBox="1"/>
          <p:nvPr/>
        </p:nvSpPr>
        <p:spPr>
          <a:xfrm>
            <a:off x="2339788" y="441287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DDFBB-2AB5-4BA2-9177-9C3F93D176EB}"/>
              </a:ext>
            </a:extLst>
          </p:cNvPr>
          <p:cNvSpPr txBox="1"/>
          <p:nvPr/>
        </p:nvSpPr>
        <p:spPr>
          <a:xfrm>
            <a:off x="4764740" y="441287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polling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2C44B-0C4D-42E5-9AC9-0C382C02978E}"/>
              </a:ext>
            </a:extLst>
          </p:cNvPr>
          <p:cNvSpPr txBox="1"/>
          <p:nvPr/>
        </p:nvSpPr>
        <p:spPr>
          <a:xfrm>
            <a:off x="6469821" y="557156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publish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425399-6074-4411-A359-B07CD560EDD8}"/>
              </a:ext>
            </a:extLst>
          </p:cNvPr>
          <p:cNvSpPr txBox="1"/>
          <p:nvPr/>
        </p:nvSpPr>
        <p:spPr>
          <a:xfrm>
            <a:off x="2807738" y="5736371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subscribe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2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EFC554-79B0-4648-B69E-1EABF3560EFA}"/>
              </a:ext>
            </a:extLst>
          </p:cNvPr>
          <p:cNvSpPr txBox="1"/>
          <p:nvPr/>
        </p:nvSpPr>
        <p:spPr>
          <a:xfrm>
            <a:off x="215153" y="6037729"/>
            <a:ext cx="846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https://eventuate.io/docs/manual/eventuate-tram/latest/cdc-configuration.html</a:t>
            </a:r>
            <a:endParaRPr lang="ko-KR" altLang="en-US" dirty="0"/>
          </a:p>
        </p:txBody>
      </p:sp>
      <p:pic>
        <p:nvPicPr>
          <p:cNvPr id="1026" name="Picture 2" descr="Eventuate CDC">
            <a:extLst>
              <a:ext uri="{FF2B5EF4-FFF2-40B4-BE49-F238E27FC236}">
                <a16:creationId xmlns:a16="http://schemas.microsoft.com/office/drawing/2014/main" id="{2EA56630-F09F-4137-AB80-9365BA2D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0"/>
            <a:ext cx="8955417" cy="57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3F683-40FD-49B5-81C2-5A288F20A3A1}"/>
              </a:ext>
            </a:extLst>
          </p:cNvPr>
          <p:cNvSpPr txBox="1"/>
          <p:nvPr/>
        </p:nvSpPr>
        <p:spPr>
          <a:xfrm>
            <a:off x="174812" y="195906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2022-B-2 Main</a:t>
            </a:r>
            <a:r>
              <a:rPr lang="ko-KR" altLang="en-US" sz="1400" dirty="0"/>
              <a:t> </a:t>
            </a:r>
            <a:r>
              <a:rPr lang="en-US" altLang="ko-KR" sz="1400" dirty="0"/>
              <a:t>Flow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D0F6DF-A34A-445F-823E-4F6CF949F90D}"/>
              </a:ext>
            </a:extLst>
          </p:cNvPr>
          <p:cNvSpPr/>
          <p:nvPr/>
        </p:nvSpPr>
        <p:spPr>
          <a:xfrm>
            <a:off x="1108081" y="59090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Controller API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DF1A711-C64F-44C7-8EB0-387E9BDD6BD6}"/>
              </a:ext>
            </a:extLst>
          </p:cNvPr>
          <p:cNvCxnSpPr>
            <a:cxnSpLocks/>
            <a:stCxn id="81" idx="3"/>
            <a:endCxn id="6" idx="1"/>
          </p:cNvCxnSpPr>
          <p:nvPr/>
        </p:nvCxnSpPr>
        <p:spPr>
          <a:xfrm>
            <a:off x="814374" y="840800"/>
            <a:ext cx="293707" cy="24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62D8AC-8F51-41F4-9A8C-542D0D7F1A9A}"/>
              </a:ext>
            </a:extLst>
          </p:cNvPr>
          <p:cNvSpPr/>
          <p:nvPr/>
        </p:nvSpPr>
        <p:spPr>
          <a:xfrm>
            <a:off x="2834125" y="59090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Input/Output</a:t>
            </a:r>
            <a:r>
              <a:rPr lang="en-US" altLang="ko-KR" sz="1200" dirty="0">
                <a:solidFill>
                  <a:schemeClr val="tx1"/>
                </a:solidFill>
              </a:rPr>
              <a:t> Queue </a:t>
            </a:r>
            <a:r>
              <a:rPr lang="ko-KR" altLang="en-US" sz="1200" dirty="0">
                <a:solidFill>
                  <a:schemeClr val="tx1"/>
                </a:solidFill>
              </a:rPr>
              <a:t>정보 수신 및 파싱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30CEB1-947F-442D-A713-23DDC8AB023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93613" y="865220"/>
            <a:ext cx="54051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44FDD1-CE5C-4FAF-9DF7-DA7F4C7CB624}"/>
              </a:ext>
            </a:extLst>
          </p:cNvPr>
          <p:cNvSpPr/>
          <p:nvPr/>
        </p:nvSpPr>
        <p:spPr>
          <a:xfrm>
            <a:off x="1108081" y="288036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Worker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4CE75E-F538-4860-8808-A572FE9C3D6E}"/>
              </a:ext>
            </a:extLst>
          </p:cNvPr>
          <p:cNvSpPr/>
          <p:nvPr/>
        </p:nvSpPr>
        <p:spPr>
          <a:xfrm>
            <a:off x="989018" y="2428874"/>
            <a:ext cx="1411282" cy="1171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Worker Thread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5EA0FB-04F8-4005-A730-E42778390152}"/>
              </a:ext>
            </a:extLst>
          </p:cNvPr>
          <p:cNvSpPr/>
          <p:nvPr/>
        </p:nvSpPr>
        <p:spPr>
          <a:xfrm>
            <a:off x="5160968" y="2930447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F63CE527-7383-4F59-BEDB-8F84DD1EE7F1}"/>
              </a:ext>
            </a:extLst>
          </p:cNvPr>
          <p:cNvSpPr/>
          <p:nvPr/>
        </p:nvSpPr>
        <p:spPr>
          <a:xfrm>
            <a:off x="2834125" y="2891924"/>
            <a:ext cx="2021150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Store</a:t>
            </a:r>
            <a:r>
              <a:rPr lang="ko-KR" altLang="en-US" sz="1200" dirty="0">
                <a:solidFill>
                  <a:schemeClr val="tx1"/>
                </a:solidFill>
              </a:rPr>
              <a:t> 백업 데이터 존재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0796E8-9BBE-4A2F-AAD4-2C245A76792F}"/>
              </a:ext>
            </a:extLst>
          </p:cNvPr>
          <p:cNvSpPr/>
          <p:nvPr/>
        </p:nvSpPr>
        <p:spPr>
          <a:xfrm>
            <a:off x="3251934" y="3732848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백업 데이터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A63AAA-C0BB-44A7-9A05-DF8B466F8762}"/>
              </a:ext>
            </a:extLst>
          </p:cNvPr>
          <p:cNvSpPr/>
          <p:nvPr/>
        </p:nvSpPr>
        <p:spPr>
          <a:xfrm>
            <a:off x="3281871" y="5382415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Store </a:t>
            </a:r>
            <a:r>
              <a:rPr lang="ko-KR" altLang="en-US" sz="1200" dirty="0">
                <a:solidFill>
                  <a:schemeClr val="tx1"/>
                </a:solidFill>
              </a:rPr>
              <a:t>복구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117EF5-C6B8-4EF5-B136-7E6B555DF2E0}"/>
              </a:ext>
            </a:extLst>
          </p:cNvPr>
          <p:cNvSpPr/>
          <p:nvPr/>
        </p:nvSpPr>
        <p:spPr>
          <a:xfrm>
            <a:off x="3251934" y="4523794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백업 데이터 객체 생성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352BB2F-CF86-41A5-B6C0-6F7212C5E9D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400300" y="3014662"/>
            <a:ext cx="433825" cy="163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11436C-1608-47D5-A0EF-E53279698D24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855275" y="3178363"/>
            <a:ext cx="305693" cy="264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89CD352-878D-4155-AA07-C57D16EECF4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3710677" y="3598824"/>
            <a:ext cx="268047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ABBC7A1-0F44-43C1-8C73-6D988CC6F31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3723547" y="4402641"/>
            <a:ext cx="24230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83C5B84-B25E-45BF-89A0-35FAA668BB2B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16200000" flipH="1">
            <a:off x="3704678" y="5212455"/>
            <a:ext cx="309981" cy="29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17E9E36-D344-48CB-B8A2-1A8483F49FA5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 flipV="1">
            <a:off x="4467403" y="3479087"/>
            <a:ext cx="1286331" cy="2177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FEAFED-FC50-4347-878E-279A8100376B}"/>
              </a:ext>
            </a:extLst>
          </p:cNvPr>
          <p:cNvSpPr/>
          <p:nvPr/>
        </p:nvSpPr>
        <p:spPr>
          <a:xfrm>
            <a:off x="6676309" y="2916161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Check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Thread</a:t>
            </a:r>
            <a:r>
              <a:rPr lang="ko-KR" altLang="en-US" sz="12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E674D4-96D6-4545-8AB2-034CBA8A1DE8}"/>
              </a:ext>
            </a:extLst>
          </p:cNvPr>
          <p:cNvSpPr/>
          <p:nvPr/>
        </p:nvSpPr>
        <p:spPr>
          <a:xfrm>
            <a:off x="8208421" y="2916161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Store </a:t>
            </a:r>
            <a:r>
              <a:rPr lang="ko-KR" altLang="en-US" sz="1200" dirty="0">
                <a:solidFill>
                  <a:schemeClr val="tx1"/>
                </a:solidFill>
              </a:rPr>
              <a:t>백업 </a:t>
            </a:r>
            <a:r>
              <a:rPr lang="en-US" altLang="ko-KR" sz="1200" dirty="0">
                <a:solidFill>
                  <a:schemeClr val="tx1"/>
                </a:solidFill>
              </a:rPr>
              <a:t>Thread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주기적인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백업 수행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23A0E0-C549-4AAC-8EE5-7AE3EE0FBA91}"/>
              </a:ext>
            </a:extLst>
          </p:cNvPr>
          <p:cNvSpPr/>
          <p:nvPr/>
        </p:nvSpPr>
        <p:spPr>
          <a:xfrm>
            <a:off x="10031300" y="2930447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InputQueue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 처리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F0610E-1B0E-4E96-A8D1-F0ADF352083B}"/>
              </a:ext>
            </a:extLst>
          </p:cNvPr>
          <p:cNvSpPr txBox="1"/>
          <p:nvPr/>
        </p:nvSpPr>
        <p:spPr>
          <a:xfrm>
            <a:off x="4733542" y="2902467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4275C2-9802-4D12-8E03-085C74C5105A}"/>
              </a:ext>
            </a:extLst>
          </p:cNvPr>
          <p:cNvSpPr txBox="1"/>
          <p:nvPr/>
        </p:nvSpPr>
        <p:spPr>
          <a:xfrm>
            <a:off x="3331164" y="342286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7C22C7-4C05-4E46-A85A-5F8E629BE619}"/>
              </a:ext>
            </a:extLst>
          </p:cNvPr>
          <p:cNvSpPr/>
          <p:nvPr/>
        </p:nvSpPr>
        <p:spPr>
          <a:xfrm>
            <a:off x="543911" y="2068830"/>
            <a:ext cx="9085863" cy="406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Worker Process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1236132-F8CC-44EF-A165-3032E416B217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 flipH="1">
            <a:off x="543911" y="865220"/>
            <a:ext cx="3475746" cy="3235452"/>
          </a:xfrm>
          <a:prstGeom prst="bentConnector5">
            <a:avLst>
              <a:gd name="adj1" fmla="val -6577"/>
              <a:gd name="adj2" fmla="val 22840"/>
              <a:gd name="adj3" fmla="val 1065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5F559E8-E60D-45BD-9EFF-24EB8A14E811}"/>
              </a:ext>
            </a:extLst>
          </p:cNvPr>
          <p:cNvCxnSpPr>
            <a:cxnSpLocks/>
            <a:stCxn id="51" idx="3"/>
            <a:endCxn id="43" idx="1"/>
          </p:cNvCxnSpPr>
          <p:nvPr/>
        </p:nvCxnSpPr>
        <p:spPr>
          <a:xfrm flipV="1">
            <a:off x="9629774" y="3204767"/>
            <a:ext cx="401526" cy="895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E3181D8-379F-4ED3-A4E1-E43F04EAAB68}"/>
              </a:ext>
            </a:extLst>
          </p:cNvPr>
          <p:cNvCxnSpPr>
            <a:cxnSpLocks/>
            <a:stCxn id="43" idx="2"/>
            <a:endCxn id="85" idx="0"/>
          </p:cNvCxnSpPr>
          <p:nvPr/>
        </p:nvCxnSpPr>
        <p:spPr>
          <a:xfrm rot="16200000" flipH="1">
            <a:off x="10360934" y="3742219"/>
            <a:ext cx="717505" cy="1912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8EBBAA2A-5788-400D-9998-8A4A029A0B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14459" y="5582440"/>
            <a:ext cx="533400" cy="697230"/>
          </a:xfrm>
          <a:prstGeom prst="curvedConnector4">
            <a:avLst>
              <a:gd name="adj1" fmla="val -42857"/>
              <a:gd name="adj2" fmla="val 132787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B2CDE0-BB07-46B7-9154-0C8C2B1C6A8F}"/>
              </a:ext>
            </a:extLst>
          </p:cNvPr>
          <p:cNvSpPr txBox="1"/>
          <p:nvPr/>
        </p:nvSpPr>
        <p:spPr>
          <a:xfrm>
            <a:off x="9938407" y="6136880"/>
            <a:ext cx="158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Process </a:t>
            </a:r>
            <a:r>
              <a:rPr lang="ko-KR" altLang="en-US" sz="1200" dirty="0"/>
              <a:t>수만큼 반복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3A40A62-A6A4-46FB-AE9F-1C517DBFDC3E}"/>
              </a:ext>
            </a:extLst>
          </p:cNvPr>
          <p:cNvCxnSpPr>
            <a:cxnSpLocks/>
            <a:stCxn id="16" idx="3"/>
            <a:endCxn id="41" idx="1"/>
          </p:cNvCxnSpPr>
          <p:nvPr/>
        </p:nvCxnSpPr>
        <p:spPr>
          <a:xfrm flipV="1">
            <a:off x="6346500" y="3190481"/>
            <a:ext cx="329809" cy="142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02F2061-CD66-40DE-9081-5297B99F216A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7861841" y="3190481"/>
            <a:ext cx="34658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329F6047-71DB-4181-9FEC-8AE0D86AC3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97361" y="3105336"/>
            <a:ext cx="533400" cy="697230"/>
          </a:xfrm>
          <a:prstGeom prst="curvedConnector4">
            <a:avLst>
              <a:gd name="adj1" fmla="val -42857"/>
              <a:gd name="adj2" fmla="val 132787"/>
            </a:avLst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73F3B9B-E0DB-418D-8714-179393F50DB3}"/>
              </a:ext>
            </a:extLst>
          </p:cNvPr>
          <p:cNvSpPr txBox="1"/>
          <p:nvPr/>
        </p:nvSpPr>
        <p:spPr>
          <a:xfrm>
            <a:off x="970797" y="3948098"/>
            <a:ext cx="1565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Worker Thread </a:t>
            </a:r>
            <a:r>
              <a:rPr lang="ko-KR" altLang="en-US" sz="1200" dirty="0"/>
              <a:t>및 </a:t>
            </a:r>
            <a:endParaRPr lang="en-US" altLang="ko-KR" sz="1200" dirty="0"/>
          </a:p>
          <a:p>
            <a:r>
              <a:rPr lang="en-US" altLang="ko-KR" sz="1200" dirty="0"/>
              <a:t>Worker </a:t>
            </a:r>
            <a:r>
              <a:rPr lang="ko-KR" altLang="en-US" sz="1200" dirty="0"/>
              <a:t>수만큼 반복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F13C68-60D5-414A-8D5A-4366963EB60E}"/>
              </a:ext>
            </a:extLst>
          </p:cNvPr>
          <p:cNvSpPr txBox="1"/>
          <p:nvPr/>
        </p:nvSpPr>
        <p:spPr>
          <a:xfrm>
            <a:off x="10703774" y="2047252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상세로직</a:t>
            </a:r>
            <a:r>
              <a:rPr lang="ko-KR" altLang="en-US" sz="1100" dirty="0"/>
              <a:t> 별도 기술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DB2B146-33B7-4CD3-BB11-FFDB46C76895}"/>
              </a:ext>
            </a:extLst>
          </p:cNvPr>
          <p:cNvCxnSpPr>
            <a:stCxn id="43" idx="0"/>
            <a:endCxn id="74" idx="2"/>
          </p:cNvCxnSpPr>
          <p:nvPr/>
        </p:nvCxnSpPr>
        <p:spPr>
          <a:xfrm flipV="1">
            <a:off x="10624066" y="2308862"/>
            <a:ext cx="785991" cy="6215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B2513EA-4884-4C18-A5B7-BE2312CD90D8}"/>
              </a:ext>
            </a:extLst>
          </p:cNvPr>
          <p:cNvSpPr txBox="1"/>
          <p:nvPr/>
        </p:nvSpPr>
        <p:spPr>
          <a:xfrm>
            <a:off x="7531084" y="1352457"/>
            <a:ext cx="2093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Thread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내부로직</a:t>
            </a:r>
            <a:r>
              <a:rPr lang="ko-KR" altLang="en-US" sz="1100" dirty="0"/>
              <a:t> 별도 기술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50F889-2B23-495D-B8D7-1DEC8A7C3C80}"/>
              </a:ext>
            </a:extLst>
          </p:cNvPr>
          <p:cNvCxnSpPr>
            <a:cxnSpLocks/>
            <a:stCxn id="41" idx="0"/>
            <a:endCxn id="78" idx="2"/>
          </p:cNvCxnSpPr>
          <p:nvPr/>
        </p:nvCxnSpPr>
        <p:spPr>
          <a:xfrm flipV="1">
            <a:off x="7269075" y="1614067"/>
            <a:ext cx="1308931" cy="13020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5AB5C95D-D073-4866-BB41-5A152165E5AB}"/>
              </a:ext>
            </a:extLst>
          </p:cNvPr>
          <p:cNvSpPr/>
          <p:nvPr/>
        </p:nvSpPr>
        <p:spPr>
          <a:xfrm>
            <a:off x="158159" y="660800"/>
            <a:ext cx="656215" cy="360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E3E62B6-94DF-4E35-AE18-E1B0E74564A8}"/>
              </a:ext>
            </a:extLst>
          </p:cNvPr>
          <p:cNvSpPr/>
          <p:nvPr/>
        </p:nvSpPr>
        <p:spPr>
          <a:xfrm>
            <a:off x="10487198" y="4196592"/>
            <a:ext cx="656215" cy="360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1449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v2/resize:fit:700/1*Af39RjjCew253f0nE_divg.png">
            <a:extLst>
              <a:ext uri="{FF2B5EF4-FFF2-40B4-BE49-F238E27FC236}">
                <a16:creationId xmlns:a16="http://schemas.microsoft.com/office/drawing/2014/main" id="{7D735E90-B5FD-4AED-AA9C-3DA6F790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2" y="711610"/>
            <a:ext cx="8519125" cy="346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6E4BC-FB25-436C-BD97-7AEC3E7AEDCF}"/>
              </a:ext>
            </a:extLst>
          </p:cNvPr>
          <p:cNvSpPr txBox="1"/>
          <p:nvPr/>
        </p:nvSpPr>
        <p:spPr>
          <a:xfrm>
            <a:off x="174812" y="195906"/>
            <a:ext cx="10642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API-Driven Architecture with AWS resources</a:t>
            </a:r>
          </a:p>
          <a:p>
            <a:r>
              <a:rPr lang="ko-KR" altLang="en-US" sz="1400" dirty="0"/>
              <a:t>이 예에서는 메타데이터를 캡처하고 고객 데이터를 데이터베이스에 삽입하고 이메일 알림을 보내는 </a:t>
            </a:r>
            <a:r>
              <a:rPr lang="en-US" altLang="ko-KR" sz="1400" dirty="0"/>
              <a:t>API </a:t>
            </a:r>
            <a:r>
              <a:rPr lang="ko-KR" altLang="en-US" sz="1400" dirty="0" err="1"/>
              <a:t>엔드포인트를</a:t>
            </a:r>
            <a:r>
              <a:rPr lang="ko-KR" altLang="en-US" sz="1400" dirty="0"/>
              <a:t> 보여줍니다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5CBF6-798F-4AD8-9E46-94D1B9D3A80A}"/>
              </a:ext>
            </a:extLst>
          </p:cNvPr>
          <p:cNvSpPr txBox="1"/>
          <p:nvPr/>
        </p:nvSpPr>
        <p:spPr>
          <a:xfrm>
            <a:off x="347382" y="4721420"/>
            <a:ext cx="114972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ChatGPT</a:t>
            </a:r>
            <a:r>
              <a:rPr lang="ko-KR" altLang="en-US" sz="1400" dirty="0"/>
              <a:t>를 포함한 </a:t>
            </a:r>
            <a:r>
              <a:rPr lang="en-US" altLang="ko-KR" sz="1400" dirty="0" err="1"/>
              <a:t>OpenAI</a:t>
            </a:r>
            <a:r>
              <a:rPr lang="ko-KR" altLang="en-US" sz="1400" dirty="0"/>
              <a:t>의 </a:t>
            </a:r>
            <a:r>
              <a:rPr lang="en-US" altLang="ko-KR" sz="1400" dirty="0"/>
              <a:t>GPT-3</a:t>
            </a:r>
            <a:r>
              <a:rPr lang="ko-KR" altLang="en-US" sz="1400" dirty="0"/>
              <a:t>는 다음과 같은 방법으로 </a:t>
            </a:r>
            <a:r>
              <a:rPr lang="en-US" altLang="ko-KR" sz="1400" dirty="0"/>
              <a:t>API </a:t>
            </a:r>
            <a:r>
              <a:rPr lang="ko-KR" altLang="en-US" sz="1400" dirty="0"/>
              <a:t>기반 아키텍처에 통합될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자연어 처리</a:t>
            </a:r>
            <a:r>
              <a:rPr lang="en-US" altLang="ko-KR" sz="1400" dirty="0"/>
              <a:t>(NLP) API: </a:t>
            </a:r>
            <a:r>
              <a:rPr lang="ko-KR" altLang="en-US" sz="1400" dirty="0"/>
              <a:t>인간과 유사한 텍스트를 생성하고 자연어 입력을 이해하는 </a:t>
            </a:r>
            <a:r>
              <a:rPr lang="en-US" altLang="ko-KR" sz="1400" dirty="0" err="1"/>
              <a:t>ChatGPT</a:t>
            </a:r>
            <a:r>
              <a:rPr lang="ko-KR" altLang="en-US" sz="1400" dirty="0"/>
              <a:t>의 기능을 </a:t>
            </a:r>
            <a:r>
              <a:rPr lang="en-US" altLang="ko-KR" sz="1400" dirty="0"/>
              <a:t>NLP API</a:t>
            </a:r>
            <a:r>
              <a:rPr lang="ko-KR" altLang="en-US" sz="1400" dirty="0"/>
              <a:t>로 활용하여 애플리케이션에서 사용자 요청을 처리하고 이해할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텍스트 생성 </a:t>
            </a:r>
            <a:r>
              <a:rPr lang="en-US" altLang="ko-KR" sz="1400" dirty="0"/>
              <a:t>API: </a:t>
            </a:r>
            <a:r>
              <a:rPr lang="ko-KR" altLang="en-US" sz="1400" dirty="0"/>
              <a:t>프롬프트를 기반으로 텍스트를 생성하는 </a:t>
            </a:r>
            <a:r>
              <a:rPr lang="en-US" altLang="ko-KR" sz="1400" dirty="0" err="1"/>
              <a:t>ChatGPT</a:t>
            </a:r>
            <a:r>
              <a:rPr lang="ko-KR" altLang="en-US" sz="1400" dirty="0"/>
              <a:t>의 기능을 텍스트 생성 </a:t>
            </a:r>
            <a:r>
              <a:rPr lang="en-US" altLang="ko-KR" sz="1400" dirty="0"/>
              <a:t>API</a:t>
            </a:r>
            <a:r>
              <a:rPr lang="ko-KR" altLang="en-US" sz="1400" dirty="0"/>
              <a:t>로 활용하여 </a:t>
            </a:r>
            <a:r>
              <a:rPr lang="ko-KR" altLang="en-US" sz="1400" dirty="0" err="1"/>
              <a:t>챗봇</a:t>
            </a:r>
            <a:r>
              <a:rPr lang="en-US" altLang="ko-KR" sz="1400" dirty="0"/>
              <a:t>, </a:t>
            </a:r>
            <a:r>
              <a:rPr lang="ko-KR" altLang="en-US" sz="1400" dirty="0"/>
              <a:t>언어 번역</a:t>
            </a:r>
            <a:r>
              <a:rPr lang="en-US" altLang="ko-KR" sz="1400" dirty="0"/>
              <a:t>, </a:t>
            </a:r>
            <a:r>
              <a:rPr lang="ko-KR" altLang="en-US" sz="1400" dirty="0"/>
              <a:t>콘텐츠 생성과 같은 애플리케이션에서 응답을 생성할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질문 응답 </a:t>
            </a:r>
            <a:r>
              <a:rPr lang="en-US" altLang="ko-KR" sz="1400" dirty="0"/>
              <a:t>API: </a:t>
            </a:r>
            <a:r>
              <a:rPr lang="en-US" altLang="ko-KR" sz="1400" dirty="0" err="1"/>
              <a:t>ChatGPT</a:t>
            </a:r>
            <a:r>
              <a:rPr lang="ko-KR" altLang="en-US" sz="1400" dirty="0"/>
              <a:t>의 질문 답변 기능은 질문 응답 </a:t>
            </a:r>
            <a:r>
              <a:rPr lang="en-US" altLang="ko-KR" sz="1400" dirty="0"/>
              <a:t>API</a:t>
            </a:r>
            <a:r>
              <a:rPr lang="ko-KR" altLang="en-US" sz="1400" dirty="0"/>
              <a:t>로 사용되어 고객 서비스 </a:t>
            </a:r>
            <a:r>
              <a:rPr lang="ko-KR" altLang="en-US" sz="1400" dirty="0" err="1"/>
              <a:t>챗봇이나</a:t>
            </a:r>
            <a:r>
              <a:rPr lang="ko-KR" altLang="en-US" sz="1400" dirty="0"/>
              <a:t> 가상 비서와 같은 애플리케이션에서 사용자 질문에 대한 답변을 제공할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7B6DF-3561-4697-85CF-C2AFDE3D015E}"/>
              </a:ext>
            </a:extLst>
          </p:cNvPr>
          <p:cNvSpPr txBox="1"/>
          <p:nvPr/>
        </p:nvSpPr>
        <p:spPr>
          <a:xfrm>
            <a:off x="6396731" y="3027144"/>
            <a:ext cx="5795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중요한 사항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보안</a:t>
            </a:r>
            <a:r>
              <a:rPr lang="en-US" altLang="ko-KR" sz="1400" dirty="0"/>
              <a:t>: API </a:t>
            </a:r>
            <a:r>
              <a:rPr lang="ko-KR" altLang="en-US" sz="1400" dirty="0"/>
              <a:t>인증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API Entry Point: </a:t>
            </a:r>
            <a:r>
              <a:rPr lang="ko-KR" altLang="en-US" sz="1400" dirty="0"/>
              <a:t>검증을 통해 올바른 매개변수로 구현된 </a:t>
            </a:r>
            <a:r>
              <a:rPr lang="en-US" altLang="ko-KR" sz="1400" dirty="0"/>
              <a:t>REST API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API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: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엔드포인트</a:t>
            </a:r>
            <a:r>
              <a:rPr lang="ko-KR" altLang="en-US" sz="1400" dirty="0"/>
              <a:t> 경로를 테스트하여 </a:t>
            </a:r>
            <a:r>
              <a:rPr lang="en-US" altLang="ko-KR" sz="1400" dirty="0"/>
              <a:t>API </a:t>
            </a:r>
            <a:r>
              <a:rPr lang="ko-KR" altLang="en-US" sz="1400" dirty="0"/>
              <a:t>응답을 검증</a:t>
            </a:r>
            <a:br>
              <a:rPr lang="en-US" altLang="ko-KR" sz="1400" dirty="0"/>
            </a:br>
            <a:r>
              <a:rPr lang="ko-KR" altLang="en-US" sz="1400" dirty="0"/>
              <a:t>도구 </a:t>
            </a:r>
            <a:r>
              <a:rPr lang="en-US" altLang="ko-KR" sz="1400" dirty="0"/>
              <a:t>Postman</a:t>
            </a:r>
            <a:r>
              <a:rPr lang="ko-KR" altLang="en-US" sz="1400" dirty="0"/>
              <a:t>이 도움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이는 </a:t>
            </a:r>
            <a:r>
              <a:rPr lang="en-US" altLang="ko-KR" sz="1400" dirty="0"/>
              <a:t>API</a:t>
            </a:r>
            <a:r>
              <a:rPr lang="ko-KR" altLang="en-US" sz="1400" dirty="0"/>
              <a:t>에 배포되어서는 안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20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umbnail image 1 of blog post titled &#10; &#10; &#10;  &#10; &#10; &#10; &#10;    &#10;  &#10;   &#10;    &#10;      &#10;       How ChatGPT Plugins (could) work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5FA788DE-29EB-4C0D-9FCC-19272AA6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2" y="716897"/>
            <a:ext cx="74580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012D3-E0FD-42E5-B742-68016A032AAD}"/>
              </a:ext>
            </a:extLst>
          </p:cNvPr>
          <p:cNvSpPr txBox="1"/>
          <p:nvPr/>
        </p:nvSpPr>
        <p:spPr>
          <a:xfrm>
            <a:off x="174812" y="195906"/>
            <a:ext cx="347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 </a:t>
            </a:r>
            <a:r>
              <a:rPr lang="en-US" altLang="ko-KR" sz="1400" dirty="0" err="1"/>
              <a:t>ChatGPT</a:t>
            </a:r>
            <a:r>
              <a:rPr lang="en-US" altLang="ko-KR" sz="1400" dirty="0"/>
              <a:t> Plugins (could) work</a:t>
            </a:r>
          </a:p>
          <a:p>
            <a:r>
              <a:rPr lang="ko-KR" altLang="en-US" sz="1400" dirty="0"/>
              <a:t>검색어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chatgpt</a:t>
            </a:r>
            <a:r>
              <a:rPr lang="en-US" altLang="ko-KR" sz="1400" dirty="0"/>
              <a:t> integration architecture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601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D9F28-6BEE-4F83-8284-9FC5B0E67E40}"/>
              </a:ext>
            </a:extLst>
          </p:cNvPr>
          <p:cNvSpPr txBox="1"/>
          <p:nvPr/>
        </p:nvSpPr>
        <p:spPr>
          <a:xfrm>
            <a:off x="134471" y="228600"/>
            <a:ext cx="681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https://www.ibm.com/cloud/architecture/architectures/workflowDomain/reference-architecture/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7DEBD8-7096-4481-AED6-E05A1111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78" y="464620"/>
            <a:ext cx="7472781" cy="63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05A4A-2D7C-4E63-B5BD-17A658A5C6F0}"/>
              </a:ext>
            </a:extLst>
          </p:cNvPr>
          <p:cNvSpPr txBox="1"/>
          <p:nvPr/>
        </p:nvSpPr>
        <p:spPr>
          <a:xfrm>
            <a:off x="363071" y="470646"/>
            <a:ext cx="114165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비즈니스 분석가는 </a:t>
            </a:r>
            <a:r>
              <a:rPr lang="en-US" altLang="ko-KR" sz="1200" dirty="0"/>
              <a:t>LOB(Line of Business) </a:t>
            </a:r>
            <a:r>
              <a:rPr lang="ko-KR" altLang="en-US" sz="1200" dirty="0"/>
              <a:t>대표와 협력하여 휴먼 워크플로</a:t>
            </a:r>
            <a:r>
              <a:rPr lang="en-US" altLang="ko-KR" sz="1200" dirty="0"/>
              <a:t>, </a:t>
            </a:r>
            <a:r>
              <a:rPr lang="ko-KR" altLang="en-US" sz="1200" dirty="0"/>
              <a:t>임시 사례 프로세스 또는 직접 프로세스와 같은 비즈니스 프로세스를 검색하고 모델링합니다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보다 자세한 모델링을 위한 시작점으로 초기 모델을 워크플로 작성 환경으로 가져올 수 있습니다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워크플로우 작성 및 개발 환경 내에서 개발자는 비즈니스 객체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 인터페이스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서비스에 대한 인터페이스</a:t>
            </a:r>
            <a:r>
              <a:rPr lang="en-US" altLang="ko-KR" sz="1200" dirty="0"/>
              <a:t>, </a:t>
            </a:r>
            <a:r>
              <a:rPr lang="ko-KR" altLang="en-US" sz="1200" dirty="0"/>
              <a:t>애플리케이션 및 기록 시스템을 정의합니다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플랫폼의 </a:t>
            </a:r>
            <a:r>
              <a:rPr lang="en-US" altLang="ko-KR" sz="1200" dirty="0"/>
              <a:t>DevOps </a:t>
            </a:r>
            <a:r>
              <a:rPr lang="ko-KR" altLang="en-US" sz="1200" dirty="0"/>
              <a:t>기능을 사용하면 워크플로 애플리케이션이 워크플로 엔진을 실행하는 서버에 배포됩니다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워크플로 솔루션 사용자로서 지식 근로자는 워크플로 포털을 통해 비즈니스 프로세스에 참여합니다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포털은 작업 청구</a:t>
            </a:r>
            <a:r>
              <a:rPr lang="en-US" altLang="ko-KR" sz="1200" dirty="0"/>
              <a:t>, </a:t>
            </a:r>
            <a:r>
              <a:rPr lang="ko-KR" altLang="en-US" sz="1200" dirty="0"/>
              <a:t>작업 및 릴리스</a:t>
            </a:r>
            <a:r>
              <a:rPr lang="en-US" altLang="ko-KR" sz="1200" dirty="0"/>
              <a:t>, </a:t>
            </a:r>
            <a:r>
              <a:rPr lang="ko-KR" altLang="en-US" sz="1200" dirty="0"/>
              <a:t>케이스 작업을 위한 우선 순위가 지정된 작업 목록과 사용자 인터페이스를 제공합니다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동일한 포털 내에서 관리자는 팀의 성과 대시보드와 </a:t>
            </a:r>
            <a:r>
              <a:rPr lang="en-US" altLang="ko-KR" sz="1200" dirty="0"/>
              <a:t>KPI</a:t>
            </a:r>
            <a:r>
              <a:rPr lang="ko-KR" altLang="en-US" sz="1200" dirty="0"/>
              <a:t>에 액세스할 수 있습니다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워크플로 애플리케이션은 일반적으로 외부 기록 시스템</a:t>
            </a:r>
            <a:r>
              <a:rPr lang="en-US" altLang="ko-KR" sz="1200" dirty="0"/>
              <a:t>, </a:t>
            </a:r>
            <a:r>
              <a:rPr lang="ko-KR" altLang="en-US" sz="1200" dirty="0"/>
              <a:t>엔터프라이즈 애플리케이션 또는 서비스와 상호 작용합니다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운영 </a:t>
            </a:r>
            <a:r>
              <a:rPr lang="ko-KR" altLang="en-US" sz="1200" dirty="0" err="1"/>
              <a:t>인텔리전스</a:t>
            </a:r>
            <a:r>
              <a:rPr lang="ko-KR" altLang="en-US" sz="1200" dirty="0"/>
              <a:t> 기능은 워크플로 실행과 관련된 이벤트를 캡처하고 확장 가능한 방식으로 기록하며 대화형 도구 및 대시보드를 통해 비즈니스 성과 분석을 제공합니다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워크플로 애플리케이션은 선택적으로 </a:t>
            </a:r>
            <a:r>
              <a:rPr lang="en-US" altLang="ko-KR" sz="1200" dirty="0"/>
              <a:t>8~12</a:t>
            </a:r>
            <a:r>
              <a:rPr lang="ko-KR" altLang="en-US" sz="1200" dirty="0"/>
              <a:t>단계에 표시된 인접 기능을 사용할 수 있습니다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선택적으로 워크플로 애플리케이션은 의사결정 서비스를 호출하여 의사결정 태스크를 자동화할 수 있습니다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선택적으로 워크플로 애플리케이션은 로봇의 활성화 및 실행을 조정하여 워크플로의 수동 작업을 자동화할 수 있습니다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선택적으로 워크플로 애플리케이션은 콘텐츠 관리 플랫폼에서 관리되는 문서와 상호 작용하거나 일부 데이터 캡처 기능을 통해 디지털화된 데이터를 사용하여 상호 작용할 수 있습니다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선택적으로 워크플로 애플리케이션은 </a:t>
            </a:r>
            <a:r>
              <a:rPr lang="en-US" altLang="ko-KR" sz="1200" dirty="0"/>
              <a:t>AI </a:t>
            </a:r>
            <a:r>
              <a:rPr lang="ko-KR" altLang="en-US" sz="1200" dirty="0"/>
              <a:t>서비스를 호출하여 사용자를 지원하거나 비즈니스 데이터를 강화할 수 있습니다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대부분의 워크플로 애플리케이션은 내부용이지만 특정 워크플로에는 보안 에지 서비스를 통해 인터넷을 통해 워크플로 솔루션과 상호 작용할 수 있는 외부 참가자나 시스템이 포함됩니다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354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E2B432-E74A-4D97-949F-5A6F94B2810A}"/>
              </a:ext>
            </a:extLst>
          </p:cNvPr>
          <p:cNvSpPr/>
          <p:nvPr/>
        </p:nvSpPr>
        <p:spPr>
          <a:xfrm>
            <a:off x="1108081" y="59090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InputQueue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 </a:t>
            </a: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80EF1E-8E8B-4BF5-8FD9-CAB392CCFD86}"/>
              </a:ext>
            </a:extLst>
          </p:cNvPr>
          <p:cNvSpPr/>
          <p:nvPr/>
        </p:nvSpPr>
        <p:spPr>
          <a:xfrm>
            <a:off x="2628632" y="59090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응답 데이터 파싱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0DEEE3-997D-4F79-82E9-2C82C7D61484}"/>
              </a:ext>
            </a:extLst>
          </p:cNvPr>
          <p:cNvSpPr/>
          <p:nvPr/>
        </p:nvSpPr>
        <p:spPr>
          <a:xfrm>
            <a:off x="4149183" y="60360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Worker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B4427FAD-15C0-4877-857A-AE65F49FB53A}"/>
              </a:ext>
            </a:extLst>
          </p:cNvPr>
          <p:cNvSpPr/>
          <p:nvPr/>
        </p:nvSpPr>
        <p:spPr>
          <a:xfrm>
            <a:off x="5669734" y="566663"/>
            <a:ext cx="2021150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결과 </a:t>
            </a:r>
            <a:r>
              <a:rPr lang="en-US" altLang="ko-KR" sz="1200" dirty="0">
                <a:solidFill>
                  <a:schemeClr val="tx1"/>
                </a:solidFill>
              </a:rPr>
              <a:t>Null?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F9598D-4DA6-4C99-8E40-592797586CAF}"/>
              </a:ext>
            </a:extLst>
          </p:cNvPr>
          <p:cNvSpPr/>
          <p:nvPr/>
        </p:nvSpPr>
        <p:spPr>
          <a:xfrm>
            <a:off x="908664" y="1943450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</a:rPr>
              <a:t>에 결과 추가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281D80AA-9587-47A9-B66E-E069036BD6D2}"/>
              </a:ext>
            </a:extLst>
          </p:cNvPr>
          <p:cNvSpPr/>
          <p:nvPr/>
        </p:nvSpPr>
        <p:spPr>
          <a:xfrm>
            <a:off x="6800582" y="1907094"/>
            <a:ext cx="2021150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size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batch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size 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1B5E77-7860-4DC8-9AB4-18B74A2A7087}"/>
              </a:ext>
            </a:extLst>
          </p:cNvPr>
          <p:cNvSpPr/>
          <p:nvPr/>
        </p:nvSpPr>
        <p:spPr>
          <a:xfrm>
            <a:off x="4961551" y="1919213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시간으로 </a:t>
            </a:r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2BAE1946-86C4-408C-B542-A8E6336750EA}"/>
              </a:ext>
            </a:extLst>
          </p:cNvPr>
          <p:cNvSpPr/>
          <p:nvPr/>
        </p:nvSpPr>
        <p:spPr>
          <a:xfrm>
            <a:off x="2556498" y="1950414"/>
            <a:ext cx="2021150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시간 </a:t>
            </a:r>
            <a:r>
              <a:rPr lang="en-US" altLang="ko-KR" sz="1200" dirty="0">
                <a:solidFill>
                  <a:schemeClr val="tx1"/>
                </a:solidFill>
              </a:rPr>
              <a:t>= -1 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634ECA-9726-415A-B3F8-3FD23846FFBE}"/>
              </a:ext>
            </a:extLst>
          </p:cNvPr>
          <p:cNvSpPr/>
          <p:nvPr/>
        </p:nvSpPr>
        <p:spPr>
          <a:xfrm>
            <a:off x="9391297" y="1916969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OutputQueue</a:t>
            </a:r>
            <a:r>
              <a:rPr lang="ko-KR" altLang="en-US" sz="1200" dirty="0">
                <a:solidFill>
                  <a:schemeClr val="tx1"/>
                </a:solidFill>
              </a:rPr>
              <a:t> 출력 </a:t>
            </a: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5441DC9-007D-4178-88B1-2A3476CD181C}"/>
              </a:ext>
            </a:extLst>
          </p:cNvPr>
          <p:cNvCxnSpPr>
            <a:cxnSpLocks/>
            <a:stCxn id="99" idx="3"/>
            <a:endCxn id="3" idx="1"/>
          </p:cNvCxnSpPr>
          <p:nvPr/>
        </p:nvCxnSpPr>
        <p:spPr>
          <a:xfrm>
            <a:off x="814374" y="840800"/>
            <a:ext cx="293707" cy="24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963179-F87D-46EB-BEC6-6F076452D8CB}"/>
              </a:ext>
            </a:extLst>
          </p:cNvPr>
          <p:cNvSpPr txBox="1"/>
          <p:nvPr/>
        </p:nvSpPr>
        <p:spPr>
          <a:xfrm>
            <a:off x="276766" y="19590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2022-B-2 </a:t>
            </a:r>
            <a:r>
              <a:rPr lang="en-US" altLang="ko-KR" sz="1400" dirty="0" err="1"/>
              <a:t>InputQueue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처리 상세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B0B9A63-722F-4224-A11C-50A11283AE7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293613" y="865220"/>
            <a:ext cx="3350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58119C3-957D-4832-95A7-B65A2AC1E34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14164" y="865220"/>
            <a:ext cx="3350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1130697-CA46-4196-8A16-BA74493E2D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334715" y="853102"/>
            <a:ext cx="335019" cy="24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914C720-BE5F-4D07-8FFF-DB2E6732B9E8}"/>
              </a:ext>
            </a:extLst>
          </p:cNvPr>
          <p:cNvCxnSpPr>
            <a:cxnSpLocks/>
            <a:stCxn id="6" idx="3"/>
            <a:endCxn id="109" idx="0"/>
          </p:cNvCxnSpPr>
          <p:nvPr/>
        </p:nvCxnSpPr>
        <p:spPr>
          <a:xfrm>
            <a:off x="7690884" y="853102"/>
            <a:ext cx="3952452" cy="11892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DEF7FC3-C97E-4915-80DE-758E50A15CD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>
            <a:off x="3255372" y="-1207167"/>
            <a:ext cx="1078230" cy="5771645"/>
          </a:xfrm>
          <a:prstGeom prst="bentConnector4">
            <a:avLst>
              <a:gd name="adj1" fmla="val 37279"/>
              <a:gd name="adj2" fmla="val 1039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0C5C1F3-B65C-471D-9E18-79BA18ECAE7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094196" y="2217770"/>
            <a:ext cx="462302" cy="190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43F3DA1-5DE6-4EC2-8153-625801EB597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577648" y="2193533"/>
            <a:ext cx="383903" cy="433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1A4C8E9-7116-4C4B-8E23-D39EB0129E5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147083" y="2193533"/>
            <a:ext cx="65349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D18B80D-ADA1-4327-B026-2E6070FAD9F3}"/>
              </a:ext>
            </a:extLst>
          </p:cNvPr>
          <p:cNvCxnSpPr>
            <a:cxnSpLocks/>
            <a:stCxn id="10" idx="2"/>
            <a:endCxn id="109" idx="2"/>
          </p:cNvCxnSpPr>
          <p:nvPr/>
        </p:nvCxnSpPr>
        <p:spPr>
          <a:xfrm rot="5400000" flipH="1" flipV="1">
            <a:off x="7544754" y="-1575291"/>
            <a:ext cx="120900" cy="8076263"/>
          </a:xfrm>
          <a:prstGeom prst="bentConnector3">
            <a:avLst>
              <a:gd name="adj1" fmla="val -189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563112D-DE05-479E-BA0F-CD25F30443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8821732" y="2191289"/>
            <a:ext cx="569565" cy="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0352B65-C704-4F7D-9054-C38E6A5BB6F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576829" y="2191289"/>
            <a:ext cx="835618" cy="21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92419CE-9C87-4A58-BD5C-BC3EF02D21B2}"/>
              </a:ext>
            </a:extLst>
          </p:cNvPr>
          <p:cNvCxnSpPr>
            <a:cxnSpLocks/>
            <a:stCxn id="8" idx="0"/>
            <a:endCxn id="109" idx="0"/>
          </p:cNvCxnSpPr>
          <p:nvPr/>
        </p:nvCxnSpPr>
        <p:spPr>
          <a:xfrm rot="16200000" flipH="1">
            <a:off x="9659597" y="58653"/>
            <a:ext cx="135297" cy="3832179"/>
          </a:xfrm>
          <a:prstGeom prst="bentConnector3">
            <a:avLst>
              <a:gd name="adj1" fmla="val -168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0FCA568-1F5E-4058-9F13-0991F754D08F}"/>
              </a:ext>
            </a:extLst>
          </p:cNvPr>
          <p:cNvSpPr txBox="1"/>
          <p:nvPr/>
        </p:nvSpPr>
        <p:spPr>
          <a:xfrm>
            <a:off x="4531312" y="185123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1ABA0A-FAEF-4EA0-BACC-D5F8BC4BCE49}"/>
              </a:ext>
            </a:extLst>
          </p:cNvPr>
          <p:cNvSpPr txBox="1"/>
          <p:nvPr/>
        </p:nvSpPr>
        <p:spPr>
          <a:xfrm>
            <a:off x="8812809" y="187504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5D78EB-C8E0-4E66-BC95-E9C5C7971F11}"/>
              </a:ext>
            </a:extLst>
          </p:cNvPr>
          <p:cNvSpPr txBox="1"/>
          <p:nvPr/>
        </p:nvSpPr>
        <p:spPr>
          <a:xfrm>
            <a:off x="7336433" y="15416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59268D-FE1E-4775-828F-AE7A9718B6A1}"/>
              </a:ext>
            </a:extLst>
          </p:cNvPr>
          <p:cNvSpPr txBox="1"/>
          <p:nvPr/>
        </p:nvSpPr>
        <p:spPr>
          <a:xfrm>
            <a:off x="3131145" y="2537034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83EB5D-31FD-4357-BC51-2D4E88AA8BAB}"/>
              </a:ext>
            </a:extLst>
          </p:cNvPr>
          <p:cNvSpPr txBox="1"/>
          <p:nvPr/>
        </p:nvSpPr>
        <p:spPr>
          <a:xfrm>
            <a:off x="433473" y="3234384"/>
            <a:ext cx="523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2022-B-2 Result</a:t>
            </a:r>
            <a:r>
              <a:rPr lang="ko-KR" altLang="en-US" sz="1400" dirty="0"/>
              <a:t> </a:t>
            </a:r>
            <a:r>
              <a:rPr lang="en-US" altLang="ko-KR" sz="1400" dirty="0"/>
              <a:t>Check</a:t>
            </a:r>
            <a:r>
              <a:rPr lang="ko-KR" altLang="en-US" sz="1400" dirty="0"/>
              <a:t> </a:t>
            </a:r>
            <a:r>
              <a:rPr lang="en-US" altLang="ko-KR" sz="1400" dirty="0"/>
              <a:t>Thread</a:t>
            </a:r>
            <a:r>
              <a:rPr lang="ko-KR" altLang="en-US" sz="1400" dirty="0"/>
              <a:t> 내부</a:t>
            </a:r>
            <a:r>
              <a:rPr lang="en-US" altLang="ko-KR" sz="1400" dirty="0"/>
              <a:t> </a:t>
            </a:r>
            <a:r>
              <a:rPr lang="ko-KR" altLang="en-US" sz="1400" dirty="0"/>
              <a:t>로직 상세</a:t>
            </a:r>
          </a:p>
        </p:txBody>
      </p: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581BED77-31D9-4066-9AD2-05DEC318565E}"/>
              </a:ext>
            </a:extLst>
          </p:cNvPr>
          <p:cNvSpPr/>
          <p:nvPr/>
        </p:nvSpPr>
        <p:spPr>
          <a:xfrm>
            <a:off x="1323691" y="3859726"/>
            <a:ext cx="2021150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size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&gt; 0 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9BAF465C-6B0D-4653-A9DF-41762C213EC3}"/>
              </a:ext>
            </a:extLst>
          </p:cNvPr>
          <p:cNvSpPr/>
          <p:nvPr/>
        </p:nvSpPr>
        <p:spPr>
          <a:xfrm>
            <a:off x="4033562" y="3826382"/>
            <a:ext cx="2021150" cy="57287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현재시간 </a:t>
            </a:r>
            <a:r>
              <a:rPr lang="en-US" altLang="ko-KR" sz="1200" dirty="0">
                <a:solidFill>
                  <a:schemeClr val="tx1"/>
                </a:solidFill>
              </a:rPr>
              <a:t>– Update </a:t>
            </a:r>
            <a:r>
              <a:rPr lang="ko-KR" altLang="en-US" sz="1200" dirty="0">
                <a:solidFill>
                  <a:schemeClr val="tx1"/>
                </a:solidFill>
              </a:rPr>
              <a:t>시간 </a:t>
            </a:r>
            <a:r>
              <a:rPr lang="en-US" altLang="ko-KR" sz="1200" dirty="0">
                <a:solidFill>
                  <a:schemeClr val="tx1"/>
                </a:solidFill>
              </a:rPr>
              <a:t>&gt;= 2</a:t>
            </a:r>
            <a:r>
              <a:rPr lang="ko-KR" altLang="en-US" sz="1200" dirty="0">
                <a:solidFill>
                  <a:schemeClr val="tx1"/>
                </a:solidFill>
              </a:rPr>
              <a:t>초 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904BBD-4647-4CFE-8A33-36BB28C52E85}"/>
              </a:ext>
            </a:extLst>
          </p:cNvPr>
          <p:cNvSpPr/>
          <p:nvPr/>
        </p:nvSpPr>
        <p:spPr>
          <a:xfrm>
            <a:off x="6545346" y="3859726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OutputQueue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출력 </a:t>
            </a: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798516-9024-4F6E-B06B-83D65BA95F73}"/>
              </a:ext>
            </a:extLst>
          </p:cNvPr>
          <p:cNvSpPr/>
          <p:nvPr/>
        </p:nvSpPr>
        <p:spPr>
          <a:xfrm>
            <a:off x="8102469" y="3850619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응답 데이터 파싱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BA8914A-B936-413F-AEE1-9F4D8F5D6EDF}"/>
              </a:ext>
            </a:extLst>
          </p:cNvPr>
          <p:cNvSpPr/>
          <p:nvPr/>
        </p:nvSpPr>
        <p:spPr>
          <a:xfrm>
            <a:off x="9790855" y="3859726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Result List Clear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0980CA-4A23-4FD5-A7FB-417A414F1B2F}"/>
              </a:ext>
            </a:extLst>
          </p:cNvPr>
          <p:cNvSpPr/>
          <p:nvPr/>
        </p:nvSpPr>
        <p:spPr>
          <a:xfrm>
            <a:off x="9790855" y="4812226"/>
            <a:ext cx="1185532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Update</a:t>
            </a:r>
            <a:r>
              <a:rPr lang="ko-KR" altLang="en-US" sz="1200" dirty="0">
                <a:solidFill>
                  <a:schemeClr val="tx1"/>
                </a:solidFill>
              </a:rPr>
              <a:t> 시간을 </a:t>
            </a:r>
            <a:r>
              <a:rPr lang="en-US" altLang="ko-KR" sz="1200" dirty="0">
                <a:solidFill>
                  <a:schemeClr val="tx1"/>
                </a:solidFill>
              </a:rPr>
              <a:t>-1</a:t>
            </a:r>
            <a:r>
              <a:rPr lang="ko-KR" altLang="en-US" sz="1200" dirty="0">
                <a:solidFill>
                  <a:schemeClr val="tx1"/>
                </a:solidFill>
              </a:rPr>
              <a:t>로 설정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F36B541-AD6C-4AAC-BC6C-3B26377FA03D}"/>
              </a:ext>
            </a:extLst>
          </p:cNvPr>
          <p:cNvCxnSpPr>
            <a:cxnSpLocks/>
            <a:stCxn id="102" idx="3"/>
            <a:endCxn id="61" idx="1"/>
          </p:cNvCxnSpPr>
          <p:nvPr/>
        </p:nvCxnSpPr>
        <p:spPr>
          <a:xfrm flipV="1">
            <a:off x="837905" y="4146165"/>
            <a:ext cx="485786" cy="53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31D3D265-F72F-45DA-AB13-C013BDB90E93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3344841" y="4112821"/>
            <a:ext cx="688721" cy="33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9F82A0A-0C09-484E-95FA-50E0B376EF04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6054712" y="4112821"/>
            <a:ext cx="490634" cy="21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B4C48F59-EC7B-4C81-A234-88746230D65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 flipV="1">
            <a:off x="7730878" y="4124939"/>
            <a:ext cx="371591" cy="9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F9CF84F-721E-487A-B966-CBF4A0176F7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9288001" y="4124939"/>
            <a:ext cx="502854" cy="9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08B18F2-472C-46AA-B361-1F5009F7A94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10181691" y="4610296"/>
            <a:ext cx="40386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C2182806-C4CB-40F1-9C6D-963E3650AB3E}"/>
              </a:ext>
            </a:extLst>
          </p:cNvPr>
          <p:cNvCxnSpPr>
            <a:cxnSpLocks/>
            <a:stCxn id="66" idx="2"/>
            <a:endCxn id="105" idx="0"/>
          </p:cNvCxnSpPr>
          <p:nvPr/>
        </p:nvCxnSpPr>
        <p:spPr>
          <a:xfrm rot="16200000" flipH="1">
            <a:off x="10122520" y="5621966"/>
            <a:ext cx="658405" cy="1362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F15806A-89D9-4C8F-A98D-2B4FCE88EB26}"/>
              </a:ext>
            </a:extLst>
          </p:cNvPr>
          <p:cNvCxnSpPr>
            <a:cxnSpLocks/>
            <a:stCxn id="61" idx="2"/>
            <a:endCxn id="105" idx="1"/>
          </p:cNvCxnSpPr>
          <p:nvPr/>
        </p:nvCxnSpPr>
        <p:spPr>
          <a:xfrm rot="16200000" flipH="1">
            <a:off x="5379657" y="1387212"/>
            <a:ext cx="1766668" cy="78574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30EF1FA-2451-4C15-964E-BABA4508DCA9}"/>
              </a:ext>
            </a:extLst>
          </p:cNvPr>
          <p:cNvCxnSpPr>
            <a:cxnSpLocks/>
            <a:stCxn id="62" idx="2"/>
            <a:endCxn id="105" idx="1"/>
          </p:cNvCxnSpPr>
          <p:nvPr/>
        </p:nvCxnSpPr>
        <p:spPr>
          <a:xfrm rot="16200000" flipH="1">
            <a:off x="6717920" y="2725475"/>
            <a:ext cx="1800012" cy="51475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42C6875-1987-481E-9489-8945F3044DD9}"/>
              </a:ext>
            </a:extLst>
          </p:cNvPr>
          <p:cNvSpPr txBox="1"/>
          <p:nvPr/>
        </p:nvSpPr>
        <p:spPr>
          <a:xfrm>
            <a:off x="3383546" y="384672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7C4EDB-F319-4737-81DD-D6B320D3B325}"/>
              </a:ext>
            </a:extLst>
          </p:cNvPr>
          <p:cNvSpPr txBox="1"/>
          <p:nvPr/>
        </p:nvSpPr>
        <p:spPr>
          <a:xfrm>
            <a:off x="5993407" y="384195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BF05BB-3367-404B-B3AE-DD801F018A56}"/>
              </a:ext>
            </a:extLst>
          </p:cNvPr>
          <p:cNvSpPr txBox="1"/>
          <p:nvPr/>
        </p:nvSpPr>
        <p:spPr>
          <a:xfrm>
            <a:off x="2345310" y="520879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9D1094-4D84-4DEE-BF5F-35AD006905DE}"/>
              </a:ext>
            </a:extLst>
          </p:cNvPr>
          <p:cNvSpPr txBox="1"/>
          <p:nvPr/>
        </p:nvSpPr>
        <p:spPr>
          <a:xfrm>
            <a:off x="5055167" y="521831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99" name="순서도: 수행의 시작/종료 98">
            <a:extLst>
              <a:ext uri="{FF2B5EF4-FFF2-40B4-BE49-F238E27FC236}">
                <a16:creationId xmlns:a16="http://schemas.microsoft.com/office/drawing/2014/main" id="{9EF002E2-EB33-422C-AC9E-050A99DC8340}"/>
              </a:ext>
            </a:extLst>
          </p:cNvPr>
          <p:cNvSpPr/>
          <p:nvPr/>
        </p:nvSpPr>
        <p:spPr>
          <a:xfrm>
            <a:off x="158159" y="660800"/>
            <a:ext cx="656215" cy="360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2" name="순서도: 수행의 시작/종료 101">
            <a:extLst>
              <a:ext uri="{FF2B5EF4-FFF2-40B4-BE49-F238E27FC236}">
                <a16:creationId xmlns:a16="http://schemas.microsoft.com/office/drawing/2014/main" id="{F4C45D04-5C3C-4FBC-B4B9-792D9A59097D}"/>
              </a:ext>
            </a:extLst>
          </p:cNvPr>
          <p:cNvSpPr/>
          <p:nvPr/>
        </p:nvSpPr>
        <p:spPr>
          <a:xfrm>
            <a:off x="181690" y="4019922"/>
            <a:ext cx="656215" cy="360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A8FAD01B-97B0-43FF-99F1-7BC043222427}"/>
              </a:ext>
            </a:extLst>
          </p:cNvPr>
          <p:cNvSpPr/>
          <p:nvPr/>
        </p:nvSpPr>
        <p:spPr>
          <a:xfrm>
            <a:off x="10191716" y="6019271"/>
            <a:ext cx="656215" cy="360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9" name="순서도: 수행의 시작/종료 108">
            <a:extLst>
              <a:ext uri="{FF2B5EF4-FFF2-40B4-BE49-F238E27FC236}">
                <a16:creationId xmlns:a16="http://schemas.microsoft.com/office/drawing/2014/main" id="{9F3D9BFF-CCA1-47EC-9B62-7924CE280A5E}"/>
              </a:ext>
            </a:extLst>
          </p:cNvPr>
          <p:cNvSpPr/>
          <p:nvPr/>
        </p:nvSpPr>
        <p:spPr>
          <a:xfrm>
            <a:off x="11315228" y="2042391"/>
            <a:ext cx="656215" cy="360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80258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6D54B9-D1A8-4A3A-AE93-392D8E5D951E}"/>
              </a:ext>
            </a:extLst>
          </p:cNvPr>
          <p:cNvGraphicFramePr>
            <a:graphicFrameLocks noGrp="1"/>
          </p:cNvGraphicFramePr>
          <p:nvPr/>
        </p:nvGraphicFramePr>
        <p:xfrm>
          <a:off x="217480" y="576786"/>
          <a:ext cx="10926770" cy="477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779">
                  <a:extLst>
                    <a:ext uri="{9D8B030D-6E8A-4147-A177-3AD203B41FA5}">
                      <a16:colId xmlns:a16="http://schemas.microsoft.com/office/drawing/2014/main" val="535226629"/>
                    </a:ext>
                  </a:extLst>
                </a:gridCol>
                <a:gridCol w="1759266">
                  <a:extLst>
                    <a:ext uri="{9D8B030D-6E8A-4147-A177-3AD203B41FA5}">
                      <a16:colId xmlns:a16="http://schemas.microsoft.com/office/drawing/2014/main" val="1966662531"/>
                    </a:ext>
                  </a:extLst>
                </a:gridCol>
                <a:gridCol w="6943725">
                  <a:extLst>
                    <a:ext uri="{9D8B030D-6E8A-4147-A177-3AD203B41FA5}">
                      <a16:colId xmlns:a16="http://schemas.microsoft.com/office/drawing/2014/main" val="133467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 기술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RunManager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WorkerThead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ResultCheck</a:t>
                      </a:r>
                      <a:r>
                        <a:rPr lang="en-US" altLang="ko-KR" sz="1200" dirty="0"/>
                        <a:t> Thread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HttpClient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HTTP </a:t>
                      </a:r>
                      <a:r>
                        <a:rPr lang="ko-KR" altLang="en-US" sz="1200" dirty="0"/>
                        <a:t>요청 송신 및 응답 수신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56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RunManager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SingleThreadScheduledExecutor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주기적인 </a:t>
                      </a:r>
                      <a:r>
                        <a:rPr lang="en-US" altLang="ko-KR" sz="1200" dirty="0"/>
                        <a:t>Process </a:t>
                      </a:r>
                      <a:r>
                        <a:rPr lang="ko-KR" altLang="en-US" sz="1200" dirty="0"/>
                        <a:t>상태 체크를 통해 </a:t>
                      </a:r>
                      <a:r>
                        <a:rPr lang="en-US" altLang="ko-KR" sz="1200" dirty="0"/>
                        <a:t>Process</a:t>
                      </a:r>
                      <a:r>
                        <a:rPr lang="ko-KR" altLang="en-US" sz="1200" dirty="0"/>
                        <a:t>가 중지되었을 때 </a:t>
                      </a:r>
                      <a:r>
                        <a:rPr lang="ko-KR" altLang="en-US" sz="1200" dirty="0" err="1"/>
                        <a:t>재기동하도록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SingleThreadSchedulerExecutore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scheduleWithFixedDelay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메소드를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8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ProcessManager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ProcessBuilder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프로세스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6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RunManager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Gson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HTTP </a:t>
                      </a:r>
                      <a:r>
                        <a:rPr lang="ko-KR" altLang="en-US" sz="1200" dirty="0"/>
                        <a:t>요청 데이터 생성 및 응답 데이터 파싱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62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ResultList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Synchronized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여러 </a:t>
                      </a:r>
                      <a:r>
                        <a:rPr lang="en-US" altLang="ko-KR" sz="1200" dirty="0"/>
                        <a:t>Thread</a:t>
                      </a:r>
                      <a:r>
                        <a:rPr lang="ko-KR" altLang="en-US" sz="1200" dirty="0"/>
                        <a:t>에서 접근해야 하므로 동시성 문제 해결을 위해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대체 기술 </a:t>
                      </a:r>
                      <a:r>
                        <a:rPr lang="en-US" altLang="ko-KR" sz="1200" dirty="0"/>
                        <a:t>: Lock</a:t>
                      </a:r>
                      <a:r>
                        <a:rPr lang="ko-KR" altLang="en-US" sz="1200" dirty="0"/>
                        <a:t>이나 </a:t>
                      </a:r>
                      <a:r>
                        <a:rPr lang="en-US" altLang="ko-KR" sz="1200" dirty="0"/>
                        <a:t>synchronized </a:t>
                      </a:r>
                      <a:r>
                        <a:rPr lang="ko-KR" altLang="en-US" sz="1200" dirty="0"/>
                        <a:t>키워드를 사용해 구현할 수도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0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Backup Thread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SingleThreadScheduledExecutor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scheduleAtFixedRate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메소드를 이용해 주기적인 반복 실행</a:t>
                      </a:r>
                      <a:r>
                        <a:rPr lang="en-US" altLang="ko-KR" sz="1200" dirty="0"/>
                        <a:t>(Store </a:t>
                      </a:r>
                      <a:r>
                        <a:rPr lang="ko-KR" altLang="en-US" sz="1200" dirty="0"/>
                        <a:t>데이터 백업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18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Backup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Serializable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Store </a:t>
                      </a:r>
                      <a:r>
                        <a:rPr lang="ko-KR" altLang="en-US" sz="1200" dirty="0"/>
                        <a:t>데이터를 파일 형태로 저장하기 위해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95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WorkerThread</a:t>
                      </a:r>
                      <a:r>
                        <a:rPr lang="en-US" altLang="ko-KR" sz="1200" dirty="0"/>
                        <a:t>, Backup Thread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ObjectInputStream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ObjectOutputStream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FileInputStream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FileOutputStream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Store </a:t>
                      </a:r>
                      <a:r>
                        <a:rPr lang="ko-KR" altLang="en-US" sz="1200" dirty="0"/>
                        <a:t>데이터 객체와 파일 간의 상호 변환을 위해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1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WorkerThread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ResultCheck</a:t>
                      </a:r>
                      <a:r>
                        <a:rPr lang="en-US" altLang="ko-KR" sz="1200" dirty="0"/>
                        <a:t> Thread, Backup Thread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사유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독립적인 업무를 비동기로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04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8A647-3C4B-4294-8CE0-B1DF074204CA}"/>
              </a:ext>
            </a:extLst>
          </p:cNvPr>
          <p:cNvSpPr txBox="1"/>
          <p:nvPr/>
        </p:nvSpPr>
        <p:spPr>
          <a:xfrm>
            <a:off x="591671" y="1065007"/>
            <a:ext cx="856356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주어진 주제에 대한 기술 전문성 및 문제해결 위주의 </a:t>
            </a:r>
            <a:r>
              <a:rPr lang="ko-KR" altLang="en-US" sz="1400" dirty="0" err="1"/>
              <a:t>서술식</a:t>
            </a:r>
            <a:r>
              <a:rPr lang="ko-KR" altLang="en-US" sz="1400" dirty="0"/>
              <a:t> 평가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범용성</a:t>
            </a:r>
            <a:r>
              <a:rPr lang="en-US" altLang="ko-KR" sz="1400" dirty="0"/>
              <a:t>(Configurable Customizing)</a:t>
            </a:r>
            <a:r>
              <a:rPr lang="ko-KR" altLang="en-US" sz="1400" dirty="0"/>
              <a:t>을 보유한 솔루션의 설계</a:t>
            </a:r>
            <a:r>
              <a:rPr lang="en-US" altLang="ko-KR" sz="1400" dirty="0"/>
              <a:t>/</a:t>
            </a:r>
            <a:r>
              <a:rPr lang="ko-KR" altLang="en-US" sz="1400" dirty="0"/>
              <a:t>개발을 리딩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시장</a:t>
            </a:r>
            <a:r>
              <a:rPr lang="en-US" altLang="ko-KR" sz="1400" dirty="0"/>
              <a:t>/</a:t>
            </a:r>
            <a:r>
              <a:rPr lang="ko-KR" altLang="en-US" sz="1400" dirty="0"/>
              <a:t>기술 </a:t>
            </a:r>
            <a:r>
              <a:rPr lang="en-US" altLang="ko-KR" sz="1400" dirty="0"/>
              <a:t>Trend </a:t>
            </a:r>
            <a:r>
              <a:rPr lang="ko-KR" altLang="en-US" sz="1400" dirty="0"/>
              <a:t>및 자사 사업 방향에 </a:t>
            </a:r>
            <a:r>
              <a:rPr lang="en-US" altLang="ko-KR" sz="1400" dirty="0"/>
              <a:t>Align</a:t>
            </a:r>
            <a:r>
              <a:rPr lang="ko-KR" altLang="en-US" sz="1400" dirty="0"/>
              <a:t>된 신규 솔루션을 기획</a:t>
            </a:r>
            <a:r>
              <a:rPr lang="en-US" altLang="ko-KR" sz="1400" dirty="0"/>
              <a:t>/</a:t>
            </a:r>
            <a:r>
              <a:rPr lang="ko-KR" altLang="en-US" sz="1400" dirty="0"/>
              <a:t>발굴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기반 솔루션</a:t>
            </a:r>
            <a:r>
              <a:rPr lang="en-US" altLang="ko-KR" sz="1400" dirty="0"/>
              <a:t>/</a:t>
            </a:r>
            <a:r>
              <a:rPr lang="ko-KR" altLang="en-US" sz="1400" dirty="0"/>
              <a:t>특수 목적 소프트웨어의 시장 경쟁력을 고려한 상용화를 기획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구성도 </a:t>
            </a:r>
            <a:r>
              <a:rPr lang="en-US" altLang="ko-KR" sz="1400" dirty="0"/>
              <a:t>: </a:t>
            </a:r>
            <a:r>
              <a:rPr lang="ko-KR" altLang="en-US" sz="1400" dirty="0"/>
              <a:t>감점 없게</a:t>
            </a:r>
            <a:r>
              <a:rPr lang="en-US" altLang="ko-KR" sz="1400" dirty="0"/>
              <a:t>, </a:t>
            </a:r>
            <a:r>
              <a:rPr lang="ko-KR" altLang="en-US" sz="1400" dirty="0"/>
              <a:t>적당히</a:t>
            </a:r>
            <a:r>
              <a:rPr lang="en-US" altLang="ko-KR" sz="1400" dirty="0"/>
              <a:t>, </a:t>
            </a:r>
            <a:r>
              <a:rPr lang="ko-KR" altLang="en-US" sz="1400" dirty="0"/>
              <a:t>요건 누락 없이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순서도 </a:t>
            </a:r>
            <a:r>
              <a:rPr lang="en-US" altLang="ko-KR" sz="1400" dirty="0"/>
              <a:t>: </a:t>
            </a:r>
            <a:r>
              <a:rPr lang="ko-KR" altLang="en-US" sz="1400" dirty="0"/>
              <a:t>개략적</a:t>
            </a:r>
            <a:r>
              <a:rPr lang="en-US" altLang="ko-KR" sz="1400" dirty="0"/>
              <a:t>, </a:t>
            </a:r>
            <a:r>
              <a:rPr lang="ko-KR" altLang="en-US" sz="1400" dirty="0"/>
              <a:t>핵심은 강조하고 상세하게</a:t>
            </a:r>
            <a:r>
              <a:rPr lang="en-US" altLang="ko-KR" sz="1400" dirty="0"/>
              <a:t>, </a:t>
            </a:r>
            <a:r>
              <a:rPr lang="ko-KR" altLang="en-US" sz="1400" dirty="0"/>
              <a:t>요건 누락 없이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사용한 기술에 대해 설명</a:t>
            </a:r>
            <a:r>
              <a:rPr lang="en-US" altLang="ko-KR" sz="1400" dirty="0"/>
              <a:t>, </a:t>
            </a:r>
            <a:r>
              <a:rPr lang="ko-KR" altLang="en-US" sz="1400" dirty="0"/>
              <a:t>어느 구성에 어떤 기술을 왜 썼는지</a:t>
            </a:r>
            <a:r>
              <a:rPr lang="en-US" altLang="ko-KR" sz="1400" dirty="0"/>
              <a:t>, </a:t>
            </a:r>
            <a:r>
              <a:rPr lang="ko-KR" altLang="en-US" sz="1400" dirty="0"/>
              <a:t>선택사유</a:t>
            </a:r>
            <a:r>
              <a:rPr lang="en-US" altLang="ko-KR" sz="1400" dirty="0"/>
              <a:t>(</a:t>
            </a:r>
            <a:r>
              <a:rPr lang="ko-KR" altLang="en-US" sz="1400" dirty="0"/>
              <a:t>유사 기술 중에</a:t>
            </a:r>
            <a:r>
              <a:rPr lang="en-US" altLang="ko-KR" sz="1400" dirty="0"/>
              <a:t>…), </a:t>
            </a:r>
            <a:r>
              <a:rPr lang="ko-KR" altLang="en-US" sz="1400" dirty="0"/>
              <a:t>디자인패턴</a:t>
            </a:r>
            <a:br>
              <a:rPr lang="en-US" altLang="ko-KR" sz="1400" dirty="0"/>
            </a:br>
            <a:r>
              <a:rPr lang="en-US" altLang="ko-KR" sz="1400" dirty="0"/>
              <a:t>    5~7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신기술 적용 포인트</a:t>
            </a:r>
            <a:r>
              <a:rPr lang="en-US" altLang="ko-KR" sz="1400" dirty="0"/>
              <a:t>, </a:t>
            </a:r>
            <a:r>
              <a:rPr lang="ko-KR" altLang="en-US" sz="1400" dirty="0"/>
              <a:t>기술</a:t>
            </a:r>
            <a:r>
              <a:rPr lang="en-US" altLang="ko-KR" sz="1400" dirty="0"/>
              <a:t>/</a:t>
            </a:r>
            <a:r>
              <a:rPr lang="ko-KR" altLang="en-US" sz="1400" dirty="0"/>
              <a:t>시장 경쟁력</a:t>
            </a:r>
            <a:r>
              <a:rPr lang="en-US" altLang="ko-KR" sz="1400" dirty="0"/>
              <a:t>, </a:t>
            </a:r>
            <a:r>
              <a:rPr lang="ko-KR" altLang="en-US" sz="1400" dirty="0"/>
              <a:t>기술</a:t>
            </a:r>
            <a:r>
              <a:rPr lang="en-US" altLang="ko-KR" sz="1400" dirty="0"/>
              <a:t>/</a:t>
            </a:r>
            <a:r>
              <a:rPr lang="ko-KR" altLang="en-US" sz="1400" dirty="0"/>
              <a:t>운영적 측면</a:t>
            </a:r>
            <a:r>
              <a:rPr lang="en-US" altLang="ko-KR" sz="1400" dirty="0"/>
              <a:t>, </a:t>
            </a:r>
            <a:r>
              <a:rPr lang="ko-KR" altLang="en-US" sz="1400" dirty="0"/>
              <a:t>추가하고 싶은 기능</a:t>
            </a:r>
            <a:r>
              <a:rPr lang="en-US" altLang="ko-KR" sz="1400" dirty="0"/>
              <a:t>, </a:t>
            </a:r>
            <a:r>
              <a:rPr lang="ko-KR" altLang="en-US" sz="1400" dirty="0"/>
              <a:t>대체할 수 있는 기술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kafka</a:t>
            </a:r>
            <a:r>
              <a:rPr lang="en-US" altLang="ko-KR" sz="1400" dirty="0"/>
              <a:t>, web, socket, </a:t>
            </a:r>
            <a:r>
              <a:rPr lang="en-US" altLang="ko-KR" sz="1400" dirty="0" err="1"/>
              <a:t>msa</a:t>
            </a:r>
            <a:r>
              <a:rPr lang="en-US" altLang="ko-KR" sz="1400" dirty="0"/>
              <a:t>, …</a:t>
            </a:r>
            <a:br>
              <a:rPr lang="en-US" altLang="ko-KR" sz="1400" dirty="0"/>
            </a:br>
            <a:r>
              <a:rPr lang="en-US" altLang="ko-KR" sz="1400" dirty="0"/>
              <a:t>    4~5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차 </a:t>
            </a:r>
            <a:r>
              <a:rPr lang="en-US" altLang="ko-KR" sz="1400" dirty="0"/>
              <a:t>workflow</a:t>
            </a:r>
          </a:p>
          <a:p>
            <a:r>
              <a:rPr lang="en-US" altLang="ko-KR" sz="1400" dirty="0"/>
              <a:t>Json</a:t>
            </a:r>
            <a:r>
              <a:rPr lang="ko-KR" altLang="en-US" sz="1400" dirty="0"/>
              <a:t>에 </a:t>
            </a:r>
            <a:r>
              <a:rPr lang="en-US" altLang="ko-KR" sz="1400" dirty="0"/>
              <a:t>workflow </a:t>
            </a:r>
            <a:r>
              <a:rPr lang="ko-KR" altLang="en-US" sz="1400" dirty="0"/>
              <a:t>정보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차 </a:t>
            </a:r>
            <a:r>
              <a:rPr lang="en-US" altLang="ko-KR" sz="1400" dirty="0"/>
              <a:t>state</a:t>
            </a:r>
          </a:p>
          <a:p>
            <a:r>
              <a:rPr lang="en-US" altLang="ko-KR" sz="1400" dirty="0"/>
              <a:t>Action state</a:t>
            </a:r>
          </a:p>
          <a:p>
            <a:r>
              <a:rPr lang="en-US" altLang="ko-KR" sz="1400" dirty="0"/>
              <a:t>replace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067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47F73-F22C-4607-B697-50CFE3159C54}"/>
              </a:ext>
            </a:extLst>
          </p:cNvPr>
          <p:cNvSpPr txBox="1"/>
          <p:nvPr/>
        </p:nvSpPr>
        <p:spPr>
          <a:xfrm>
            <a:off x="295835" y="338905"/>
            <a:ext cx="466986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기본 요구사항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파일 처리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</a:t>
            </a:r>
            <a:r>
              <a:rPr lang="en-US" altLang="ko-KR" sz="1200" dirty="0"/>
              <a:t>read : </a:t>
            </a: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암호화할 파일 읽기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</a:t>
            </a:r>
            <a:r>
              <a:rPr lang="en-US" altLang="ko-KR" sz="1200" dirty="0"/>
              <a:t>write : </a:t>
            </a:r>
            <a:r>
              <a:rPr lang="ko-KR" altLang="en-US" sz="1200" dirty="0"/>
              <a:t>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암호화된 파일 생성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파일 압축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줄 압축 </a:t>
            </a:r>
            <a:r>
              <a:rPr lang="en-US" altLang="ko-KR" sz="1200" dirty="0"/>
              <a:t>: </a:t>
            </a:r>
            <a:r>
              <a:rPr lang="ko-KR" altLang="en-US" sz="1200" dirty="0"/>
              <a:t>동일한 내용의 </a:t>
            </a:r>
            <a:r>
              <a:rPr lang="en-US" altLang="ko-KR" sz="1200" dirty="0"/>
              <a:t>line</a:t>
            </a:r>
            <a:r>
              <a:rPr lang="ko-KR" altLang="en-US" sz="1200" dirty="0"/>
              <a:t>이 반복될 경우 압축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내용 압축 </a:t>
            </a:r>
            <a:r>
              <a:rPr lang="en-US" altLang="ko-KR" sz="1200" dirty="0"/>
              <a:t>: </a:t>
            </a:r>
            <a:r>
              <a:rPr lang="ko-KR" altLang="en-US" sz="1200" dirty="0"/>
              <a:t>한 </a:t>
            </a:r>
            <a:r>
              <a:rPr lang="en-US" altLang="ko-KR" sz="1200" dirty="0"/>
              <a:t>line</a:t>
            </a:r>
            <a:r>
              <a:rPr lang="ko-KR" altLang="en-US" sz="1200" dirty="0"/>
              <a:t>에서 동일한 문자가 반복될 경우 압축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파일 전송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Line</a:t>
            </a:r>
            <a:r>
              <a:rPr lang="ko-KR" altLang="en-US" sz="1200" dirty="0"/>
              <a:t>별 전송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오류 발생시 재전송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특정 </a:t>
            </a:r>
            <a:r>
              <a:rPr lang="en-US" altLang="ko-KR" sz="1200" dirty="0"/>
              <a:t>line </a:t>
            </a:r>
            <a:r>
              <a:rPr lang="ko-KR" altLang="en-US" sz="1200" dirty="0"/>
              <a:t>전송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CA0F2-98A1-4447-9C16-13D9E209E5F1}"/>
              </a:ext>
            </a:extLst>
          </p:cNvPr>
          <p:cNvSpPr txBox="1"/>
          <p:nvPr/>
        </p:nvSpPr>
        <p:spPr>
          <a:xfrm>
            <a:off x="295835" y="2713388"/>
            <a:ext cx="91582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추가 요구사항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확장성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 알고리즘은 변경 가능해야 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암호화 알고리즘은 변경 가능해야 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성능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다중 사용자에 대한 요청을 처리할 수 있어야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서버의 처리량보다 사용자 요청이 많을 경우에도 처리가 가능해야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동일 파일에 대한 압축은 가능한 최소화한다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동일한 파일에 대해 동일한 알고리즘으로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 하는 것을 최소화하기 위해 압축</a:t>
            </a:r>
            <a:r>
              <a:rPr lang="en-US" altLang="ko-KR" sz="1200" dirty="0"/>
              <a:t>/</a:t>
            </a:r>
            <a:r>
              <a:rPr lang="ko-KR" altLang="en-US" sz="1200" dirty="0"/>
              <a:t>암호화 파일은 별도로 관리한다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관리하는 파일의 양은 적정 수준을 유지해야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대용량 파일 저장소는 확장 가능해야 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다국적으로 서비스를 제공해야 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지역별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. </a:t>
            </a:r>
            <a:r>
              <a:rPr lang="ko-KR" altLang="en-US" sz="1200" dirty="0"/>
              <a:t>아시아</a:t>
            </a:r>
            <a:r>
              <a:rPr lang="en-US" altLang="ko-KR" sz="1200" dirty="0"/>
              <a:t>, </a:t>
            </a:r>
            <a:r>
              <a:rPr lang="ko-KR" altLang="en-US" sz="1200" dirty="0"/>
              <a:t>북미</a:t>
            </a:r>
            <a:r>
              <a:rPr lang="en-US" altLang="ko-KR" sz="1200" dirty="0"/>
              <a:t>, </a:t>
            </a:r>
            <a:r>
              <a:rPr lang="ko-KR" altLang="en-US" sz="1200" dirty="0"/>
              <a:t>유럽 등</a:t>
            </a:r>
            <a:r>
              <a:rPr lang="en-US" altLang="ko-KR" sz="1200" dirty="0"/>
              <a:t>)</a:t>
            </a:r>
            <a:r>
              <a:rPr lang="ko-KR" altLang="en-US" sz="1200" dirty="0"/>
              <a:t>로 서버 배치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지역간 파일 및 데이터 동기화를 고려해야 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무결성 확인을 위한 </a:t>
            </a:r>
            <a:r>
              <a:rPr lang="ko-KR" altLang="en-US" sz="1200" dirty="0" err="1"/>
              <a:t>체크섬</a:t>
            </a:r>
            <a:r>
              <a:rPr lang="ko-KR" altLang="en-US" sz="1200" dirty="0"/>
              <a:t> 관리 </a:t>
            </a:r>
            <a:r>
              <a:rPr lang="en-US" altLang="ko-KR" sz="1200" dirty="0"/>
              <a:t>(SHA-1,  MD5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 err="1"/>
              <a:t>체크섬을</a:t>
            </a:r>
            <a:r>
              <a:rPr lang="ko-KR" altLang="en-US" sz="1200" dirty="0"/>
              <a:t> 제공하여 파일이 정상적으로 다운로드 되었는지 확인할 수 있도록 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블랙리스트 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요청 이력</a:t>
            </a:r>
            <a:r>
              <a:rPr lang="en-US" altLang="ko-KR" sz="1200" dirty="0"/>
              <a:t>(IP, </a:t>
            </a:r>
            <a:r>
              <a:rPr lang="ko-KR" altLang="en-US" sz="1200" dirty="0"/>
              <a:t>건수</a:t>
            </a:r>
            <a:r>
              <a:rPr lang="en-US" altLang="ko-KR" sz="1200" dirty="0"/>
              <a:t>, </a:t>
            </a:r>
            <a:r>
              <a:rPr lang="ko-KR" altLang="en-US" sz="1200" dirty="0"/>
              <a:t>용량</a:t>
            </a:r>
            <a:r>
              <a:rPr lang="en-US" altLang="ko-KR" sz="1200" dirty="0"/>
              <a:t>) </a:t>
            </a:r>
            <a:r>
              <a:rPr lang="ko-KR" altLang="en-US" sz="1200" dirty="0"/>
              <a:t>등을 기반으로 시스템에 부하가 갈 정도로 악의적 요청을 보내는 클라이언트 차단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신뢰성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서비스 중단을 방지하도록 시스템을 이중화해야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7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13226-3DAE-4D56-9E8A-4900FDE44BF9}"/>
              </a:ext>
            </a:extLst>
          </p:cNvPr>
          <p:cNvSpPr txBox="1"/>
          <p:nvPr/>
        </p:nvSpPr>
        <p:spPr>
          <a:xfrm>
            <a:off x="309087" y="381002"/>
            <a:ext cx="995817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추가 요구사항 </a:t>
            </a:r>
            <a:r>
              <a:rPr lang="en-US" altLang="ko-KR" sz="1200" dirty="0"/>
              <a:t>(</a:t>
            </a:r>
            <a:r>
              <a:rPr lang="ko-KR" altLang="en-US" sz="1200" dirty="0"/>
              <a:t>이어서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업로드 및 삭제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전송할 대용량 파일 관리 </a:t>
            </a:r>
            <a:r>
              <a:rPr lang="en-US" altLang="ko-KR" sz="1200" dirty="0"/>
              <a:t>(</a:t>
            </a:r>
            <a:r>
              <a:rPr lang="ko-KR" altLang="en-US" sz="1200" dirty="0"/>
              <a:t>저장소에 업로드</a:t>
            </a:r>
            <a:r>
              <a:rPr lang="en-US" altLang="ko-KR" sz="1200" dirty="0"/>
              <a:t>, </a:t>
            </a:r>
            <a:r>
              <a:rPr lang="ko-KR" altLang="en-US" sz="1200" dirty="0"/>
              <a:t>저장소에서 삭제</a:t>
            </a:r>
            <a:r>
              <a:rPr lang="en-US" altLang="ko-KR" sz="120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파일 목록 검색 및 </a:t>
            </a:r>
            <a:r>
              <a:rPr lang="ko-KR" altLang="en-US" sz="1200" dirty="0" err="1"/>
              <a:t>페이징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전송할 대용량 파일을 검색할 수 있는 기능</a:t>
            </a:r>
            <a:r>
              <a:rPr lang="en-US" altLang="ko-KR" sz="1200" dirty="0"/>
              <a:t>. </a:t>
            </a:r>
            <a:r>
              <a:rPr lang="ko-KR" altLang="en-US" sz="1200" dirty="0"/>
              <a:t>건수가 많을 경우 페이징으로 출력하는 기능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전송 중 오류가 발생한 경우 재전송이 가능해야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파일 전송 도중 오류가 발생하여 다시 전송할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처음부터 다시 전송 받는 것이 아니라 오류가 발생한 부분부터 이어서 전송한다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사용자 관리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로그아웃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그룹 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사용자를 그룹 단위로 관리할 수 있는 기능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권한 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또는 그룹 단위로 다운로드 가능한 파일 권한 관리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파일을 관리</a:t>
            </a:r>
            <a:r>
              <a:rPr lang="en-US" altLang="ko-KR" sz="1200" dirty="0"/>
              <a:t>(</a:t>
            </a:r>
            <a:r>
              <a:rPr lang="ko-KR" altLang="en-US" sz="1200" dirty="0"/>
              <a:t>업로드 및 삭제</a:t>
            </a:r>
            <a:r>
              <a:rPr lang="en-US" altLang="ko-KR" sz="1200" dirty="0"/>
              <a:t>)</a:t>
            </a:r>
            <a:r>
              <a:rPr lang="ko-KR" altLang="en-US" sz="1200" dirty="0"/>
              <a:t>할 수 있는 사용자 권한 관리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사용 이력 로깅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 err="1"/>
              <a:t>파일별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사용자별 전송 이력을 로깅한다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시스템 부하를 막기 위해 특정 기간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. 6</a:t>
            </a:r>
            <a:r>
              <a:rPr lang="ko-KR" altLang="en-US" sz="1200" dirty="0"/>
              <a:t>개월</a:t>
            </a:r>
            <a:r>
              <a:rPr lang="en-US" altLang="ko-KR" sz="1200" dirty="0"/>
              <a:t>)</a:t>
            </a:r>
            <a:r>
              <a:rPr lang="ko-KR" altLang="en-US" sz="1200" dirty="0"/>
              <a:t>이 지난 이력은 주기적으로 삭제한다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사용량 측정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 err="1"/>
              <a:t>스케쥴링</a:t>
            </a:r>
            <a:r>
              <a:rPr lang="ko-KR" altLang="en-US" sz="1200" dirty="0"/>
              <a:t> </a:t>
            </a:r>
            <a:r>
              <a:rPr lang="en-US" altLang="ko-KR" sz="1200" dirty="0"/>
              <a:t>(</a:t>
            </a:r>
            <a:r>
              <a:rPr lang="ko-KR" altLang="en-US" sz="1200" dirty="0"/>
              <a:t>예약 전송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사용자가 원하는 시간 또는 주기적으로 특정 파일을 지정하여 예약 전송할 수 있는 기능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보고서 생성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관리자를 위해 특정 기간에 대한 보고서 생성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과금 관리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사용자별 과금 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8303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B73F9-BF14-4203-90F4-C20171462877}"/>
              </a:ext>
            </a:extLst>
          </p:cNvPr>
          <p:cNvSpPr txBox="1"/>
          <p:nvPr/>
        </p:nvSpPr>
        <p:spPr>
          <a:xfrm>
            <a:off x="309087" y="235230"/>
            <a:ext cx="48830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압축 유틸리티</a:t>
            </a:r>
            <a:endParaRPr lang="en-US" altLang="ko-KR" sz="1200" b="1" dirty="0"/>
          </a:p>
          <a:p>
            <a:r>
              <a:rPr lang="ko-KR" altLang="en-US" sz="1200" dirty="0"/>
              <a:t>성능 테스트를 수행하여 목적에 맞는 압축 유틸리티를 선정한다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측정 항목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압축 속도 및 압축률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속도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해제 속도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압축 사이즈 </a:t>
            </a:r>
            <a:r>
              <a:rPr lang="en-US" altLang="ko-KR" sz="1200" dirty="0"/>
              <a:t>/ </a:t>
            </a:r>
            <a:r>
              <a:rPr lang="ko-KR" altLang="en-US" sz="1200" dirty="0"/>
              <a:t>원본 사이즈 비율</a:t>
            </a:r>
            <a:endParaRPr lang="en-US" altLang="ko-KR" sz="1200" dirty="0"/>
          </a:p>
          <a:p>
            <a:pPr marL="1085850" lvl="2" indent="-171450">
              <a:buFontTx/>
              <a:buChar char="-"/>
            </a:pPr>
            <a:r>
              <a:rPr lang="ko-KR" altLang="en-US" sz="1200" dirty="0"/>
              <a:t>리소스 사용률 </a:t>
            </a:r>
            <a:r>
              <a:rPr lang="en-US" altLang="ko-KR" sz="1200" dirty="0"/>
              <a:t>(CPU </a:t>
            </a:r>
            <a:r>
              <a:rPr lang="ko-KR" altLang="en-US" sz="1200" dirty="0"/>
              <a:t>및 메모리</a:t>
            </a:r>
            <a:r>
              <a:rPr lang="en-US" altLang="ko-K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기타 고려 사항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라이선스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오픈 소스인 경우 릴리즈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건수 등 커뮤니티 활동 상황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지원 언어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대상 유틸리티의 예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 err="1"/>
              <a:t>gzip</a:t>
            </a:r>
            <a:r>
              <a:rPr lang="en-US" altLang="ko-KR" sz="1200" dirty="0"/>
              <a:t>, bzip2, 7za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9912C-677C-4343-8915-D3C718C49A47}"/>
              </a:ext>
            </a:extLst>
          </p:cNvPr>
          <p:cNvSpPr txBox="1"/>
          <p:nvPr/>
        </p:nvSpPr>
        <p:spPr>
          <a:xfrm>
            <a:off x="302463" y="3157341"/>
            <a:ext cx="865493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암호화</a:t>
            </a:r>
            <a:endParaRPr lang="en-US" altLang="ko-KR" sz="1200" b="1" dirty="0"/>
          </a:p>
          <a:p>
            <a:r>
              <a:rPr lang="ko-KR" altLang="en-US" sz="1200" dirty="0"/>
              <a:t>암호화 알고리즘을 선정한다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전송된 파일을 사용자가 압축 해제할 수 있는 양방향 암호화 알고리즘 중 선택한다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대칭키</a:t>
            </a:r>
            <a:r>
              <a:rPr lang="ko-KR" altLang="en-US" sz="1200" dirty="0"/>
              <a:t> 알고리즘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특징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암복호화에</a:t>
            </a:r>
            <a:r>
              <a:rPr lang="ko-KR" altLang="en-US" sz="1200" dirty="0"/>
              <a:t> 서로 동일한 키가 사용되는 암호화 방식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/>
              <a:t>암호화 속도가 빠르다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/>
              <a:t>송신 측에서 수신 측에 암호키를 전달하는 과정에서 노출 우려가 있다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알고리즘의 예 </a:t>
            </a:r>
            <a:r>
              <a:rPr lang="en-US" altLang="ko-KR" sz="1200" dirty="0"/>
              <a:t>: 3DES, AES, ARIA, SEED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비대칭키 알고리즘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특징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암복호화에</a:t>
            </a:r>
            <a:r>
              <a:rPr lang="ko-KR" altLang="en-US" sz="1200" dirty="0"/>
              <a:t> 서로 다른 키가 사용되는 암호화 방식</a:t>
            </a:r>
            <a:r>
              <a:rPr lang="en-US" altLang="ko-KR" sz="1200" dirty="0"/>
              <a:t>. </a:t>
            </a:r>
            <a:r>
              <a:rPr lang="ko-KR" altLang="en-US" sz="1200" dirty="0"/>
              <a:t>하나의 키는 공개키로 사용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장점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암호키</a:t>
            </a:r>
            <a:r>
              <a:rPr lang="ko-KR" altLang="en-US" sz="1200" dirty="0"/>
              <a:t> 전달 과정이 불필요하므로 안정성이 높다</a:t>
            </a:r>
            <a:r>
              <a:rPr lang="en-US" altLang="ko-KR" sz="1200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단점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대칭키</a:t>
            </a:r>
            <a:r>
              <a:rPr lang="ko-KR" altLang="en-US" sz="1200" dirty="0"/>
              <a:t> 방식에 비해 느리다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알고리즘의 예 </a:t>
            </a:r>
            <a:r>
              <a:rPr lang="en-US" altLang="ko-KR" sz="1200" dirty="0"/>
              <a:t>: RSA, ECC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후보 알고리즘을 선정 후 암호화 성능을 측정한다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시스템에 감내할 수 있는 최소 수준의 성능에 매치하면서 보안성이 높은 알고리즘을 선정한다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보다 높은 수준으로 보안을 강화해야 할 경우에는 비대칭키 알고리즘을 선정하고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인증서 발급을 위한 </a:t>
            </a:r>
            <a:r>
              <a:rPr lang="en-US" altLang="ko-KR" sz="1200" dirty="0"/>
              <a:t>CA </a:t>
            </a:r>
            <a:r>
              <a:rPr lang="ko-KR" altLang="en-US" sz="1200" dirty="0"/>
              <a:t>도입을 고려한다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16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C3488-653D-4A23-BB3E-DE31EF14CBF6}"/>
              </a:ext>
            </a:extLst>
          </p:cNvPr>
          <p:cNvSpPr txBox="1"/>
          <p:nvPr/>
        </p:nvSpPr>
        <p:spPr>
          <a:xfrm>
            <a:off x="302463" y="361129"/>
            <a:ext cx="1061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메커니즘 분석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압축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암호화 메커니즘</a:t>
            </a:r>
            <a:endParaRPr lang="en-US" altLang="ko-KR" sz="1200" b="1" dirty="0"/>
          </a:p>
          <a:p>
            <a:r>
              <a:rPr lang="ko-KR" altLang="en-US" sz="1200" dirty="0"/>
              <a:t>시스템 전체에서 단일 알고리즘을 사용할 경우에는 </a:t>
            </a:r>
            <a:r>
              <a:rPr lang="en-US" altLang="ko-KR" sz="1200" dirty="0"/>
              <a:t>proxy patter</a:t>
            </a:r>
            <a:r>
              <a:rPr lang="ko-KR" altLang="en-US" sz="1200" dirty="0"/>
              <a:t>을 이용해 구현하고</a:t>
            </a:r>
            <a:r>
              <a:rPr lang="en-US" altLang="ko-KR" sz="1200" dirty="0"/>
              <a:t>, </a:t>
            </a:r>
            <a:r>
              <a:rPr lang="ko-KR" altLang="en-US" sz="1200" dirty="0"/>
              <a:t>복수 개의 알고리즘을 사용할 경우에는 </a:t>
            </a:r>
            <a:r>
              <a:rPr lang="en-US" altLang="ko-KR" sz="1200" dirty="0"/>
              <a:t>factory pattern</a:t>
            </a:r>
            <a:r>
              <a:rPr lang="ko-KR" altLang="en-US" sz="1200" dirty="0"/>
              <a:t>을 사용한다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27E4C2-20AC-4AD1-B4D8-4325D53637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0295" y="1042399"/>
          <a:ext cx="1141505" cy="76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EncryptorIF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648C418-E042-483E-B1C2-BA08B62298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6366" y="2278334"/>
          <a:ext cx="1141505" cy="934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Proxy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ECC7DD-2AD2-4C1F-A4DD-8CEA32EB59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71695" y="2205455"/>
          <a:ext cx="1141505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구현체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1755A2-C610-43ED-8531-7D00103E9D3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937871" y="2745495"/>
            <a:ext cx="933824" cy="1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E427421-2347-4156-B7C4-76F460EA25B3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rot="5400000" flipH="1" flipV="1">
            <a:off x="1172899" y="1620939"/>
            <a:ext cx="851615" cy="463177"/>
          </a:xfrm>
          <a:prstGeom prst="bentConnector2">
            <a:avLst/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F57D07F-B7A4-46ED-81B9-CEEEB2C63537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2817756" y="1580763"/>
            <a:ext cx="778736" cy="470647"/>
          </a:xfrm>
          <a:prstGeom prst="bentConnector2">
            <a:avLst/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D39BF4-6233-4403-8B62-12D7C9E58F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028952"/>
          <a:ext cx="1141505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Factory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create()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7628E8-5ACD-4E17-A724-BF2EEFECB6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5176" y="1176869"/>
          <a:ext cx="1141505" cy="76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&lt;interface&gt;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EncryptorIF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F3CC9E6-8E13-4567-B672-DCB8E33A23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8490" y="2414962"/>
          <a:ext cx="1029451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451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Ceasar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A7821A1-8418-457B-B213-AC81DC698E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01947" y="2414962"/>
          <a:ext cx="1029451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451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3DES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3092F9D-3C09-4BA4-9A62-F6549998D9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0926" y="2414962"/>
          <a:ext cx="1029451" cy="1080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451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ARIA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Encryptor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encrypt()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21C887-5855-4797-BE68-5A7EA8E5FFC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237505" y="1561189"/>
            <a:ext cx="1607671" cy="7804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C0B6969-C4D0-46AE-93BA-AF87556788E5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5400000" flipH="1" flipV="1">
            <a:off x="8604845" y="1603880"/>
            <a:ext cx="469452" cy="1152713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A14A0C-987E-4ED5-8B85-EFBC3D51BDA6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rot="16200000" flipV="1">
            <a:off x="9181574" y="2179864"/>
            <a:ext cx="469452" cy="744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86A370C-9314-4DD0-A6DD-C47CA6A09827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rot="16200000" flipV="1">
            <a:off x="9756064" y="1605374"/>
            <a:ext cx="469452" cy="1149723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DD82CB2D-F40B-4FF8-BED8-8FAF90C23DF7}"/>
              </a:ext>
            </a:extLst>
          </p:cNvPr>
          <p:cNvSpPr/>
          <p:nvPr/>
        </p:nvSpPr>
        <p:spPr>
          <a:xfrm>
            <a:off x="4985867" y="2955003"/>
            <a:ext cx="753035" cy="4346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EE5D91CE-7B42-4BDD-8BB5-F0FE27AB4A02}"/>
              </a:ext>
            </a:extLst>
          </p:cNvPr>
          <p:cNvSpPr/>
          <p:nvPr/>
        </p:nvSpPr>
        <p:spPr>
          <a:xfrm>
            <a:off x="2218765" y="3895057"/>
            <a:ext cx="753035" cy="43468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8CA2D945-12CF-432C-96BD-F6B1059C1C7E}"/>
              </a:ext>
            </a:extLst>
          </p:cNvPr>
          <p:cNvCxnSpPr>
            <a:cxnSpLocks/>
            <a:stCxn id="53" idx="3"/>
            <a:endCxn id="42" idx="1"/>
          </p:cNvCxnSpPr>
          <p:nvPr/>
        </p:nvCxnSpPr>
        <p:spPr>
          <a:xfrm>
            <a:off x="1937871" y="4012641"/>
            <a:ext cx="280894" cy="997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B773C4-01D4-4585-BCEB-A316D9537C2A}"/>
              </a:ext>
            </a:extLst>
          </p:cNvPr>
          <p:cNvSpPr txBox="1"/>
          <p:nvPr/>
        </p:nvSpPr>
        <p:spPr>
          <a:xfrm>
            <a:off x="306946" y="5354467"/>
            <a:ext cx="10370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알고리즘별 구현체를 </a:t>
            </a:r>
            <a:r>
              <a:rPr lang="en-US" altLang="ko-KR" sz="1200" dirty="0"/>
              <a:t>Config </a:t>
            </a:r>
            <a:r>
              <a:rPr lang="ko-KR" altLang="en-US" sz="1200" dirty="0"/>
              <a:t>컴포넌트를 이용해 설정으로 관리한다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Config</a:t>
            </a:r>
            <a:r>
              <a:rPr lang="ko-KR" altLang="en-US" sz="1200" dirty="0"/>
              <a:t> 컴포넌트는 별도의 설정 파일을 통해 시스템 전반의 설정을 관리하며</a:t>
            </a:r>
            <a:r>
              <a:rPr lang="en-US" altLang="ko-KR" sz="1200" dirty="0"/>
              <a:t>, reload </a:t>
            </a:r>
            <a:r>
              <a:rPr lang="ko-KR" altLang="en-US" sz="1200" dirty="0" err="1"/>
              <a:t>수행시</a:t>
            </a:r>
            <a:r>
              <a:rPr lang="ko-KR" altLang="en-US" sz="1200" dirty="0"/>
              <a:t> </a:t>
            </a:r>
            <a:r>
              <a:rPr lang="en-US" altLang="ko-KR" sz="1200" dirty="0"/>
              <a:t>config</a:t>
            </a:r>
            <a:r>
              <a:rPr lang="ko-KR" altLang="en-US" sz="1200" dirty="0"/>
              <a:t>에 대한 조회를 </a:t>
            </a:r>
            <a:r>
              <a:rPr lang="en-US" altLang="ko-KR" sz="1200" dirty="0"/>
              <a:t>block</a:t>
            </a:r>
            <a:r>
              <a:rPr lang="ko-KR" altLang="en-US" sz="1200" dirty="0"/>
              <a:t>함으로써 일관성을 유지한다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제약 사항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클라이언트 영역에도 동일하게 압축 해제 및 복호화 </a:t>
            </a:r>
            <a:r>
              <a:rPr lang="ko-KR" altLang="en-US" sz="1200" dirty="0" err="1"/>
              <a:t>매커니즘이</a:t>
            </a:r>
            <a:r>
              <a:rPr lang="ko-KR" altLang="en-US" sz="1200" dirty="0"/>
              <a:t> 적용되어 있어야 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E1A7661-BDA3-4C6A-ADC6-79D81EDAFF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6366" y="3545480"/>
          <a:ext cx="1141505" cy="934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7911C7E-4614-47EA-8611-5CDBDC16639F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>
            <a:off x="1367118" y="3212657"/>
            <a:ext cx="0" cy="332823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E186D98-8487-4EF4-B744-A4AC2487607D}"/>
              </a:ext>
            </a:extLst>
          </p:cNvPr>
          <p:cNvCxnSpPr>
            <a:cxnSpLocks/>
            <a:stCxn id="64" idx="1"/>
            <a:endCxn id="41" idx="3"/>
          </p:cNvCxnSpPr>
          <p:nvPr/>
        </p:nvCxnSpPr>
        <p:spPr>
          <a:xfrm rot="10800000" flipV="1">
            <a:off x="5738902" y="2920173"/>
            <a:ext cx="363074" cy="252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A11AFB0A-70B9-4559-A131-C120ED3B12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1976" y="2453013"/>
          <a:ext cx="1141505" cy="934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505">
                  <a:extLst>
                    <a:ext uri="{9D8B030D-6E8A-4147-A177-3AD203B41FA5}">
                      <a16:colId xmlns:a16="http://schemas.microsoft.com/office/drawing/2014/main" val="2095108020"/>
                    </a:ext>
                  </a:extLst>
                </a:gridCol>
              </a:tblGrid>
              <a:tr h="311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7271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13928"/>
                  </a:ext>
                </a:extLst>
              </a:tr>
              <a:tr h="311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74883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63ECE85-234D-48EB-A612-441262C5F0D0}"/>
              </a:ext>
            </a:extLst>
          </p:cNvPr>
          <p:cNvCxnSpPr>
            <a:cxnSpLocks/>
            <a:stCxn id="20" idx="2"/>
            <a:endCxn id="64" idx="0"/>
          </p:cNvCxnSpPr>
          <p:nvPr/>
        </p:nvCxnSpPr>
        <p:spPr>
          <a:xfrm>
            <a:off x="6666752" y="2109034"/>
            <a:ext cx="5976" cy="343979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868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2502</Words>
  <Application>Microsoft Office PowerPoint</Application>
  <PresentationFormat>와이드스크린</PresentationFormat>
  <Paragraphs>435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youjkim</dc:creator>
  <cp:lastModifiedBy>youjkim</cp:lastModifiedBy>
  <cp:revision>96</cp:revision>
  <dcterms:created xsi:type="dcterms:W3CDTF">2023-10-10T14:45:40Z</dcterms:created>
  <dcterms:modified xsi:type="dcterms:W3CDTF">2023-10-16T15:40:19Z</dcterms:modified>
</cp:coreProperties>
</file>