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3" r:id="rId4"/>
    <p:sldId id="264" r:id="rId5"/>
    <p:sldId id="266" r:id="rId6"/>
    <p:sldId id="267" r:id="rId7"/>
    <p:sldId id="268" r:id="rId8"/>
    <p:sldId id="261" r:id="rId9"/>
    <p:sldId id="256" r:id="rId10"/>
    <p:sldId id="262" r:id="rId11"/>
    <p:sldId id="258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3876D-993F-460A-997B-A4B5CD492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950586-8BAA-4DEC-B17F-957677D89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C2910-17EB-4A68-9C33-B99D2034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4947-1575-49AB-ACE3-AECFC57B938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7D24C-7236-4CB1-B70D-D37728F2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6011B1-DCAE-43AA-903E-801718EE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C1DE-972D-4913-9885-6033E24BC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08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F19E3-2704-4E59-89AB-C0C4A441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322F53-14A8-4FD5-8C28-458B33857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A03B2-3599-4E69-8A2B-F41B71D4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4947-1575-49AB-ACE3-AECFC57B938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03BC4-1174-430C-84A5-3412C793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5757BA-F7DE-4931-BCB1-A555E61F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C1DE-972D-4913-9885-6033E24BC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5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4A0F49-CE64-4474-B215-A7FA1E269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1A6EBE-6766-4D61-8C37-BB7CFC577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41E040-76FD-4DF4-97E5-B7EF5DAF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4947-1575-49AB-ACE3-AECFC57B938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93878-968B-4931-8B85-C163C177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7AC5B-6C16-45C9-8DED-FA2B4672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C1DE-972D-4913-9885-6033E24BC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67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E926B-BCC4-4FE0-B47E-76D736AD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D1EF4-9284-432D-A89E-1CC768278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F257F-F720-4D2A-92DE-65ABF97E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4947-1575-49AB-ACE3-AECFC57B938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B7487-5316-43FB-BA5E-1AECC272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29FD4-C41B-4F86-A7A4-96DA7734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C1DE-972D-4913-9885-6033E24BC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41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164F7-5B2B-45F6-A5FE-F47911DA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6802D-C5AC-4498-8C7D-6444D381E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31F4C-20D8-4A3D-854A-44FAA6B7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4947-1575-49AB-ACE3-AECFC57B938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55A81-B376-43DF-8165-DD024138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EC6D7-00FE-4119-BF1D-51AFA0D3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C1DE-972D-4913-9885-6033E24BC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66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FB74A-DC9A-4C22-A04B-3953D98A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17AC6-FD2F-4FD3-A3D6-B602C53DA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68550D-B86B-41B6-82FC-1BD11842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8F4D54-FBCB-410F-8CEF-5C63E15C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4947-1575-49AB-ACE3-AECFC57B938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D0168-7293-4896-92D1-E2E943DC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425D30-32C5-482B-905E-FA71C578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C1DE-972D-4913-9885-6033E24BC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81197-4E14-4FA6-A330-9E33E3CD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48853-D588-4449-9D54-A216C498B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B93CBB-67F9-4D61-8579-B86A8E116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A64A8F-FE53-472E-BDD8-483DE4209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27269F-3231-4E0D-A924-078AEEB33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3FE9A1-AB38-4BA0-864C-487E7B8E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4947-1575-49AB-ACE3-AECFC57B938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0F1162-DE91-4BA1-8B7D-DF7CFD0A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1F621A-9F0A-4BAE-84FE-DC95FC86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C1DE-972D-4913-9885-6033E24BC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6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F9D47-6DDE-4DE8-A2F2-3761EAF7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B6E336-849C-4B0B-969F-BBDB86D7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4947-1575-49AB-ACE3-AECFC57B938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288CB7-3D33-47B4-8F83-43A7B498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D75B82-FB65-4962-BACE-4C943BE3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C1DE-972D-4913-9885-6033E24BC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17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3CD139-6F27-4423-A65C-2096FF86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4947-1575-49AB-ACE3-AECFC57B938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3E8C31-5434-4BC8-9D8B-44D5B2F9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EB9845-C74A-4889-8425-30AF38C3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C1DE-972D-4913-9885-6033E24BC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2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4433A-E0DA-4AE8-B993-42701393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8B0A6-0123-4429-A314-FBD292D75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EBD360-16AF-4182-9765-7C8A378A6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3AB62B-AD68-4226-8283-E4391B66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4947-1575-49AB-ACE3-AECFC57B938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8D633A-BE8E-4412-AF25-77470EBC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D410FB-759F-43C9-A7C0-0BD7FA59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C1DE-972D-4913-9885-6033E24BC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7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CF0F1-E5D7-4EB3-80C3-DBB1C70F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CA1CFD-6327-40CE-A287-831A4AB26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DD7ACB-2355-4455-9BA0-523FBE474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78AE6F-B418-4CA6-AC74-0E629088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4947-1575-49AB-ACE3-AECFC57B938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9CC81-F2A6-4F26-820F-763EC8A0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027B53-574A-4C21-A6A7-0EAB8315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C1DE-972D-4913-9885-6033E24BC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49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864AEB-8D53-4BE7-99A1-4142CC26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3B5BC9-7BC7-48EB-9960-794F70089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E76CD-720D-42D8-A171-3FA5D0887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74947-1575-49AB-ACE3-AECFC57B938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8016F-582F-4CFE-A5B8-E9C332F82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6855F1-CB03-462E-A13D-932D6AB71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EC1DE-972D-4913-9885-6033E24BC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6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E47F73-F22C-4607-B697-50CFE3159C54}"/>
              </a:ext>
            </a:extLst>
          </p:cNvPr>
          <p:cNvSpPr txBox="1"/>
          <p:nvPr/>
        </p:nvSpPr>
        <p:spPr>
          <a:xfrm>
            <a:off x="295835" y="338905"/>
            <a:ext cx="4669868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기본 요구사항</a:t>
            </a:r>
            <a:endParaRPr lang="en-US" altLang="ko-KR" sz="1200" b="1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파일 처리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파일 </a:t>
            </a:r>
            <a:r>
              <a:rPr lang="en-US" altLang="ko-KR" sz="1200" dirty="0"/>
              <a:t>read : </a:t>
            </a:r>
            <a:r>
              <a:rPr lang="ko-KR" altLang="en-US" sz="1200" dirty="0"/>
              <a:t>압축</a:t>
            </a:r>
            <a:r>
              <a:rPr lang="en-US" altLang="ko-KR" sz="1200" dirty="0"/>
              <a:t>/</a:t>
            </a:r>
            <a:r>
              <a:rPr lang="ko-KR" altLang="en-US" sz="1200" dirty="0"/>
              <a:t>암호화할 파일 읽기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파일 </a:t>
            </a:r>
            <a:r>
              <a:rPr lang="en-US" altLang="ko-KR" sz="1200" dirty="0"/>
              <a:t>write : </a:t>
            </a:r>
            <a:r>
              <a:rPr lang="ko-KR" altLang="en-US" sz="1200" dirty="0"/>
              <a:t>압축</a:t>
            </a:r>
            <a:r>
              <a:rPr lang="en-US" altLang="ko-KR" sz="1200" dirty="0"/>
              <a:t>/</a:t>
            </a:r>
            <a:r>
              <a:rPr lang="ko-KR" altLang="en-US" sz="1200" dirty="0"/>
              <a:t>암호화된 파일 생성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파일 압축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줄 압축 </a:t>
            </a:r>
            <a:r>
              <a:rPr lang="en-US" altLang="ko-KR" sz="1200" dirty="0"/>
              <a:t>: </a:t>
            </a:r>
            <a:r>
              <a:rPr lang="ko-KR" altLang="en-US" sz="1200" dirty="0"/>
              <a:t>동일한 내용의 </a:t>
            </a:r>
            <a:r>
              <a:rPr lang="en-US" altLang="ko-KR" sz="1200" dirty="0"/>
              <a:t>line</a:t>
            </a:r>
            <a:r>
              <a:rPr lang="ko-KR" altLang="en-US" sz="1200" dirty="0"/>
              <a:t>이 반복될 경우 압축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내용 압축 </a:t>
            </a:r>
            <a:r>
              <a:rPr lang="en-US" altLang="ko-KR" sz="1200" dirty="0"/>
              <a:t>: </a:t>
            </a:r>
            <a:r>
              <a:rPr lang="ko-KR" altLang="en-US" sz="1200" dirty="0"/>
              <a:t>한 </a:t>
            </a:r>
            <a:r>
              <a:rPr lang="en-US" altLang="ko-KR" sz="1200" dirty="0"/>
              <a:t>line</a:t>
            </a:r>
            <a:r>
              <a:rPr lang="ko-KR" altLang="en-US" sz="1200" dirty="0"/>
              <a:t>에서 동일한 문자가 반복될 경우 압축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파일 전송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en-US" altLang="ko-KR" sz="1200" dirty="0"/>
              <a:t>Line</a:t>
            </a:r>
            <a:r>
              <a:rPr lang="ko-KR" altLang="en-US" sz="1200" dirty="0"/>
              <a:t>별 전송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오류 발생시 재전송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특정 </a:t>
            </a:r>
            <a:r>
              <a:rPr lang="en-US" altLang="ko-KR" sz="1200" dirty="0"/>
              <a:t>line </a:t>
            </a:r>
            <a:r>
              <a:rPr lang="ko-KR" altLang="en-US" sz="1200" dirty="0"/>
              <a:t>전송</a:t>
            </a:r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CA0F2-98A1-4447-9C16-13D9E209E5F1}"/>
              </a:ext>
            </a:extLst>
          </p:cNvPr>
          <p:cNvSpPr txBox="1"/>
          <p:nvPr/>
        </p:nvSpPr>
        <p:spPr>
          <a:xfrm>
            <a:off x="295835" y="2713388"/>
            <a:ext cx="915827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추가 요구사항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확장성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압축 알고리즘은 변경 가능해야 한다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암호화 알고리즘은 변경 가능해야 한다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성능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다중 사용자에 대한 요청을 처리할 수 있어야 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: </a:t>
            </a:r>
            <a:r>
              <a:rPr lang="ko-KR" altLang="en-US" sz="1200" dirty="0"/>
              <a:t>서버의 처리량보다 사용자 요청이 많을 경우에도 처리가 가능해야 한다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동일 파일에 대한 압축은 가능한 최소화한다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: </a:t>
            </a:r>
            <a:r>
              <a:rPr lang="ko-KR" altLang="en-US" sz="1200" dirty="0"/>
              <a:t>동일한 파일에 대해 동일한 알고리즘으로 압축</a:t>
            </a:r>
            <a:r>
              <a:rPr lang="en-US" altLang="ko-KR" sz="1200" dirty="0"/>
              <a:t>/</a:t>
            </a:r>
            <a:r>
              <a:rPr lang="ko-KR" altLang="en-US" sz="1200" dirty="0"/>
              <a:t>암호화 하는 것을 최소화하기 위해 압축</a:t>
            </a:r>
            <a:r>
              <a:rPr lang="en-US" altLang="ko-KR" sz="1200" dirty="0"/>
              <a:t>/</a:t>
            </a:r>
            <a:r>
              <a:rPr lang="ko-KR" altLang="en-US" sz="1200" dirty="0"/>
              <a:t>암호화 파일은 별도로 관리한다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  </a:t>
            </a:r>
            <a:r>
              <a:rPr lang="ko-KR" altLang="en-US" sz="1200" dirty="0"/>
              <a:t>단</a:t>
            </a:r>
            <a:r>
              <a:rPr lang="en-US" altLang="ko-KR" sz="1200" dirty="0"/>
              <a:t>, </a:t>
            </a:r>
            <a:r>
              <a:rPr lang="ko-KR" altLang="en-US" sz="1200" dirty="0"/>
              <a:t>관리하는 파일의 양은 적정 수준을 유지해야 한다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대용량 파일 저장소는 확장 가능해야 한다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다국적으로 서비스를 제공해야 할 경우</a:t>
            </a:r>
            <a:r>
              <a:rPr lang="en-US" altLang="ko-KR" sz="1200" dirty="0"/>
              <a:t>, </a:t>
            </a:r>
            <a:r>
              <a:rPr lang="ko-KR" altLang="en-US" sz="1200" dirty="0"/>
              <a:t>지역별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. </a:t>
            </a:r>
            <a:r>
              <a:rPr lang="ko-KR" altLang="en-US" sz="1200" dirty="0"/>
              <a:t>아시아</a:t>
            </a:r>
            <a:r>
              <a:rPr lang="en-US" altLang="ko-KR" sz="1200" dirty="0"/>
              <a:t>, </a:t>
            </a:r>
            <a:r>
              <a:rPr lang="ko-KR" altLang="en-US" sz="1200" dirty="0"/>
              <a:t>북미</a:t>
            </a:r>
            <a:r>
              <a:rPr lang="en-US" altLang="ko-KR" sz="1200" dirty="0"/>
              <a:t>, </a:t>
            </a:r>
            <a:r>
              <a:rPr lang="ko-KR" altLang="en-US" sz="1200" dirty="0"/>
              <a:t>유럽 등</a:t>
            </a:r>
            <a:r>
              <a:rPr lang="en-US" altLang="ko-KR" sz="1200" dirty="0"/>
              <a:t>)</a:t>
            </a:r>
            <a:r>
              <a:rPr lang="ko-KR" altLang="en-US" sz="1200" dirty="0"/>
              <a:t>로 서버 배치</a:t>
            </a:r>
            <a:br>
              <a:rPr lang="en-US" altLang="ko-KR" sz="1200" dirty="0"/>
            </a:br>
            <a:r>
              <a:rPr lang="en-US" altLang="ko-KR" sz="1200" dirty="0"/>
              <a:t>: </a:t>
            </a:r>
            <a:r>
              <a:rPr lang="ko-KR" altLang="en-US" sz="1200" dirty="0"/>
              <a:t>지역간 파일 및 데이터 동기화를 고려해야 함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보안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무결성 확인을 위한 </a:t>
            </a:r>
            <a:r>
              <a:rPr lang="ko-KR" altLang="en-US" sz="1200" dirty="0" err="1"/>
              <a:t>체크섬</a:t>
            </a:r>
            <a:r>
              <a:rPr lang="ko-KR" altLang="en-US" sz="1200" dirty="0"/>
              <a:t> 관리 </a:t>
            </a:r>
            <a:r>
              <a:rPr lang="en-US" altLang="ko-KR" sz="1200" dirty="0"/>
              <a:t>(SHA-1,  MD5 </a:t>
            </a:r>
            <a:r>
              <a:rPr lang="ko-KR" altLang="en-US" sz="1200" dirty="0"/>
              <a:t>등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: </a:t>
            </a:r>
            <a:r>
              <a:rPr lang="ko-KR" altLang="en-US" sz="1200" dirty="0" err="1"/>
              <a:t>체크섬을</a:t>
            </a:r>
            <a:r>
              <a:rPr lang="ko-KR" altLang="en-US" sz="1200" dirty="0"/>
              <a:t> 제공하여 파일이 정상적으로 다운로드 되었는지 확인할 수 있도록 한다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블랙리스트 관리</a:t>
            </a:r>
            <a:br>
              <a:rPr lang="en-US" altLang="ko-KR" sz="1200" dirty="0"/>
            </a:br>
            <a:r>
              <a:rPr lang="en-US" altLang="ko-KR" sz="1200" dirty="0"/>
              <a:t>: </a:t>
            </a:r>
            <a:r>
              <a:rPr lang="ko-KR" altLang="en-US" sz="1200" dirty="0"/>
              <a:t>요청 이력</a:t>
            </a:r>
            <a:r>
              <a:rPr lang="en-US" altLang="ko-KR" sz="1200" dirty="0"/>
              <a:t>(IP, </a:t>
            </a:r>
            <a:r>
              <a:rPr lang="ko-KR" altLang="en-US" sz="1200" dirty="0"/>
              <a:t>건수</a:t>
            </a:r>
            <a:r>
              <a:rPr lang="en-US" altLang="ko-KR" sz="1200" dirty="0"/>
              <a:t>, </a:t>
            </a:r>
            <a:r>
              <a:rPr lang="ko-KR" altLang="en-US" sz="1200" dirty="0"/>
              <a:t>용량</a:t>
            </a:r>
            <a:r>
              <a:rPr lang="en-US" altLang="ko-KR" sz="1200" dirty="0"/>
              <a:t>) </a:t>
            </a:r>
            <a:r>
              <a:rPr lang="ko-KR" altLang="en-US" sz="1200" dirty="0"/>
              <a:t>등을 기반으로 시스템에 부하가 갈 정도로 악의적 요청을 보내는 클라이언트 차단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신뢰성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서비스 중단을 방지하도록 시스템을 이중화해야 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370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6F087-6FE5-433B-AF4E-760BDED0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B31F3-CCC7-4B9B-B0C5-B973504D1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0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91AA96B4-0B94-44F9-AC93-4292B52CC494}"/>
              </a:ext>
            </a:extLst>
          </p:cNvPr>
          <p:cNvSpPr/>
          <p:nvPr/>
        </p:nvSpPr>
        <p:spPr>
          <a:xfrm>
            <a:off x="714997" y="2417651"/>
            <a:ext cx="82296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Client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순서도: 직접 액세스 저장소 5">
            <a:extLst>
              <a:ext uri="{FF2B5EF4-FFF2-40B4-BE49-F238E27FC236}">
                <a16:creationId xmlns:a16="http://schemas.microsoft.com/office/drawing/2014/main" id="{479F4C74-818D-4780-A54E-2BF14ED8A65C}"/>
              </a:ext>
            </a:extLst>
          </p:cNvPr>
          <p:cNvSpPr/>
          <p:nvPr/>
        </p:nvSpPr>
        <p:spPr>
          <a:xfrm>
            <a:off x="2401304" y="2417651"/>
            <a:ext cx="1315973" cy="533400"/>
          </a:xfrm>
          <a:prstGeom prst="flowChartMagneticDru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Queue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0C38F6-7F38-4EB0-A78D-1F5E012CA980}"/>
              </a:ext>
            </a:extLst>
          </p:cNvPr>
          <p:cNvSpPr/>
          <p:nvPr/>
        </p:nvSpPr>
        <p:spPr>
          <a:xfrm>
            <a:off x="4799317" y="2417651"/>
            <a:ext cx="92964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Server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555D6D-F7DB-49D6-BFE4-F543EC017987}"/>
              </a:ext>
            </a:extLst>
          </p:cNvPr>
          <p:cNvSpPr/>
          <p:nvPr/>
        </p:nvSpPr>
        <p:spPr>
          <a:xfrm>
            <a:off x="6666217" y="1625171"/>
            <a:ext cx="139446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Executor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1710E50-3BA3-4BA8-9028-E8FF44CA8622}"/>
              </a:ext>
            </a:extLst>
          </p:cNvPr>
          <p:cNvSpPr/>
          <p:nvPr/>
        </p:nvSpPr>
        <p:spPr>
          <a:xfrm>
            <a:off x="6810997" y="2029031"/>
            <a:ext cx="1082040" cy="259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압축 모듈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6B17791-F1D5-475F-9823-292CE882E62C}"/>
              </a:ext>
            </a:extLst>
          </p:cNvPr>
          <p:cNvSpPr/>
          <p:nvPr/>
        </p:nvSpPr>
        <p:spPr>
          <a:xfrm>
            <a:off x="6810997" y="2318591"/>
            <a:ext cx="1082040" cy="259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암호화 모듈</a:t>
            </a:r>
          </a:p>
        </p:txBody>
      </p:sp>
      <p:sp>
        <p:nvSpPr>
          <p:cNvPr id="11" name="구름 10">
            <a:extLst>
              <a:ext uri="{FF2B5EF4-FFF2-40B4-BE49-F238E27FC236}">
                <a16:creationId xmlns:a16="http://schemas.microsoft.com/office/drawing/2014/main" id="{E8A372EA-CC8E-4113-B79B-5FE7498E7644}"/>
              </a:ext>
            </a:extLst>
          </p:cNvPr>
          <p:cNvSpPr/>
          <p:nvPr/>
        </p:nvSpPr>
        <p:spPr>
          <a:xfrm>
            <a:off x="8060677" y="218871"/>
            <a:ext cx="1237062" cy="54864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Thread Pool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D3B8A90-A099-4689-B9AD-6D19C0FC0937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rot="5400000" flipH="1" flipV="1">
            <a:off x="7147991" y="708649"/>
            <a:ext cx="1131979" cy="701067"/>
          </a:xfrm>
          <a:prstGeom prst="bentConnector2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원통형 16">
            <a:extLst>
              <a:ext uri="{FF2B5EF4-FFF2-40B4-BE49-F238E27FC236}">
                <a16:creationId xmlns:a16="http://schemas.microsoft.com/office/drawing/2014/main" id="{651C5213-B6A6-42CD-899F-7A98943898A1}"/>
              </a:ext>
            </a:extLst>
          </p:cNvPr>
          <p:cNvSpPr/>
          <p:nvPr/>
        </p:nvSpPr>
        <p:spPr>
          <a:xfrm>
            <a:off x="6837501" y="4001912"/>
            <a:ext cx="1066800" cy="647207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대용량 파일 저장소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9EC76C-3A59-4F1D-8341-6EF0CC449C30}"/>
              </a:ext>
            </a:extLst>
          </p:cNvPr>
          <p:cNvSpPr/>
          <p:nvPr/>
        </p:nvSpPr>
        <p:spPr>
          <a:xfrm>
            <a:off x="8832919" y="1183766"/>
            <a:ext cx="92964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Cache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0A23B3-D214-43D7-A618-686B4F587D07}"/>
              </a:ext>
            </a:extLst>
          </p:cNvPr>
          <p:cNvSpPr/>
          <p:nvPr/>
        </p:nvSpPr>
        <p:spPr>
          <a:xfrm>
            <a:off x="10063549" y="1183764"/>
            <a:ext cx="67056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LRU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37B4FE-EFFB-4F1E-9373-1D05F4009CEB}"/>
              </a:ext>
            </a:extLst>
          </p:cNvPr>
          <p:cNvSpPr/>
          <p:nvPr/>
        </p:nvSpPr>
        <p:spPr>
          <a:xfrm>
            <a:off x="10063549" y="741804"/>
            <a:ext cx="67056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LFU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739912-3CB3-4AD1-B442-34546EC96F5A}"/>
              </a:ext>
            </a:extLst>
          </p:cNvPr>
          <p:cNvSpPr/>
          <p:nvPr/>
        </p:nvSpPr>
        <p:spPr>
          <a:xfrm>
            <a:off x="10063549" y="1625724"/>
            <a:ext cx="67056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FIFO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A448D08-3452-4EAC-928B-49A8E0C68DF7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9762559" y="921804"/>
            <a:ext cx="300990" cy="536282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94C2D0-DA51-4AA9-92F6-D6BA38A74A0C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9762559" y="1363764"/>
            <a:ext cx="300990" cy="94322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0E37388-A554-42B6-9169-9CDC81062085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9762559" y="1458086"/>
            <a:ext cx="300990" cy="347638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원통형 30">
            <a:extLst>
              <a:ext uri="{FF2B5EF4-FFF2-40B4-BE49-F238E27FC236}">
                <a16:creationId xmlns:a16="http://schemas.microsoft.com/office/drawing/2014/main" id="{B1B5E5B8-A7D6-4826-B209-17A3563F06FC}"/>
              </a:ext>
            </a:extLst>
          </p:cNvPr>
          <p:cNvSpPr/>
          <p:nvPr/>
        </p:nvSpPr>
        <p:spPr>
          <a:xfrm>
            <a:off x="10459789" y="2326767"/>
            <a:ext cx="1066800" cy="36576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파일 </a:t>
            </a:r>
            <a:r>
              <a:rPr lang="en-US" altLang="ko-KR" sz="1200" dirty="0">
                <a:solidFill>
                  <a:schemeClr val="tx1"/>
                </a:solidFill>
              </a:rPr>
              <a:t>cache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A67EA2D-CD34-4DC0-A62C-9344B9AFF4A8}"/>
              </a:ext>
            </a:extLst>
          </p:cNvPr>
          <p:cNvCxnSpPr>
            <a:cxnSpLocks/>
            <a:stCxn id="18" idx="2"/>
            <a:endCxn id="31" idx="2"/>
          </p:cNvCxnSpPr>
          <p:nvPr/>
        </p:nvCxnSpPr>
        <p:spPr>
          <a:xfrm rot="16200000" flipH="1">
            <a:off x="9490144" y="1540001"/>
            <a:ext cx="777241" cy="1162050"/>
          </a:xfrm>
          <a:prstGeom prst="bentConnector2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12941A-C0DC-40A4-8F89-D6769CF5BE1C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 flipV="1">
            <a:off x="1537957" y="2684351"/>
            <a:ext cx="863347" cy="7620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4EDA9C3-30F3-4165-90B5-3197DA0668CE}"/>
              </a:ext>
            </a:extLst>
          </p:cNvPr>
          <p:cNvSpPr txBox="1"/>
          <p:nvPr/>
        </p:nvSpPr>
        <p:spPr>
          <a:xfrm>
            <a:off x="1498988" y="2197497"/>
            <a:ext cx="94128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1) </a:t>
            </a:r>
            <a:r>
              <a:rPr lang="ko-KR" altLang="en-US" sz="1000" dirty="0"/>
              <a:t>파일 전송 </a:t>
            </a:r>
            <a:br>
              <a:rPr lang="en-US" altLang="ko-KR" sz="1000" dirty="0"/>
            </a:br>
            <a:r>
              <a:rPr lang="ko-KR" altLang="en-US" sz="1000" dirty="0"/>
              <a:t>요청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88763F-B78B-4F68-B9AA-5755723E57BA}"/>
              </a:ext>
            </a:extLst>
          </p:cNvPr>
          <p:cNvSpPr txBox="1"/>
          <p:nvPr/>
        </p:nvSpPr>
        <p:spPr>
          <a:xfrm>
            <a:off x="3822921" y="228692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2) </a:t>
            </a:r>
            <a:r>
              <a:rPr lang="ko-KR" altLang="en-US" sz="1000" dirty="0"/>
              <a:t>요청 </a:t>
            </a:r>
            <a:r>
              <a:rPr lang="en-US" altLang="ko-KR" sz="1000" dirty="0"/>
              <a:t>pop</a:t>
            </a:r>
            <a:endParaRPr lang="ko-KR" altLang="en-US" sz="10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F37329B-60F5-4FD0-AC67-D1AE04B07182}"/>
              </a:ext>
            </a:extLst>
          </p:cNvPr>
          <p:cNvCxnSpPr>
            <a:cxnSpLocks/>
            <a:stCxn id="7" idx="1"/>
            <a:endCxn id="6" idx="4"/>
          </p:cNvCxnSpPr>
          <p:nvPr/>
        </p:nvCxnSpPr>
        <p:spPr>
          <a:xfrm flipH="1" flipV="1">
            <a:off x="3717277" y="2684351"/>
            <a:ext cx="1082040" cy="7620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C10EF0B-0910-49C6-B604-81A0A4B2B33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728957" y="2158571"/>
            <a:ext cx="937260" cy="533400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21CD367-5AF5-4153-8005-1B5FE1460F3E}"/>
              </a:ext>
            </a:extLst>
          </p:cNvPr>
          <p:cNvSpPr txBox="1"/>
          <p:nvPr/>
        </p:nvSpPr>
        <p:spPr>
          <a:xfrm>
            <a:off x="5715538" y="2042254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3) </a:t>
            </a:r>
            <a:r>
              <a:rPr lang="ko-KR" altLang="en-US" sz="1000" dirty="0"/>
              <a:t>생성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F2DBFD5-AA24-46A2-BFF3-FFC8020833D3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8060677" y="1458086"/>
            <a:ext cx="772242" cy="700485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3D2D097-9590-4CA2-B8FB-EB6ADB127CC7}"/>
              </a:ext>
            </a:extLst>
          </p:cNvPr>
          <p:cNvSpPr txBox="1"/>
          <p:nvPr/>
        </p:nvSpPr>
        <p:spPr>
          <a:xfrm>
            <a:off x="8319799" y="1860046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4) </a:t>
            </a:r>
            <a:r>
              <a:rPr lang="ko-KR" altLang="en-US" sz="1000" dirty="0"/>
              <a:t>조회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3D0312C-1C26-4870-A113-7CB9CB14F00B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>
            <a:off x="7363447" y="2691971"/>
            <a:ext cx="7454" cy="1309941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0D17B5F8-6799-4F0E-9058-A9FFE8841ECC}"/>
              </a:ext>
            </a:extLst>
          </p:cNvPr>
          <p:cNvCxnSpPr>
            <a:cxnSpLocks/>
            <a:stCxn id="8" idx="2"/>
            <a:endCxn id="8" idx="3"/>
          </p:cNvCxnSpPr>
          <p:nvPr/>
        </p:nvCxnSpPr>
        <p:spPr>
          <a:xfrm rot="5400000" flipH="1" flipV="1">
            <a:off x="7445362" y="2076656"/>
            <a:ext cx="533400" cy="697230"/>
          </a:xfrm>
          <a:prstGeom prst="curvedConnector4">
            <a:avLst>
              <a:gd name="adj1" fmla="val -42857"/>
              <a:gd name="adj2" fmla="val 132787"/>
            </a:avLst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5859468-FFF2-4610-A558-7E756872C387}"/>
              </a:ext>
            </a:extLst>
          </p:cNvPr>
          <p:cNvSpPr txBox="1"/>
          <p:nvPr/>
        </p:nvSpPr>
        <p:spPr>
          <a:xfrm>
            <a:off x="7344397" y="2999678"/>
            <a:ext cx="13067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5) </a:t>
            </a:r>
            <a:r>
              <a:rPr lang="ko-KR" altLang="en-US" sz="1000" dirty="0"/>
              <a:t>파일 </a:t>
            </a:r>
            <a:r>
              <a:rPr lang="en-US" altLang="ko-KR" sz="1000" dirty="0"/>
              <a:t>read</a:t>
            </a:r>
            <a:br>
              <a:rPr lang="en-US" altLang="ko-KR" sz="1000" dirty="0"/>
            </a:br>
            <a:r>
              <a:rPr lang="en-US" altLang="ko-KR" sz="1000" dirty="0"/>
              <a:t>   </a:t>
            </a:r>
            <a:r>
              <a:rPr lang="ko-KR" altLang="en-US" sz="1000" dirty="0"/>
              <a:t>압축</a:t>
            </a:r>
            <a:r>
              <a:rPr lang="en-US" altLang="ko-KR" sz="1000" dirty="0"/>
              <a:t>/</a:t>
            </a:r>
            <a:r>
              <a:rPr lang="ko-KR" altLang="en-US" sz="1000" dirty="0"/>
              <a:t>암호화</a:t>
            </a:r>
            <a:br>
              <a:rPr lang="en-US" altLang="ko-KR" sz="1000" dirty="0"/>
            </a:br>
            <a:r>
              <a:rPr lang="en-US" altLang="ko-KR" sz="1000" dirty="0"/>
              <a:t>   </a:t>
            </a:r>
            <a:r>
              <a:rPr lang="ko-KR" altLang="en-US" sz="1000" dirty="0"/>
              <a:t>전송할 파일 생성</a:t>
            </a:r>
          </a:p>
        </p:txBody>
      </p: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6525CEA8-A72A-44EF-AEF0-84C822845EA8}"/>
              </a:ext>
            </a:extLst>
          </p:cNvPr>
          <p:cNvCxnSpPr>
            <a:cxnSpLocks/>
            <a:stCxn id="8" idx="2"/>
            <a:endCxn id="4" idx="4"/>
          </p:cNvCxnSpPr>
          <p:nvPr/>
        </p:nvCxnSpPr>
        <p:spPr>
          <a:xfrm rot="5400000">
            <a:off x="4107802" y="-289354"/>
            <a:ext cx="274320" cy="6236970"/>
          </a:xfrm>
          <a:prstGeom prst="curvedConnector3">
            <a:avLst>
              <a:gd name="adj1" fmla="val 548795"/>
            </a:avLst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6DF8934-E6C9-41C4-9AC0-8698A261160A}"/>
              </a:ext>
            </a:extLst>
          </p:cNvPr>
          <p:cNvSpPr txBox="1"/>
          <p:nvPr/>
        </p:nvSpPr>
        <p:spPr>
          <a:xfrm>
            <a:off x="3600748" y="4206797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6) </a:t>
            </a:r>
            <a:r>
              <a:rPr lang="ko-KR" altLang="en-US" sz="1000" dirty="0"/>
              <a:t>파일 전송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647D03F-FB78-4B1D-89EB-AF6DB96B2966}"/>
              </a:ext>
            </a:extLst>
          </p:cNvPr>
          <p:cNvCxnSpPr>
            <a:cxnSpLocks/>
            <a:stCxn id="8" idx="0"/>
            <a:endCxn id="18" idx="1"/>
          </p:cNvCxnSpPr>
          <p:nvPr/>
        </p:nvCxnSpPr>
        <p:spPr>
          <a:xfrm flipV="1">
            <a:off x="7363447" y="1458086"/>
            <a:ext cx="1469472" cy="167085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FD27ECB-AE85-4366-BDE5-D58F3D9BA060}"/>
              </a:ext>
            </a:extLst>
          </p:cNvPr>
          <p:cNvSpPr txBox="1"/>
          <p:nvPr/>
        </p:nvSpPr>
        <p:spPr>
          <a:xfrm>
            <a:off x="7595519" y="1186332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8) caching</a:t>
            </a:r>
            <a:endParaRPr lang="ko-KR" altLang="en-US" sz="1000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28CF059-B3AE-4D63-A31B-455102C594A8}"/>
              </a:ext>
            </a:extLst>
          </p:cNvPr>
          <p:cNvSpPr/>
          <p:nvPr/>
        </p:nvSpPr>
        <p:spPr>
          <a:xfrm>
            <a:off x="3730312" y="5878608"/>
            <a:ext cx="1288973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사용자 관리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987A4029-92E4-4B64-9571-07BE06951CB0}"/>
              </a:ext>
            </a:extLst>
          </p:cNvPr>
          <p:cNvSpPr/>
          <p:nvPr/>
        </p:nvSpPr>
        <p:spPr>
          <a:xfrm>
            <a:off x="3730311" y="6317447"/>
            <a:ext cx="1288973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과금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498C5C9-2513-4537-9B55-C57A4885998C}"/>
              </a:ext>
            </a:extLst>
          </p:cNvPr>
          <p:cNvSpPr/>
          <p:nvPr/>
        </p:nvSpPr>
        <p:spPr>
          <a:xfrm>
            <a:off x="5125416" y="5878608"/>
            <a:ext cx="1288973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 이력 로깅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EB5E7F1-E40D-46E6-8770-C037D72B60D4}"/>
              </a:ext>
            </a:extLst>
          </p:cNvPr>
          <p:cNvSpPr/>
          <p:nvPr/>
        </p:nvSpPr>
        <p:spPr>
          <a:xfrm>
            <a:off x="5125415" y="6317447"/>
            <a:ext cx="1288973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보고서 생성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DD7C64D1-FE85-467E-ABF0-CAED63C9C751}"/>
              </a:ext>
            </a:extLst>
          </p:cNvPr>
          <p:cNvSpPr/>
          <p:nvPr/>
        </p:nvSpPr>
        <p:spPr>
          <a:xfrm>
            <a:off x="1399176" y="5878608"/>
            <a:ext cx="1288973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스케쥴링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예약전송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A86FC32-6B2C-4CCD-BA57-AF98E9F523E7}"/>
              </a:ext>
            </a:extLst>
          </p:cNvPr>
          <p:cNvSpPr/>
          <p:nvPr/>
        </p:nvSpPr>
        <p:spPr>
          <a:xfrm>
            <a:off x="1399175" y="6317447"/>
            <a:ext cx="1288973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재전송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이어서 전송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0DC23EA4-1E1D-4242-8A02-D8A7CE14334C}"/>
              </a:ext>
            </a:extLst>
          </p:cNvPr>
          <p:cNvSpPr/>
          <p:nvPr/>
        </p:nvSpPr>
        <p:spPr>
          <a:xfrm>
            <a:off x="7701575" y="5873475"/>
            <a:ext cx="1288973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DoS </a:t>
            </a:r>
            <a:r>
              <a:rPr lang="ko-KR" altLang="en-US" sz="1200" dirty="0">
                <a:solidFill>
                  <a:schemeClr val="tx1"/>
                </a:solidFill>
              </a:rPr>
              <a:t>방지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AD23FDA0-5ADF-4977-803A-A7F3346D40C8}"/>
              </a:ext>
            </a:extLst>
          </p:cNvPr>
          <p:cNvSpPr/>
          <p:nvPr/>
        </p:nvSpPr>
        <p:spPr>
          <a:xfrm>
            <a:off x="10041119" y="5873475"/>
            <a:ext cx="1288973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이중화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536D1A3C-236C-4F25-883C-330B84476296}"/>
              </a:ext>
            </a:extLst>
          </p:cNvPr>
          <p:cNvSpPr/>
          <p:nvPr/>
        </p:nvSpPr>
        <p:spPr>
          <a:xfrm>
            <a:off x="10041118" y="6317447"/>
            <a:ext cx="1288973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localization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D945854-80C5-4B4E-A296-4CBAB9F2F3E8}"/>
              </a:ext>
            </a:extLst>
          </p:cNvPr>
          <p:cNvSpPr txBox="1"/>
          <p:nvPr/>
        </p:nvSpPr>
        <p:spPr>
          <a:xfrm>
            <a:off x="1745650" y="5469857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u="sng" dirty="0"/>
              <a:t>Client</a:t>
            </a:r>
            <a:endParaRPr lang="ko-KR" altLang="en-US" sz="1000" u="sng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DB2F9DD-7016-45C3-A1E5-9454A953D03C}"/>
              </a:ext>
            </a:extLst>
          </p:cNvPr>
          <p:cNvSpPr txBox="1"/>
          <p:nvPr/>
        </p:nvSpPr>
        <p:spPr>
          <a:xfrm>
            <a:off x="4800839" y="546985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/>
              <a:t>관리 기능</a:t>
            </a:r>
            <a:endParaRPr lang="ko-KR" altLang="en-US" sz="1000" u="sng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7E48921-E708-415A-9532-F3E57E3AA007}"/>
              </a:ext>
            </a:extLst>
          </p:cNvPr>
          <p:cNvSpPr txBox="1"/>
          <p:nvPr/>
        </p:nvSpPr>
        <p:spPr>
          <a:xfrm>
            <a:off x="7911344" y="5480348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/>
              <a:t>부가 기능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21A4375-AC98-4506-B8DB-6646431F390C}"/>
              </a:ext>
            </a:extLst>
          </p:cNvPr>
          <p:cNvSpPr txBox="1"/>
          <p:nvPr/>
        </p:nvSpPr>
        <p:spPr>
          <a:xfrm>
            <a:off x="10469468" y="546985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/>
              <a:t>기타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21C72CA-CE9E-43A3-9C69-524FF397AACF}"/>
              </a:ext>
            </a:extLst>
          </p:cNvPr>
          <p:cNvCxnSpPr/>
          <p:nvPr/>
        </p:nvCxnSpPr>
        <p:spPr>
          <a:xfrm>
            <a:off x="3272010" y="5480348"/>
            <a:ext cx="0" cy="11970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2C8D46A-9F1F-4536-AFA1-1FEAD9A69390}"/>
              </a:ext>
            </a:extLst>
          </p:cNvPr>
          <p:cNvCxnSpPr/>
          <p:nvPr/>
        </p:nvCxnSpPr>
        <p:spPr>
          <a:xfrm>
            <a:off x="7059977" y="5498472"/>
            <a:ext cx="0" cy="11970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6E3A4003-A2F1-41D0-81EA-E25F4BF5A7D4}"/>
              </a:ext>
            </a:extLst>
          </p:cNvPr>
          <p:cNvCxnSpPr/>
          <p:nvPr/>
        </p:nvCxnSpPr>
        <p:spPr>
          <a:xfrm>
            <a:off x="9503886" y="5469857"/>
            <a:ext cx="0" cy="11970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22CC8167-E7F0-4785-BA33-422B43FEED26}"/>
              </a:ext>
            </a:extLst>
          </p:cNvPr>
          <p:cNvSpPr/>
          <p:nvPr/>
        </p:nvSpPr>
        <p:spPr>
          <a:xfrm>
            <a:off x="7699739" y="6312314"/>
            <a:ext cx="1288973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Client</a:t>
            </a:r>
            <a:r>
              <a:rPr lang="ko-KR" altLang="en-US" sz="1200" dirty="0">
                <a:solidFill>
                  <a:schemeClr val="tx1"/>
                </a:solidFill>
              </a:rPr>
              <a:t> 간 전송</a:t>
            </a:r>
          </a:p>
        </p:txBody>
      </p:sp>
      <p:sp>
        <p:nvSpPr>
          <p:cNvPr id="54" name="원통형 53">
            <a:extLst>
              <a:ext uri="{FF2B5EF4-FFF2-40B4-BE49-F238E27FC236}">
                <a16:creationId xmlns:a16="http://schemas.microsoft.com/office/drawing/2014/main" id="{7CE3C55B-D653-42B6-BC74-585567A41858}"/>
              </a:ext>
            </a:extLst>
          </p:cNvPr>
          <p:cNvSpPr/>
          <p:nvPr/>
        </p:nvSpPr>
        <p:spPr>
          <a:xfrm>
            <a:off x="8073132" y="4001912"/>
            <a:ext cx="1066800" cy="647207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임시 저장소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5C8ECBE-7F2B-4585-806F-FBD444C16297}"/>
              </a:ext>
            </a:extLst>
          </p:cNvPr>
          <p:cNvCxnSpPr>
            <a:cxnSpLocks/>
            <a:stCxn id="8" idx="2"/>
            <a:endCxn id="54" idx="1"/>
          </p:cNvCxnSpPr>
          <p:nvPr/>
        </p:nvCxnSpPr>
        <p:spPr>
          <a:xfrm rot="16200000" flipH="1">
            <a:off x="7330019" y="2725398"/>
            <a:ext cx="1309941" cy="1243085"/>
          </a:xfrm>
          <a:prstGeom prst="bentConnector3">
            <a:avLst>
              <a:gd name="adj1" fmla="val 76303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42552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8E812E-6324-40B5-B803-64295F2B7B78}"/>
              </a:ext>
            </a:extLst>
          </p:cNvPr>
          <p:cNvSpPr txBox="1"/>
          <p:nvPr/>
        </p:nvSpPr>
        <p:spPr>
          <a:xfrm>
            <a:off x="437322" y="927652"/>
            <a:ext cx="5608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java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MessageDigest</a:t>
            </a:r>
            <a:r>
              <a:rPr lang="en-US" altLang="ko-KR" sz="1200" dirty="0"/>
              <a:t> </a:t>
            </a:r>
            <a:r>
              <a:rPr lang="ko-KR" altLang="en-US" sz="1200" dirty="0"/>
              <a:t>사용</a:t>
            </a:r>
          </a:p>
          <a:p>
            <a:r>
              <a:rPr lang="en-US" altLang="ko-KR" sz="1200" dirty="0" err="1"/>
              <a:t>com.google.common.hash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File.asByteSource</a:t>
            </a:r>
            <a:r>
              <a:rPr lang="en-US" altLang="ko-KR" sz="1200" dirty="0"/>
              <a:t>(file).hash(</a:t>
            </a:r>
            <a:r>
              <a:rPr lang="en-US" altLang="ko-KR" sz="1200" dirty="0" err="1"/>
              <a:t>hashFunction</a:t>
            </a:r>
            <a:r>
              <a:rPr lang="en-US" altLang="ko-KR" sz="1200" dirty="0"/>
              <a:t>) </a:t>
            </a:r>
            <a:r>
              <a:rPr lang="ko-KR" altLang="en-US" sz="1200" dirty="0"/>
              <a:t>사용</a:t>
            </a:r>
          </a:p>
          <a:p>
            <a:endParaRPr lang="ko-KR" altLang="en-US" sz="1200" dirty="0"/>
          </a:p>
          <a:p>
            <a:r>
              <a:rPr lang="ko-KR" altLang="en-US" sz="1200" dirty="0"/>
              <a:t>압출 유틸리티 비교</a:t>
            </a:r>
          </a:p>
          <a:p>
            <a:r>
              <a:rPr lang="en-US" altLang="ko-KR" sz="1200" dirty="0"/>
              <a:t>http://blog.naver.com/PostView.nhn?blogId=naverdev&amp;logNo=120114840646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7229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313226-3DAE-4D56-9E8A-4900FDE44BF9}"/>
              </a:ext>
            </a:extLst>
          </p:cNvPr>
          <p:cNvSpPr txBox="1"/>
          <p:nvPr/>
        </p:nvSpPr>
        <p:spPr>
          <a:xfrm>
            <a:off x="309087" y="381002"/>
            <a:ext cx="995817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추가 요구사항 </a:t>
            </a:r>
            <a:r>
              <a:rPr lang="en-US" altLang="ko-KR" sz="1200" dirty="0"/>
              <a:t>(</a:t>
            </a:r>
            <a:r>
              <a:rPr lang="ko-KR" altLang="en-US" sz="1200" dirty="0"/>
              <a:t>이어서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기능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파일 업로드 및 삭제</a:t>
            </a:r>
            <a:br>
              <a:rPr lang="en-US" altLang="ko-KR" sz="1200" dirty="0"/>
            </a:br>
            <a:r>
              <a:rPr lang="en-US" altLang="ko-KR" sz="1200" dirty="0"/>
              <a:t>: </a:t>
            </a:r>
            <a:r>
              <a:rPr lang="ko-KR" altLang="en-US" sz="1200" dirty="0"/>
              <a:t>전송할 대용량 파일 관리 </a:t>
            </a:r>
            <a:r>
              <a:rPr lang="en-US" altLang="ko-KR" sz="1200" dirty="0"/>
              <a:t>(</a:t>
            </a:r>
            <a:r>
              <a:rPr lang="ko-KR" altLang="en-US" sz="1200" dirty="0"/>
              <a:t>저장소에 업로드</a:t>
            </a:r>
            <a:r>
              <a:rPr lang="en-US" altLang="ko-KR" sz="1200" dirty="0"/>
              <a:t>, </a:t>
            </a:r>
            <a:r>
              <a:rPr lang="ko-KR" altLang="en-US" sz="1200" dirty="0"/>
              <a:t>저장소에서 삭제</a:t>
            </a:r>
            <a:r>
              <a:rPr lang="en-US" altLang="ko-KR" sz="1200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파일 목록 검색 및 </a:t>
            </a:r>
            <a:r>
              <a:rPr lang="ko-KR" altLang="en-US" sz="1200" dirty="0" err="1"/>
              <a:t>페이징</a:t>
            </a:r>
            <a:br>
              <a:rPr lang="en-US" altLang="ko-KR" sz="1200" dirty="0"/>
            </a:br>
            <a:r>
              <a:rPr lang="en-US" altLang="ko-KR" sz="1200" dirty="0"/>
              <a:t>: </a:t>
            </a:r>
            <a:r>
              <a:rPr lang="ko-KR" altLang="en-US" sz="1200" dirty="0"/>
              <a:t>전송할 대용량 파일을 검색할 수 있는 기능</a:t>
            </a:r>
            <a:r>
              <a:rPr lang="en-US" altLang="ko-KR" sz="1200" dirty="0"/>
              <a:t>. </a:t>
            </a:r>
            <a:r>
              <a:rPr lang="ko-KR" altLang="en-US" sz="1200" dirty="0"/>
              <a:t>건수가 많을 경우 페이징으로 출력하는 기능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전송 중 오류가 발생한 경우 재전송이 가능해야 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: </a:t>
            </a:r>
            <a:r>
              <a:rPr lang="ko-KR" altLang="en-US" sz="1200" dirty="0"/>
              <a:t>파일 전송 도중 오류가 발생하여 다시 전송할 경우</a:t>
            </a:r>
            <a:r>
              <a:rPr lang="en-US" altLang="ko-KR" sz="1200" dirty="0"/>
              <a:t>, </a:t>
            </a:r>
            <a:r>
              <a:rPr lang="ko-KR" altLang="en-US" sz="1200" dirty="0"/>
              <a:t>처음부터 다시 전송 받는 것이 아니라 오류가 발생한 부분부터 이어서 전송한다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사용자 관리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로그인</a:t>
            </a:r>
            <a:r>
              <a:rPr lang="en-US" altLang="ko-KR" sz="1200" dirty="0"/>
              <a:t>/</a:t>
            </a:r>
            <a:r>
              <a:rPr lang="ko-KR" altLang="en-US" sz="1200" dirty="0"/>
              <a:t>로그아웃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그룹 관리</a:t>
            </a:r>
            <a:br>
              <a:rPr lang="en-US" altLang="ko-KR" sz="1200" dirty="0"/>
            </a:br>
            <a:r>
              <a:rPr lang="en-US" altLang="ko-KR" sz="1200" dirty="0"/>
              <a:t>: </a:t>
            </a:r>
            <a:r>
              <a:rPr lang="ko-KR" altLang="en-US" sz="1200" dirty="0"/>
              <a:t>사용자를 그룹 단위로 관리할 수 있는 기능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권한 관리</a:t>
            </a:r>
            <a:br>
              <a:rPr lang="en-US" altLang="ko-KR" sz="1200" dirty="0"/>
            </a:br>
            <a:r>
              <a:rPr lang="en-US" altLang="ko-KR" sz="1200" dirty="0"/>
              <a:t>: </a:t>
            </a:r>
            <a:r>
              <a:rPr lang="ko-KR" altLang="en-US" sz="1200" dirty="0"/>
              <a:t>사용자</a:t>
            </a:r>
            <a:r>
              <a:rPr lang="en-US" altLang="ko-KR" sz="1200" dirty="0"/>
              <a:t> </a:t>
            </a:r>
            <a:r>
              <a:rPr lang="ko-KR" altLang="en-US" sz="1200" dirty="0"/>
              <a:t>또는 그룹 단위로 다운로드 가능한 파일 권한 관리</a:t>
            </a:r>
            <a:br>
              <a:rPr lang="en-US" altLang="ko-KR" sz="1200" dirty="0"/>
            </a:br>
            <a:r>
              <a:rPr lang="en-US" altLang="ko-KR" sz="1200" dirty="0"/>
              <a:t>  </a:t>
            </a:r>
            <a:r>
              <a:rPr lang="ko-KR" altLang="en-US" sz="1200" dirty="0"/>
              <a:t>파일을 관리</a:t>
            </a:r>
            <a:r>
              <a:rPr lang="en-US" altLang="ko-KR" sz="1200" dirty="0"/>
              <a:t>(</a:t>
            </a:r>
            <a:r>
              <a:rPr lang="ko-KR" altLang="en-US" sz="1200" dirty="0"/>
              <a:t>업로드 및 삭제</a:t>
            </a:r>
            <a:r>
              <a:rPr lang="en-US" altLang="ko-KR" sz="1200" dirty="0"/>
              <a:t>)</a:t>
            </a:r>
            <a:r>
              <a:rPr lang="ko-KR" altLang="en-US" sz="1200" dirty="0"/>
              <a:t>할 수 있는 사용자 권한 관리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사용 이력 로깅</a:t>
            </a:r>
            <a:br>
              <a:rPr lang="en-US" altLang="ko-KR" sz="1200" dirty="0"/>
            </a:br>
            <a:r>
              <a:rPr lang="en-US" altLang="ko-KR" sz="1200" dirty="0"/>
              <a:t>: </a:t>
            </a:r>
            <a:r>
              <a:rPr lang="ko-KR" altLang="en-US" sz="1200" dirty="0" err="1"/>
              <a:t>파일별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사용자별 전송 이력을 로깅한다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  </a:t>
            </a:r>
            <a:r>
              <a:rPr lang="ko-KR" altLang="en-US" sz="1200" dirty="0"/>
              <a:t>시스템 부하를 막기 위해 특정 기간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. 6</a:t>
            </a:r>
            <a:r>
              <a:rPr lang="ko-KR" altLang="en-US" sz="1200" dirty="0"/>
              <a:t>개월</a:t>
            </a:r>
            <a:r>
              <a:rPr lang="en-US" altLang="ko-KR" sz="1200" dirty="0"/>
              <a:t>)</a:t>
            </a:r>
            <a:r>
              <a:rPr lang="ko-KR" altLang="en-US" sz="1200" dirty="0"/>
              <a:t>이 지난 이력은 주기적으로 삭제한다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사용량 측정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 err="1"/>
              <a:t>스케쥴링</a:t>
            </a:r>
            <a:r>
              <a:rPr lang="ko-KR" altLang="en-US" sz="1200" dirty="0"/>
              <a:t> </a:t>
            </a:r>
            <a:r>
              <a:rPr lang="en-US" altLang="ko-KR" sz="1200" dirty="0"/>
              <a:t>(</a:t>
            </a:r>
            <a:r>
              <a:rPr lang="ko-KR" altLang="en-US" sz="1200" dirty="0"/>
              <a:t>예약 전송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: </a:t>
            </a:r>
            <a:r>
              <a:rPr lang="ko-KR" altLang="en-US" sz="1200" dirty="0"/>
              <a:t>사용자가 원하는 시간 또는 주기적으로 특정 파일을 지정하여 예약 전송할 수 있는 기능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보고서 생성</a:t>
            </a:r>
            <a:br>
              <a:rPr lang="en-US" altLang="ko-KR" sz="1200" dirty="0"/>
            </a:br>
            <a:r>
              <a:rPr lang="en-US" altLang="ko-KR" sz="1200" dirty="0"/>
              <a:t>: </a:t>
            </a:r>
            <a:r>
              <a:rPr lang="ko-KR" altLang="en-US" sz="1200" dirty="0"/>
              <a:t>관리자를 위해 특정 기간에 대한 보고서 생성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과금 관리</a:t>
            </a:r>
            <a:br>
              <a:rPr lang="en-US" altLang="ko-KR" sz="1200" dirty="0"/>
            </a:br>
            <a:r>
              <a:rPr lang="en-US" altLang="ko-KR" sz="1200" dirty="0"/>
              <a:t>: </a:t>
            </a:r>
            <a:r>
              <a:rPr lang="ko-KR" altLang="en-US" sz="1200" dirty="0"/>
              <a:t>사용자별 과금 관리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8303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DB73F9-BF14-4203-90F4-C20171462877}"/>
              </a:ext>
            </a:extLst>
          </p:cNvPr>
          <p:cNvSpPr txBox="1"/>
          <p:nvPr/>
        </p:nvSpPr>
        <p:spPr>
          <a:xfrm>
            <a:off x="309087" y="235230"/>
            <a:ext cx="48830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* </a:t>
            </a:r>
            <a:r>
              <a:rPr lang="ko-KR" altLang="en-US" sz="1200" b="1" dirty="0"/>
              <a:t>메커니즘 분석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압축 유틸리티</a:t>
            </a:r>
            <a:endParaRPr lang="en-US" altLang="ko-KR" sz="1200" b="1" dirty="0"/>
          </a:p>
          <a:p>
            <a:r>
              <a:rPr lang="ko-KR" altLang="en-US" sz="1200" dirty="0"/>
              <a:t>성능 테스트를 수행하여 목적에 맞는 압축 유틸리티를 선정한다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측정 항목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압축 속도 및 압축률</a:t>
            </a:r>
            <a:endParaRPr lang="en-US" altLang="ko-KR" sz="1200" dirty="0"/>
          </a:p>
          <a:p>
            <a:pPr marL="1085850" lvl="2" indent="-171450">
              <a:buFontTx/>
              <a:buChar char="-"/>
            </a:pPr>
            <a:r>
              <a:rPr lang="ko-KR" altLang="en-US" sz="1200" dirty="0"/>
              <a:t>압축 속도</a:t>
            </a:r>
            <a:endParaRPr lang="en-US" altLang="ko-KR" sz="1200" dirty="0"/>
          </a:p>
          <a:p>
            <a:pPr marL="1085850" lvl="2" indent="-171450">
              <a:buFontTx/>
              <a:buChar char="-"/>
            </a:pPr>
            <a:r>
              <a:rPr lang="ko-KR" altLang="en-US" sz="1200" dirty="0"/>
              <a:t>압축 해제 속도</a:t>
            </a:r>
            <a:endParaRPr lang="en-US" altLang="ko-KR" sz="1200" dirty="0"/>
          </a:p>
          <a:p>
            <a:pPr marL="1085850" lvl="2" indent="-171450">
              <a:buFontTx/>
              <a:buChar char="-"/>
            </a:pPr>
            <a:r>
              <a:rPr lang="ko-KR" altLang="en-US" sz="1200" dirty="0"/>
              <a:t>압축 사이즈 </a:t>
            </a:r>
            <a:r>
              <a:rPr lang="en-US" altLang="ko-KR" sz="1200" dirty="0"/>
              <a:t>/ </a:t>
            </a:r>
            <a:r>
              <a:rPr lang="ko-KR" altLang="en-US" sz="1200" dirty="0"/>
              <a:t>원본 사이즈 비율</a:t>
            </a:r>
            <a:endParaRPr lang="en-US" altLang="ko-KR" sz="1200" dirty="0"/>
          </a:p>
          <a:p>
            <a:pPr marL="1085850" lvl="2" indent="-171450">
              <a:buFontTx/>
              <a:buChar char="-"/>
            </a:pPr>
            <a:r>
              <a:rPr lang="ko-KR" altLang="en-US" sz="1200" dirty="0"/>
              <a:t>리소스 사용률 </a:t>
            </a:r>
            <a:r>
              <a:rPr lang="en-US" altLang="ko-KR" sz="1200" dirty="0"/>
              <a:t>(CPU </a:t>
            </a:r>
            <a:r>
              <a:rPr lang="ko-KR" altLang="en-US" sz="1200" dirty="0"/>
              <a:t>및 메모리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기타 고려 사항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라이선스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오픈 소스인 경우 릴리즈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커밋</a:t>
            </a:r>
            <a:r>
              <a:rPr lang="ko-KR" altLang="en-US" sz="1200" dirty="0"/>
              <a:t> 건수 등 커뮤니티 활동 상황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지원 언어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대상 유틸리티의 예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en-US" altLang="ko-KR" sz="1200" dirty="0" err="1"/>
              <a:t>gzip</a:t>
            </a:r>
            <a:r>
              <a:rPr lang="en-US" altLang="ko-KR" sz="1200" dirty="0"/>
              <a:t>, bzip2, 7za </a:t>
            </a:r>
            <a:r>
              <a:rPr lang="ko-KR" altLang="en-US" sz="1200" dirty="0"/>
              <a:t>등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9912C-677C-4343-8915-D3C718C49A47}"/>
              </a:ext>
            </a:extLst>
          </p:cNvPr>
          <p:cNvSpPr txBox="1"/>
          <p:nvPr/>
        </p:nvSpPr>
        <p:spPr>
          <a:xfrm>
            <a:off x="302463" y="3157341"/>
            <a:ext cx="8654933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* </a:t>
            </a:r>
            <a:r>
              <a:rPr lang="ko-KR" altLang="en-US" sz="1200" b="1" dirty="0"/>
              <a:t>메커니즘 분석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암호화</a:t>
            </a:r>
            <a:endParaRPr lang="en-US" altLang="ko-KR" sz="1200" b="1" dirty="0"/>
          </a:p>
          <a:p>
            <a:r>
              <a:rPr lang="ko-KR" altLang="en-US" sz="1200" dirty="0"/>
              <a:t>암호화 알고리즘을 선정한다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전송된 파일을 사용자가 압축 해제할 수 있는 양방향 암호화 알고리즘 중 선택한다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대칭키</a:t>
            </a:r>
            <a:r>
              <a:rPr lang="ko-KR" altLang="en-US" sz="1200" dirty="0"/>
              <a:t> 알고리즘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특징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암복호화에</a:t>
            </a:r>
            <a:r>
              <a:rPr lang="ko-KR" altLang="en-US" sz="1200" dirty="0"/>
              <a:t> 서로 동일한 키가 사용되는 암호화 방식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장점 </a:t>
            </a:r>
            <a:r>
              <a:rPr lang="en-US" altLang="ko-KR" sz="1200" dirty="0"/>
              <a:t>: </a:t>
            </a:r>
            <a:r>
              <a:rPr lang="ko-KR" altLang="en-US" sz="1200" dirty="0"/>
              <a:t>암호화 속도가 빠르다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단점 </a:t>
            </a:r>
            <a:r>
              <a:rPr lang="en-US" altLang="ko-KR" sz="1200" dirty="0"/>
              <a:t>: </a:t>
            </a:r>
            <a:r>
              <a:rPr lang="ko-KR" altLang="en-US" sz="1200" dirty="0"/>
              <a:t>송신 측에서 수신 측에 암호키를 전달하는 과정에서 노출 우려가 있다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알고리즘의 예 </a:t>
            </a:r>
            <a:r>
              <a:rPr lang="en-US" altLang="ko-KR" sz="1200" dirty="0"/>
              <a:t>: 3DES, AES, ARIA, SEED </a:t>
            </a:r>
            <a:r>
              <a:rPr lang="ko-KR" altLang="en-US" sz="1200" dirty="0"/>
              <a:t>등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비대칭키 알고리즘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특징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암복호화에</a:t>
            </a:r>
            <a:r>
              <a:rPr lang="ko-KR" altLang="en-US" sz="1200" dirty="0"/>
              <a:t> 서로 다른 키가 사용되는 암호화 방식</a:t>
            </a:r>
            <a:r>
              <a:rPr lang="en-US" altLang="ko-KR" sz="1200" dirty="0"/>
              <a:t>. </a:t>
            </a:r>
            <a:r>
              <a:rPr lang="ko-KR" altLang="en-US" sz="1200" dirty="0"/>
              <a:t>하나의 키는 공개키로 사용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장점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암호키</a:t>
            </a:r>
            <a:r>
              <a:rPr lang="ko-KR" altLang="en-US" sz="1200" dirty="0"/>
              <a:t> 전달 과정이 불필요하므로 안정성이 높다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단점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대칭키</a:t>
            </a:r>
            <a:r>
              <a:rPr lang="ko-KR" altLang="en-US" sz="1200" dirty="0"/>
              <a:t> 방식에 비해 느리다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알고리즘의 예 </a:t>
            </a:r>
            <a:r>
              <a:rPr lang="en-US" altLang="ko-KR" sz="1200" dirty="0"/>
              <a:t>: RSA, ECC </a:t>
            </a:r>
            <a:r>
              <a:rPr lang="ko-KR" altLang="en-US" sz="1200" dirty="0"/>
              <a:t>등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후보 알고리즘을 선정 후 암호화 성능을 측정한다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시스템에 감내할 수 있는 최소 수준의 성능에 매치하면서 보안성이 높은 알고리즘을 선정한다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보다 높은 수준으로 보안을 강화해야 할 경우에는 비대칭키 알고리즘을 선정하고</a:t>
            </a:r>
            <a:r>
              <a:rPr lang="en-US" altLang="ko-KR" sz="1200" dirty="0"/>
              <a:t>, </a:t>
            </a:r>
            <a:r>
              <a:rPr lang="ko-KR" altLang="en-US" sz="1200" dirty="0"/>
              <a:t>인증서 발급을 위한 </a:t>
            </a:r>
            <a:r>
              <a:rPr lang="en-US" altLang="ko-KR" sz="1200" dirty="0"/>
              <a:t>CA </a:t>
            </a:r>
            <a:r>
              <a:rPr lang="ko-KR" altLang="en-US" sz="1200" dirty="0"/>
              <a:t>도입을 고려한다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716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4C3488-653D-4A23-BB3E-DE31EF14CBF6}"/>
              </a:ext>
            </a:extLst>
          </p:cNvPr>
          <p:cNvSpPr txBox="1"/>
          <p:nvPr/>
        </p:nvSpPr>
        <p:spPr>
          <a:xfrm>
            <a:off x="302463" y="361129"/>
            <a:ext cx="10617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* </a:t>
            </a:r>
            <a:r>
              <a:rPr lang="ko-KR" altLang="en-US" sz="1200" b="1" dirty="0"/>
              <a:t>메커니즘 분석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압축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암호화 메커니즘</a:t>
            </a:r>
            <a:endParaRPr lang="en-US" altLang="ko-KR" sz="1200" b="1" dirty="0"/>
          </a:p>
          <a:p>
            <a:r>
              <a:rPr lang="ko-KR" altLang="en-US" sz="1200" dirty="0"/>
              <a:t>시스템 전체에서 단일 알고리즘을 사용할 경우에는 </a:t>
            </a:r>
            <a:r>
              <a:rPr lang="en-US" altLang="ko-KR" sz="1200" dirty="0"/>
              <a:t>proxy patter</a:t>
            </a:r>
            <a:r>
              <a:rPr lang="ko-KR" altLang="en-US" sz="1200" dirty="0"/>
              <a:t>을 이용해 구현하고</a:t>
            </a:r>
            <a:r>
              <a:rPr lang="en-US" altLang="ko-KR" sz="1200" dirty="0"/>
              <a:t>, </a:t>
            </a:r>
            <a:r>
              <a:rPr lang="ko-KR" altLang="en-US" sz="1200" dirty="0"/>
              <a:t>복수 개의 알고리즘을 사용할 경우에는 </a:t>
            </a:r>
            <a:r>
              <a:rPr lang="en-US" altLang="ko-KR" sz="1200" dirty="0"/>
              <a:t>factory pattern</a:t>
            </a:r>
            <a:r>
              <a:rPr lang="ko-KR" altLang="en-US" sz="1200" dirty="0"/>
              <a:t>을 사용한다</a:t>
            </a:r>
            <a:r>
              <a:rPr lang="en-US" altLang="ko-KR" sz="1200" dirty="0"/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327E4C2-20AC-4AD1-B4D8-4325D5363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750784"/>
              </p:ext>
            </p:extLst>
          </p:nvPr>
        </p:nvGraphicFramePr>
        <p:xfrm>
          <a:off x="1830295" y="1042399"/>
          <a:ext cx="1141505" cy="768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1505">
                  <a:extLst>
                    <a:ext uri="{9D8B030D-6E8A-4147-A177-3AD203B41FA5}">
                      <a16:colId xmlns:a16="http://schemas.microsoft.com/office/drawing/2014/main" val="2095108020"/>
                    </a:ext>
                  </a:extLst>
                </a:gridCol>
              </a:tblGrid>
              <a:tr h="311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&lt;interface&gt;</a:t>
                      </a:r>
                    </a:p>
                    <a:p>
                      <a:pPr algn="ctr" latinLnBrk="1"/>
                      <a:r>
                        <a:rPr lang="en-US" altLang="ko-KR" sz="1200" dirty="0" err="1"/>
                        <a:t>EncryptorIF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7271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encrypt()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91392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648C418-E042-483E-B1C2-BA08B6229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286937"/>
              </p:ext>
            </p:extLst>
          </p:nvPr>
        </p:nvGraphicFramePr>
        <p:xfrm>
          <a:off x="796366" y="2278334"/>
          <a:ext cx="1141505" cy="9343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1505">
                  <a:extLst>
                    <a:ext uri="{9D8B030D-6E8A-4147-A177-3AD203B41FA5}">
                      <a16:colId xmlns:a16="http://schemas.microsoft.com/office/drawing/2014/main" val="2095108020"/>
                    </a:ext>
                  </a:extLst>
                </a:gridCol>
              </a:tblGrid>
              <a:tr h="311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Proxy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7271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913928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encrypt()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27488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6ECC7DD-2AD2-4C1F-A4DD-8CEA32EB5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049793"/>
              </p:ext>
            </p:extLst>
          </p:nvPr>
        </p:nvGraphicFramePr>
        <p:xfrm>
          <a:off x="2871695" y="2205455"/>
          <a:ext cx="1141505" cy="1080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1505">
                  <a:extLst>
                    <a:ext uri="{9D8B030D-6E8A-4147-A177-3AD203B41FA5}">
                      <a16:colId xmlns:a16="http://schemas.microsoft.com/office/drawing/2014/main" val="2095108020"/>
                    </a:ext>
                  </a:extLst>
                </a:gridCol>
              </a:tblGrid>
              <a:tr h="311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Encryptor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구현체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7271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913928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encrypt()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274883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1755A2-C610-43ED-8531-7D00103E9D3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937871" y="2745495"/>
            <a:ext cx="933824" cy="1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1E427421-2347-4156-B7C4-76F460EA25B3}"/>
              </a:ext>
            </a:extLst>
          </p:cNvPr>
          <p:cNvCxnSpPr>
            <a:cxnSpLocks/>
            <a:stCxn id="8" idx="0"/>
            <a:endCxn id="6" idx="1"/>
          </p:cNvCxnSpPr>
          <p:nvPr/>
        </p:nvCxnSpPr>
        <p:spPr>
          <a:xfrm rot="5400000" flipH="1" flipV="1">
            <a:off x="1172899" y="1620939"/>
            <a:ext cx="851615" cy="463177"/>
          </a:xfrm>
          <a:prstGeom prst="bentConnector2">
            <a:avLst/>
          </a:prstGeom>
          <a:noFill/>
          <a:ln>
            <a:solidFill>
              <a:schemeClr val="tx1"/>
            </a:solidFill>
            <a:prstDash val="soli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3F57D07F-B7A4-46ED-81B9-CEEEB2C63537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rot="16200000" flipV="1">
            <a:off x="2817756" y="1580763"/>
            <a:ext cx="778736" cy="470647"/>
          </a:xfrm>
          <a:prstGeom prst="bentConnector2">
            <a:avLst/>
          </a:prstGeom>
          <a:noFill/>
          <a:ln>
            <a:solidFill>
              <a:schemeClr val="tx1"/>
            </a:solidFill>
            <a:prstDash val="soli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BD39BF4-6233-4403-8B62-12D7C9E58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292705"/>
              </p:ext>
            </p:extLst>
          </p:nvPr>
        </p:nvGraphicFramePr>
        <p:xfrm>
          <a:off x="6096000" y="1028952"/>
          <a:ext cx="1141505" cy="1080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1505">
                  <a:extLst>
                    <a:ext uri="{9D8B030D-6E8A-4147-A177-3AD203B41FA5}">
                      <a16:colId xmlns:a16="http://schemas.microsoft.com/office/drawing/2014/main" val="2095108020"/>
                    </a:ext>
                  </a:extLst>
                </a:gridCol>
              </a:tblGrid>
              <a:tr h="311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Encryptor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Factory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7271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913928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create()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27488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47628E8-5ACD-4E17-A724-BF2EEFECB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015777"/>
              </p:ext>
            </p:extLst>
          </p:nvPr>
        </p:nvGraphicFramePr>
        <p:xfrm>
          <a:off x="8845176" y="1176869"/>
          <a:ext cx="1141505" cy="768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1505">
                  <a:extLst>
                    <a:ext uri="{9D8B030D-6E8A-4147-A177-3AD203B41FA5}">
                      <a16:colId xmlns:a16="http://schemas.microsoft.com/office/drawing/2014/main" val="2095108020"/>
                    </a:ext>
                  </a:extLst>
                </a:gridCol>
              </a:tblGrid>
              <a:tr h="311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&lt;interface&gt;</a:t>
                      </a:r>
                    </a:p>
                    <a:p>
                      <a:pPr algn="ctr" latinLnBrk="1"/>
                      <a:r>
                        <a:rPr lang="en-US" altLang="ko-KR" sz="1200" dirty="0" err="1"/>
                        <a:t>EncryptorIF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7271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encrypt()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91392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F3CC9E6-8E13-4567-B672-DCB8E33A2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187777"/>
              </p:ext>
            </p:extLst>
          </p:nvPr>
        </p:nvGraphicFramePr>
        <p:xfrm>
          <a:off x="7748490" y="2414962"/>
          <a:ext cx="1029451" cy="1080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9451">
                  <a:extLst>
                    <a:ext uri="{9D8B030D-6E8A-4147-A177-3AD203B41FA5}">
                      <a16:colId xmlns:a16="http://schemas.microsoft.com/office/drawing/2014/main" val="2095108020"/>
                    </a:ext>
                  </a:extLst>
                </a:gridCol>
              </a:tblGrid>
              <a:tr h="311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Ceasar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 err="1"/>
                        <a:t>Encryptor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7271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913928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encrypt()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27488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A7821A1-8418-457B-B213-AC81DC698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525659"/>
              </p:ext>
            </p:extLst>
          </p:nvPr>
        </p:nvGraphicFramePr>
        <p:xfrm>
          <a:off x="8901947" y="2414962"/>
          <a:ext cx="1029451" cy="1080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9451">
                  <a:extLst>
                    <a:ext uri="{9D8B030D-6E8A-4147-A177-3AD203B41FA5}">
                      <a16:colId xmlns:a16="http://schemas.microsoft.com/office/drawing/2014/main" val="2095108020"/>
                    </a:ext>
                  </a:extLst>
                </a:gridCol>
              </a:tblGrid>
              <a:tr h="311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3DES</a:t>
                      </a:r>
                    </a:p>
                    <a:p>
                      <a:pPr algn="ctr" latinLnBrk="1"/>
                      <a:r>
                        <a:rPr lang="en-US" altLang="ko-KR" sz="1200" dirty="0" err="1"/>
                        <a:t>Encryptor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7271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913928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encrypt()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274883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3092F9D-3C09-4BA4-9A62-F6549998D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828487"/>
              </p:ext>
            </p:extLst>
          </p:nvPr>
        </p:nvGraphicFramePr>
        <p:xfrm>
          <a:off x="10050926" y="2414962"/>
          <a:ext cx="1029451" cy="1080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9451">
                  <a:extLst>
                    <a:ext uri="{9D8B030D-6E8A-4147-A177-3AD203B41FA5}">
                      <a16:colId xmlns:a16="http://schemas.microsoft.com/office/drawing/2014/main" val="2095108020"/>
                    </a:ext>
                  </a:extLst>
                </a:gridCol>
              </a:tblGrid>
              <a:tr h="311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ARIA</a:t>
                      </a:r>
                    </a:p>
                    <a:p>
                      <a:pPr algn="ctr" latinLnBrk="1"/>
                      <a:r>
                        <a:rPr lang="en-US" altLang="ko-KR" sz="1200" dirty="0" err="1"/>
                        <a:t>Encryptor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7271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913928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encrypt()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274883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921C887-5855-4797-BE68-5A7EA8E5FFC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7237505" y="1561189"/>
            <a:ext cx="1607671" cy="7804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C0B6969-C4D0-46AE-93BA-AF87556788E5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rot="5400000" flipH="1" flipV="1">
            <a:off x="8604845" y="1603880"/>
            <a:ext cx="469452" cy="1152713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prstDash val="soli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A14A0C-987E-4ED5-8B85-EFBC3D51BDA6}"/>
              </a:ext>
            </a:extLst>
          </p:cNvPr>
          <p:cNvCxnSpPr>
            <a:cxnSpLocks/>
            <a:stCxn id="23" idx="0"/>
            <a:endCxn id="21" idx="2"/>
          </p:cNvCxnSpPr>
          <p:nvPr/>
        </p:nvCxnSpPr>
        <p:spPr>
          <a:xfrm rot="16200000" flipV="1">
            <a:off x="9181574" y="2179864"/>
            <a:ext cx="469452" cy="744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prstDash val="soli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86A370C-9314-4DD0-A6DD-C47CA6A09827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rot="16200000" flipV="1">
            <a:off x="9756064" y="1605374"/>
            <a:ext cx="469452" cy="1149723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prstDash val="soli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사각형: 모서리가 접힌 도형 40">
            <a:extLst>
              <a:ext uri="{FF2B5EF4-FFF2-40B4-BE49-F238E27FC236}">
                <a16:creationId xmlns:a16="http://schemas.microsoft.com/office/drawing/2014/main" id="{DD82CB2D-F40B-4FF8-BED8-8FAF90C23DF7}"/>
              </a:ext>
            </a:extLst>
          </p:cNvPr>
          <p:cNvSpPr/>
          <p:nvPr/>
        </p:nvSpPr>
        <p:spPr>
          <a:xfrm>
            <a:off x="4985867" y="2955003"/>
            <a:ext cx="753035" cy="43468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config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EE5D91CE-7B42-4BDD-8BB5-F0FE27AB4A02}"/>
              </a:ext>
            </a:extLst>
          </p:cNvPr>
          <p:cNvSpPr/>
          <p:nvPr/>
        </p:nvSpPr>
        <p:spPr>
          <a:xfrm>
            <a:off x="2218765" y="3895057"/>
            <a:ext cx="753035" cy="43468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config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8CA2D945-12CF-432C-96BD-F6B1059C1C7E}"/>
              </a:ext>
            </a:extLst>
          </p:cNvPr>
          <p:cNvCxnSpPr>
            <a:cxnSpLocks/>
            <a:stCxn id="53" idx="3"/>
            <a:endCxn id="42" idx="1"/>
          </p:cNvCxnSpPr>
          <p:nvPr/>
        </p:nvCxnSpPr>
        <p:spPr>
          <a:xfrm>
            <a:off x="1937871" y="4012641"/>
            <a:ext cx="280894" cy="997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3B773C4-01D4-4585-BCEB-A316D9537C2A}"/>
              </a:ext>
            </a:extLst>
          </p:cNvPr>
          <p:cNvSpPr txBox="1"/>
          <p:nvPr/>
        </p:nvSpPr>
        <p:spPr>
          <a:xfrm>
            <a:off x="306946" y="5354467"/>
            <a:ext cx="103705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알고리즘별 구현체를 </a:t>
            </a:r>
            <a:r>
              <a:rPr lang="en-US" altLang="ko-KR" sz="1200" dirty="0"/>
              <a:t>Config </a:t>
            </a:r>
            <a:r>
              <a:rPr lang="ko-KR" altLang="en-US" sz="1200" dirty="0"/>
              <a:t>컴포넌트를 이용해 설정으로 관리한다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Config</a:t>
            </a:r>
            <a:r>
              <a:rPr lang="ko-KR" altLang="en-US" sz="1200" dirty="0"/>
              <a:t> 컴포넌트는 별도의 설정 파일을 통해 시스템 전반의 설정을 관리하며</a:t>
            </a:r>
            <a:r>
              <a:rPr lang="en-US" altLang="ko-KR" sz="1200" dirty="0"/>
              <a:t>, reload </a:t>
            </a:r>
            <a:r>
              <a:rPr lang="ko-KR" altLang="en-US" sz="1200" dirty="0" err="1"/>
              <a:t>수행시</a:t>
            </a:r>
            <a:r>
              <a:rPr lang="ko-KR" altLang="en-US" sz="1200" dirty="0"/>
              <a:t> </a:t>
            </a:r>
            <a:r>
              <a:rPr lang="en-US" altLang="ko-KR" sz="1200" dirty="0"/>
              <a:t>config</a:t>
            </a:r>
            <a:r>
              <a:rPr lang="ko-KR" altLang="en-US" sz="1200" dirty="0"/>
              <a:t>에 대한 조회를 </a:t>
            </a:r>
            <a:r>
              <a:rPr lang="en-US" altLang="ko-KR" sz="1200" dirty="0"/>
              <a:t>block</a:t>
            </a:r>
            <a:r>
              <a:rPr lang="ko-KR" altLang="en-US" sz="1200" dirty="0"/>
              <a:t>함으로써 일관성을 유지한다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제약 사항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클라이언트 영역에도 동일하게 압축 해제 및 복호화 </a:t>
            </a:r>
            <a:r>
              <a:rPr lang="ko-KR" altLang="en-US" sz="1200" dirty="0" err="1"/>
              <a:t>매커니즘이</a:t>
            </a:r>
            <a:r>
              <a:rPr lang="ko-KR" altLang="en-US" sz="1200" dirty="0"/>
              <a:t> 적용되어 있어야 한다</a:t>
            </a:r>
            <a:r>
              <a:rPr lang="en-US" altLang="ko-KR" sz="1200" dirty="0"/>
              <a:t>.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EE1A7661-BDA3-4C6A-ADC6-79D81EDAF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791808"/>
              </p:ext>
            </p:extLst>
          </p:nvPr>
        </p:nvGraphicFramePr>
        <p:xfrm>
          <a:off x="796366" y="3545480"/>
          <a:ext cx="1141505" cy="9343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1505">
                  <a:extLst>
                    <a:ext uri="{9D8B030D-6E8A-4147-A177-3AD203B41FA5}">
                      <a16:colId xmlns:a16="http://schemas.microsoft.com/office/drawing/2014/main" val="2095108020"/>
                    </a:ext>
                  </a:extLst>
                </a:gridCol>
              </a:tblGrid>
              <a:tr h="311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Config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7271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913928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274883"/>
                  </a:ext>
                </a:extLst>
              </a:tr>
            </a:tbl>
          </a:graphicData>
        </a:graphic>
      </p:graphicFrame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7911C7E-4614-47EA-8611-5CDBDC16639F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>
            <a:off x="1367118" y="3212657"/>
            <a:ext cx="0" cy="332823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CE186D98-8487-4EF4-B744-A4AC2487607D}"/>
              </a:ext>
            </a:extLst>
          </p:cNvPr>
          <p:cNvCxnSpPr>
            <a:cxnSpLocks/>
            <a:stCxn id="64" idx="1"/>
            <a:endCxn id="41" idx="3"/>
          </p:cNvCxnSpPr>
          <p:nvPr/>
        </p:nvCxnSpPr>
        <p:spPr>
          <a:xfrm rot="10800000" flipV="1">
            <a:off x="5738902" y="2920173"/>
            <a:ext cx="363074" cy="2521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A11AFB0A-70B9-4559-A131-C120ED3B1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968801"/>
              </p:ext>
            </p:extLst>
          </p:nvPr>
        </p:nvGraphicFramePr>
        <p:xfrm>
          <a:off x="6101976" y="2453013"/>
          <a:ext cx="1141505" cy="9343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1505">
                  <a:extLst>
                    <a:ext uri="{9D8B030D-6E8A-4147-A177-3AD203B41FA5}">
                      <a16:colId xmlns:a16="http://schemas.microsoft.com/office/drawing/2014/main" val="2095108020"/>
                    </a:ext>
                  </a:extLst>
                </a:gridCol>
              </a:tblGrid>
              <a:tr h="311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Config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7271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913928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274883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63ECE85-234D-48EB-A612-441262C5F0D0}"/>
              </a:ext>
            </a:extLst>
          </p:cNvPr>
          <p:cNvCxnSpPr>
            <a:cxnSpLocks/>
            <a:stCxn id="20" idx="2"/>
            <a:endCxn id="64" idx="0"/>
          </p:cNvCxnSpPr>
          <p:nvPr/>
        </p:nvCxnSpPr>
        <p:spPr>
          <a:xfrm>
            <a:off x="6666752" y="2109034"/>
            <a:ext cx="5976" cy="343979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868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B2F8D7-0FC1-4480-BB9F-3F648ED2C39A}"/>
              </a:ext>
            </a:extLst>
          </p:cNvPr>
          <p:cNvSpPr txBox="1"/>
          <p:nvPr/>
        </p:nvSpPr>
        <p:spPr>
          <a:xfrm>
            <a:off x="302464" y="361129"/>
            <a:ext cx="111911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* </a:t>
            </a:r>
            <a:r>
              <a:rPr lang="ko-KR" altLang="en-US" sz="1200" b="1" dirty="0"/>
              <a:t>메커니즘 분석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다중 사용자 처리</a:t>
            </a:r>
            <a:endParaRPr lang="en-US" altLang="ko-KR" sz="1200" b="1" dirty="0"/>
          </a:p>
          <a:p>
            <a:r>
              <a:rPr lang="ko-KR" altLang="en-US" sz="1200" dirty="0"/>
              <a:t>다중 사용자의 요청을 처리할 수 있어야 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대용량 파일 전송의 경우 메모리와 </a:t>
            </a:r>
            <a:r>
              <a:rPr lang="en-US" altLang="ko-KR" sz="1200" dirty="0"/>
              <a:t>CPU</a:t>
            </a:r>
            <a:r>
              <a:rPr lang="ko-KR" altLang="en-US" sz="1200" dirty="0"/>
              <a:t>를 많이 사용하는데</a:t>
            </a:r>
            <a:r>
              <a:rPr lang="en-US" altLang="ko-KR" sz="1200" dirty="0"/>
              <a:t>, </a:t>
            </a:r>
            <a:r>
              <a:rPr lang="ko-KR" altLang="en-US" sz="1200" dirty="0"/>
              <a:t>과도한 요청으로 대기열이 쌓여서 시스템 성능이 저하되고 시스템이 다운되는 현상을 방지하기 위해 비동기 메시지 처리 방식으로 구성한다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Message Queue </a:t>
            </a:r>
            <a:r>
              <a:rPr lang="ko-KR" altLang="en-US" sz="1200" dirty="0"/>
              <a:t>특징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비동기 </a:t>
            </a:r>
            <a:r>
              <a:rPr lang="en-US" altLang="ko-KR" sz="1200" dirty="0"/>
              <a:t>(Asynchronous) : </a:t>
            </a:r>
            <a:r>
              <a:rPr lang="ko-KR" altLang="en-US" sz="1200" dirty="0"/>
              <a:t>비동기 처리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 err="1"/>
              <a:t>비동조</a:t>
            </a:r>
            <a:r>
              <a:rPr lang="ko-KR" altLang="en-US" sz="1200" dirty="0"/>
              <a:t> </a:t>
            </a:r>
            <a:r>
              <a:rPr lang="en-US" altLang="ko-KR" sz="1200" dirty="0"/>
              <a:t>(Decoupling) :</a:t>
            </a:r>
            <a:r>
              <a:rPr lang="ko-KR" altLang="en-US" sz="1200" dirty="0"/>
              <a:t> 어플리케이션과 분리 가능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탄력성 </a:t>
            </a:r>
            <a:r>
              <a:rPr lang="en-US" altLang="ko-KR" sz="1200" dirty="0"/>
              <a:t>(Resilience) : </a:t>
            </a:r>
            <a:r>
              <a:rPr lang="ko-KR" altLang="en-US" sz="1200" dirty="0"/>
              <a:t>일부 </a:t>
            </a:r>
            <a:r>
              <a:rPr lang="ko-KR" altLang="en-US" sz="1200" dirty="0" err="1"/>
              <a:t>실패시</a:t>
            </a:r>
            <a:r>
              <a:rPr lang="ko-KR" altLang="en-US" sz="1200" dirty="0"/>
              <a:t> 전체 영향을 받지 않음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반복 </a:t>
            </a:r>
            <a:r>
              <a:rPr lang="en-US" altLang="ko-KR" sz="1200" dirty="0"/>
              <a:t>(Redundancy) : </a:t>
            </a:r>
            <a:r>
              <a:rPr lang="ko-KR" altLang="en-US" sz="1200" dirty="0"/>
              <a:t>실패할 경우 재실행 가능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보증 </a:t>
            </a:r>
            <a:r>
              <a:rPr lang="en-US" altLang="ko-KR" sz="1200" dirty="0"/>
              <a:t>(Guarantees) : </a:t>
            </a:r>
            <a:r>
              <a:rPr lang="ko-KR" altLang="en-US" sz="1200" dirty="0"/>
              <a:t>작업이 처리된 것을 확인할 수 있음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확장성 </a:t>
            </a:r>
            <a:r>
              <a:rPr lang="en-US" altLang="ko-KR" sz="1200" dirty="0"/>
              <a:t>(Scalable) : </a:t>
            </a:r>
            <a:r>
              <a:rPr lang="ko-KR" altLang="en-US" sz="1200" dirty="0"/>
              <a:t>다수의 프로세스들이 큐에 메시지를 보낼 수 있음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Message Queue </a:t>
            </a:r>
            <a:r>
              <a:rPr lang="ko-KR" altLang="en-US" sz="1200" dirty="0"/>
              <a:t>제품 예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en-US" altLang="ko-KR" sz="1200" dirty="0"/>
              <a:t>ActiveMQ</a:t>
            </a:r>
          </a:p>
          <a:p>
            <a:pPr marL="1085850" lvl="2" indent="-171450">
              <a:buFontTx/>
              <a:buChar char="-"/>
            </a:pPr>
            <a:r>
              <a:rPr lang="ko-KR" altLang="en-US" sz="1200" dirty="0"/>
              <a:t>다양한 언어 지원</a:t>
            </a:r>
            <a:endParaRPr lang="en-US" altLang="ko-KR" sz="1200" dirty="0"/>
          </a:p>
          <a:p>
            <a:pPr marL="1085850" lvl="2" indent="-171450">
              <a:buFontTx/>
              <a:buChar char="-"/>
            </a:pPr>
            <a:r>
              <a:rPr lang="ko-KR" altLang="en-US" sz="1200" dirty="0" err="1"/>
              <a:t>클러스트링</a:t>
            </a:r>
            <a:r>
              <a:rPr lang="ko-KR" altLang="en-US" sz="1200" dirty="0"/>
              <a:t> 가능</a:t>
            </a:r>
            <a:endParaRPr lang="en-US" altLang="ko-KR" sz="1200" dirty="0"/>
          </a:p>
          <a:p>
            <a:pPr marL="1085850" lvl="2" indent="-171450">
              <a:buFontTx/>
              <a:buChar char="-"/>
            </a:pPr>
            <a:r>
              <a:rPr lang="ko-KR" altLang="en-US" sz="1200" dirty="0"/>
              <a:t>모니터링 도구 </a:t>
            </a:r>
            <a:r>
              <a:rPr lang="ko-KR" altLang="en-US" sz="1200" dirty="0" err="1"/>
              <a:t>미지원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en-US" altLang="ko-KR" sz="1200" dirty="0"/>
              <a:t>RabbitMQ</a:t>
            </a:r>
          </a:p>
          <a:p>
            <a:pPr marL="1085850" lvl="2" indent="-171450">
              <a:buFontTx/>
              <a:buChar char="-"/>
            </a:pPr>
            <a:r>
              <a:rPr lang="ko-KR" altLang="en-US" sz="1200" dirty="0"/>
              <a:t>다양한 언어 지원</a:t>
            </a:r>
            <a:endParaRPr lang="en-US" altLang="ko-KR" sz="1200" dirty="0"/>
          </a:p>
          <a:p>
            <a:pPr marL="1085850" lvl="2" indent="-171450">
              <a:buFontTx/>
              <a:buChar char="-"/>
            </a:pPr>
            <a:r>
              <a:rPr lang="ko-KR" altLang="en-US" sz="1200" dirty="0" err="1"/>
              <a:t>클러스트링</a:t>
            </a:r>
            <a:r>
              <a:rPr lang="ko-KR" altLang="en-US" sz="1200" dirty="0"/>
              <a:t> 가능</a:t>
            </a:r>
            <a:endParaRPr lang="en-US" altLang="ko-KR" sz="1200" dirty="0"/>
          </a:p>
          <a:p>
            <a:pPr marL="1085850" lvl="2" indent="-171450">
              <a:buFontTx/>
              <a:buChar char="-"/>
            </a:pPr>
            <a:r>
              <a:rPr lang="ko-KR" altLang="en-US" sz="1200" dirty="0"/>
              <a:t>실시간 모니터링 및 관리 용이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en-US" altLang="ko-KR" sz="1200" dirty="0"/>
              <a:t>Kafka</a:t>
            </a:r>
          </a:p>
          <a:p>
            <a:pPr marL="1085850" lvl="2" indent="-171450">
              <a:buFontTx/>
              <a:buChar char="-"/>
            </a:pPr>
            <a:r>
              <a:rPr lang="ko-KR" altLang="en-US" sz="1200" dirty="0"/>
              <a:t>대용량 실시간 처리에 특화되어 설계된 메시지 시스템</a:t>
            </a:r>
            <a:endParaRPr lang="en-US" altLang="ko-KR" sz="1200" dirty="0"/>
          </a:p>
          <a:p>
            <a:pPr marL="1085850" lvl="2" indent="-171450">
              <a:buFontTx/>
              <a:buChar char="-"/>
            </a:pPr>
            <a:r>
              <a:rPr lang="ko-KR" altLang="en-US" sz="1200" dirty="0"/>
              <a:t>분산 시스템을 기본으로 설계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선정을 위한 판단 근거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성능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지원 언어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설치를 위한 최소 사양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충분한 레퍼런스가 존재하는지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오픈 소스인 경우</a:t>
            </a:r>
            <a:r>
              <a:rPr lang="en-US" altLang="ko-KR" sz="1200" dirty="0"/>
              <a:t>,</a:t>
            </a:r>
            <a:r>
              <a:rPr lang="ko-KR" altLang="en-US" sz="1200" dirty="0"/>
              <a:t> 릴리즈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커밋</a:t>
            </a:r>
            <a:r>
              <a:rPr lang="ko-KR" altLang="en-US" sz="1200" dirty="0"/>
              <a:t> 건수 등 커뮤니티 활동 상황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상용인 경우</a:t>
            </a:r>
            <a:r>
              <a:rPr lang="en-US" altLang="ko-KR" sz="1200" dirty="0"/>
              <a:t>, </a:t>
            </a:r>
            <a:r>
              <a:rPr lang="ko-KR" altLang="en-US" sz="1200" dirty="0"/>
              <a:t>기술 지원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02400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B2F8D7-0FC1-4480-BB9F-3F648ED2C39A}"/>
              </a:ext>
            </a:extLst>
          </p:cNvPr>
          <p:cNvSpPr txBox="1"/>
          <p:nvPr/>
        </p:nvSpPr>
        <p:spPr>
          <a:xfrm>
            <a:off x="302464" y="361129"/>
            <a:ext cx="113695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* </a:t>
            </a:r>
            <a:r>
              <a:rPr lang="ko-KR" altLang="en-US" sz="1200" b="1" dirty="0"/>
              <a:t>메커니즘 분석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압축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암호화 최소화</a:t>
            </a:r>
            <a:endParaRPr lang="en-US" altLang="ko-KR" sz="1200" b="1" dirty="0"/>
          </a:p>
          <a:p>
            <a:r>
              <a:rPr lang="ko-KR" altLang="en-US" sz="1200" dirty="0"/>
              <a:t>방안 </a:t>
            </a:r>
            <a:r>
              <a:rPr lang="en-US" altLang="ko-KR" sz="1200" dirty="0"/>
              <a:t>1) </a:t>
            </a:r>
            <a:r>
              <a:rPr lang="ko-KR" altLang="en-US" sz="1200" dirty="0"/>
              <a:t>대용량 파일을 저장하는 시점에 미리 압축</a:t>
            </a:r>
            <a:r>
              <a:rPr lang="en-US" altLang="ko-KR" sz="1200" dirty="0"/>
              <a:t>/</a:t>
            </a:r>
            <a:r>
              <a:rPr lang="ko-KR" altLang="en-US" sz="1200" dirty="0"/>
              <a:t>암호화를 하여 저장한다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단점 </a:t>
            </a:r>
            <a:r>
              <a:rPr lang="en-US" altLang="ko-KR" sz="1200" dirty="0"/>
              <a:t>: </a:t>
            </a:r>
            <a:r>
              <a:rPr lang="ko-KR" altLang="en-US" sz="1200" dirty="0"/>
              <a:t>모든 파일에 대해 압축</a:t>
            </a:r>
            <a:r>
              <a:rPr lang="en-US" altLang="ko-KR" sz="1200" dirty="0"/>
              <a:t>/</a:t>
            </a:r>
            <a:r>
              <a:rPr lang="ko-KR" altLang="en-US" sz="1200" dirty="0"/>
              <a:t>암호화된 파일을 저장하려면 </a:t>
            </a:r>
            <a:r>
              <a:rPr lang="en-US" altLang="ko-KR" sz="1200" dirty="0"/>
              <a:t>(</a:t>
            </a:r>
            <a:r>
              <a:rPr lang="ko-KR" altLang="en-US" sz="1200" dirty="0"/>
              <a:t>전체 파일 용량 </a:t>
            </a:r>
            <a:r>
              <a:rPr lang="en-US" altLang="ko-KR" sz="1200" dirty="0"/>
              <a:t>* </a:t>
            </a:r>
            <a:r>
              <a:rPr lang="ko-KR" altLang="en-US" sz="1200" dirty="0"/>
              <a:t>압축률</a:t>
            </a:r>
            <a:r>
              <a:rPr lang="en-US" altLang="ko-KR" sz="1200" dirty="0"/>
              <a:t>)</a:t>
            </a:r>
            <a:r>
              <a:rPr lang="ko-KR" altLang="en-US" sz="1200" dirty="0"/>
              <a:t>만큼의 저장소가 필요함</a:t>
            </a:r>
            <a:endParaRPr lang="en-US" altLang="ko-KR" sz="1200" dirty="0"/>
          </a:p>
          <a:p>
            <a:r>
              <a:rPr lang="en-US" altLang="ko-KR" sz="1200" dirty="0"/>
              <a:t>           </a:t>
            </a:r>
            <a:r>
              <a:rPr lang="ko-KR" altLang="en-US" sz="1200" dirty="0"/>
              <a:t>압축 또는 암호화 알고리즘이 변경되면 전체에 대해 다시 압축</a:t>
            </a:r>
            <a:r>
              <a:rPr lang="en-US" altLang="ko-KR" sz="1200" dirty="0"/>
              <a:t>/</a:t>
            </a:r>
            <a:r>
              <a:rPr lang="ko-KR" altLang="en-US" sz="1200" dirty="0"/>
              <a:t>암호화를 수행해야 하므로 해당 시점에 부하가 상당함</a:t>
            </a:r>
            <a:endParaRPr lang="en-US" altLang="ko-KR" sz="1200" dirty="0"/>
          </a:p>
          <a:p>
            <a:r>
              <a:rPr lang="en-US" altLang="ko-KR" sz="1200" dirty="0">
                <a:sym typeface="Wingdings" panose="05000000000000000000" pitchFamily="2" charset="2"/>
              </a:rPr>
              <a:t> drop</a:t>
            </a:r>
          </a:p>
          <a:p>
            <a:endParaRPr lang="en-US" altLang="ko-KR" sz="1200" dirty="0"/>
          </a:p>
          <a:p>
            <a:r>
              <a:rPr lang="ko-KR" altLang="en-US" sz="1200" dirty="0"/>
              <a:t>방안 </a:t>
            </a:r>
            <a:r>
              <a:rPr lang="en-US" altLang="ko-KR" sz="1200" dirty="0"/>
              <a:t>2) </a:t>
            </a:r>
            <a:r>
              <a:rPr lang="ko-KR" altLang="en-US" sz="1200" dirty="0"/>
              <a:t>자주 요청되는 파일에 대해서 압축</a:t>
            </a:r>
            <a:r>
              <a:rPr lang="en-US" altLang="ko-KR" sz="1200" dirty="0"/>
              <a:t>/</a:t>
            </a:r>
            <a:r>
              <a:rPr lang="ko-KR" altLang="en-US" sz="1200" dirty="0"/>
              <a:t>암호화된 파일을 별도로 저장한다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사용자의 파일 사용 특성에 따라 캐쉬 알고리즘과 캐쉬 사이즈를 선정하고</a:t>
            </a:r>
            <a:r>
              <a:rPr lang="en-US" altLang="ko-KR" sz="1200" dirty="0"/>
              <a:t>, </a:t>
            </a:r>
            <a:r>
              <a:rPr lang="ko-KR" altLang="en-US" sz="1200" dirty="0"/>
              <a:t>압축</a:t>
            </a:r>
            <a:r>
              <a:rPr lang="en-US" altLang="ko-KR" sz="1200" dirty="0"/>
              <a:t>/</a:t>
            </a:r>
            <a:r>
              <a:rPr lang="ko-KR" altLang="en-US" sz="1200" dirty="0"/>
              <a:t>암호화된 파일을 </a:t>
            </a:r>
            <a:r>
              <a:rPr lang="ko-KR" altLang="en-US" sz="1200" dirty="0" err="1"/>
              <a:t>캐쉬한다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캐쉬 대상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파일 정보 </a:t>
            </a:r>
            <a:r>
              <a:rPr lang="en-US" altLang="ko-KR" sz="1200" dirty="0"/>
              <a:t>: DB</a:t>
            </a:r>
            <a:r>
              <a:rPr lang="ko-KR" altLang="en-US" sz="1200" dirty="0"/>
              <a:t>에 저장 </a:t>
            </a:r>
            <a:r>
              <a:rPr lang="en-US" altLang="ko-KR" sz="1200" dirty="0"/>
              <a:t>(</a:t>
            </a:r>
            <a:r>
              <a:rPr lang="ko-KR" altLang="en-US" sz="1200" dirty="0"/>
              <a:t>알고리즘 </a:t>
            </a:r>
            <a:r>
              <a:rPr lang="en-US" altLang="ko-KR" sz="1200" dirty="0"/>
              <a:t>ID</a:t>
            </a:r>
            <a:r>
              <a:rPr lang="ko-KR" altLang="en-US" sz="1200" dirty="0"/>
              <a:t>도 함께 저장되어야 함</a:t>
            </a:r>
            <a:r>
              <a:rPr lang="en-US" altLang="ko-KR" sz="1200" dirty="0"/>
              <a:t>)</a:t>
            </a:r>
          </a:p>
          <a:p>
            <a:pPr marL="1085850" lvl="2" indent="-171450">
              <a:buFontTx/>
              <a:buChar char="-"/>
            </a:pPr>
            <a:r>
              <a:rPr lang="ko-KR" altLang="en-US" sz="1200" dirty="0"/>
              <a:t>원본 파일명</a:t>
            </a:r>
            <a:endParaRPr lang="en-US" altLang="ko-KR" sz="1200" dirty="0"/>
          </a:p>
          <a:p>
            <a:pPr marL="1085850" lvl="2" indent="-171450">
              <a:buFontTx/>
              <a:buChar char="-"/>
            </a:pPr>
            <a:r>
              <a:rPr lang="ko-KR" altLang="en-US" sz="1200" dirty="0"/>
              <a:t>암호화 알고리즘 </a:t>
            </a:r>
            <a:r>
              <a:rPr lang="en-US" altLang="ko-KR" sz="1200" dirty="0"/>
              <a:t>ID</a:t>
            </a:r>
          </a:p>
          <a:p>
            <a:pPr marL="1085850" lvl="2" indent="-171450">
              <a:buFontTx/>
              <a:buChar char="-"/>
            </a:pPr>
            <a:r>
              <a:rPr lang="ko-KR" altLang="en-US" sz="1200" dirty="0"/>
              <a:t>압축 알고리즘 </a:t>
            </a:r>
            <a:r>
              <a:rPr lang="en-US" altLang="ko-KR" sz="1200" dirty="0"/>
              <a:t>ID</a:t>
            </a:r>
          </a:p>
          <a:p>
            <a:pPr marL="1085850" lvl="2" indent="-171450">
              <a:buFontTx/>
              <a:buChar char="-"/>
            </a:pPr>
            <a:r>
              <a:rPr lang="ko-KR" altLang="en-US" sz="1200" dirty="0"/>
              <a:t>압축</a:t>
            </a:r>
            <a:r>
              <a:rPr lang="en-US" altLang="ko-KR" sz="1200" dirty="0"/>
              <a:t>/</a:t>
            </a:r>
            <a:r>
              <a:rPr lang="ko-KR" altLang="en-US" sz="1200" dirty="0"/>
              <a:t>암호화된 파일 경로</a:t>
            </a:r>
            <a:endParaRPr lang="en-US" altLang="ko-KR" sz="1200" dirty="0"/>
          </a:p>
          <a:p>
            <a:pPr marL="1085850" lvl="2" indent="-171450">
              <a:buFontTx/>
              <a:buChar char="-"/>
            </a:pPr>
            <a:r>
              <a:rPr lang="ko-KR" altLang="en-US" sz="1200" dirty="0"/>
              <a:t>최근 요청일시</a:t>
            </a:r>
            <a:endParaRPr lang="en-US" altLang="ko-KR" sz="1200" dirty="0"/>
          </a:p>
          <a:p>
            <a:pPr marL="1085850" lvl="2" indent="-171450">
              <a:buFontTx/>
              <a:buChar char="-"/>
            </a:pPr>
            <a:r>
              <a:rPr lang="ko-KR" altLang="en-US" sz="1200" dirty="0"/>
              <a:t>요청 건수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압축</a:t>
            </a:r>
            <a:r>
              <a:rPr lang="en-US" altLang="ko-KR" sz="1200" dirty="0"/>
              <a:t>/</a:t>
            </a:r>
            <a:r>
              <a:rPr lang="ko-KR" altLang="en-US" sz="1200" dirty="0"/>
              <a:t>암호화된 파일 </a:t>
            </a:r>
            <a:r>
              <a:rPr lang="en-US" altLang="ko-KR" sz="1200" dirty="0"/>
              <a:t>: </a:t>
            </a:r>
            <a:r>
              <a:rPr lang="ko-KR" altLang="en-US" sz="1200" dirty="0"/>
              <a:t>별도의 파일 저장소에 저장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캐쉬 알고리즘 </a:t>
            </a:r>
            <a:r>
              <a:rPr lang="en-US" altLang="ko-KR" sz="1200" dirty="0"/>
              <a:t>(LRU </a:t>
            </a:r>
            <a:r>
              <a:rPr lang="ko-KR" altLang="en-US" sz="1200" dirty="0"/>
              <a:t>또는 </a:t>
            </a:r>
            <a:r>
              <a:rPr lang="en-US" altLang="ko-KR" sz="1200" dirty="0"/>
              <a:t>LFU </a:t>
            </a:r>
            <a:r>
              <a:rPr lang="ko-KR" altLang="en-US" sz="1200" dirty="0"/>
              <a:t>선호</a:t>
            </a:r>
            <a:r>
              <a:rPr lang="en-US" altLang="ko-KR" sz="1200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en-US" altLang="ko-KR" sz="1200" dirty="0"/>
              <a:t>LRU (Least Recently Used) </a:t>
            </a:r>
          </a:p>
          <a:p>
            <a:pPr marL="628650" lvl="1" indent="-171450">
              <a:buFontTx/>
              <a:buChar char="-"/>
            </a:pPr>
            <a:r>
              <a:rPr lang="en-US" altLang="ko-KR" sz="1200" dirty="0"/>
              <a:t>LFU (Least Frequently Used)</a:t>
            </a:r>
          </a:p>
          <a:p>
            <a:pPr marL="628650" lvl="1" indent="-171450">
              <a:buFontTx/>
              <a:buChar char="-"/>
            </a:pPr>
            <a:r>
              <a:rPr lang="en-US" altLang="ko-KR" sz="1200" dirty="0"/>
              <a:t>FIFO (First In First Out)</a:t>
            </a:r>
          </a:p>
          <a:p>
            <a:pPr marL="628650" lvl="1" indent="-171450">
              <a:buFontTx/>
              <a:buChar char="-"/>
            </a:pPr>
            <a:r>
              <a:rPr lang="en-US" altLang="ko-KR" sz="1200" dirty="0"/>
              <a:t>Random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캐쉬</a:t>
            </a:r>
            <a:r>
              <a:rPr lang="en-US" altLang="ko-KR" sz="1200" dirty="0"/>
              <a:t> </a:t>
            </a:r>
            <a:r>
              <a:rPr lang="ko-KR" altLang="en-US" sz="1200" dirty="0"/>
              <a:t>메커니즘 </a:t>
            </a:r>
            <a:r>
              <a:rPr lang="ko-KR" altLang="en-US" sz="1200" dirty="0" err="1"/>
              <a:t>구현시</a:t>
            </a:r>
            <a:r>
              <a:rPr lang="ko-KR" altLang="en-US" sz="1200" dirty="0"/>
              <a:t> 고려해야 하는 사항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파일 정보 </a:t>
            </a:r>
            <a:r>
              <a:rPr lang="ko-KR" altLang="en-US" sz="1200" dirty="0" err="1"/>
              <a:t>삭제시</a:t>
            </a:r>
            <a:r>
              <a:rPr lang="ko-KR" altLang="en-US" sz="1200" dirty="0"/>
              <a:t> 파일 저장소에서 압축</a:t>
            </a:r>
            <a:r>
              <a:rPr lang="en-US" altLang="ko-KR" sz="1200" dirty="0"/>
              <a:t>/</a:t>
            </a:r>
            <a:r>
              <a:rPr lang="ko-KR" altLang="en-US" sz="1200" dirty="0"/>
              <a:t>암호화된 파일도 함께 삭제한다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원하는 시점에 캐쉬를 </a:t>
            </a:r>
            <a:r>
              <a:rPr lang="en-US" altLang="ko-KR" sz="1200" dirty="0"/>
              <a:t>clean </a:t>
            </a:r>
            <a:r>
              <a:rPr lang="ko-KR" altLang="en-US" sz="1200" dirty="0"/>
              <a:t>할 수 있는 </a:t>
            </a:r>
            <a:r>
              <a:rPr lang="en-US" altLang="ko-KR" sz="1200" dirty="0"/>
              <a:t>API</a:t>
            </a:r>
            <a:r>
              <a:rPr lang="ko-KR" altLang="en-US" sz="1200" dirty="0"/>
              <a:t>를 제공한다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압축 또는 암호화 알고리즘이 변경되면</a:t>
            </a:r>
            <a:r>
              <a:rPr lang="en-US" altLang="ko-KR" sz="1200" dirty="0"/>
              <a:t>, </a:t>
            </a:r>
            <a:r>
              <a:rPr lang="ko-KR" altLang="en-US" sz="1200" dirty="0"/>
              <a:t>캐쉬 파일 정보 및 파일을 모두 삭제한다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알고리즘 및 캐쉬 사이즈는 별도의 설정 파일로 관리하고 실시간으로 변경할 수 있도록 한다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제약사항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멀티 서버에서 동일한 파일 저장소를 사용할 수 있도록 </a:t>
            </a:r>
            <a:r>
              <a:rPr lang="en-US" altLang="ko-KR" sz="1200" dirty="0"/>
              <a:t>NAS </a:t>
            </a:r>
            <a:r>
              <a:rPr lang="ko-KR" altLang="en-US" sz="1200" dirty="0"/>
              <a:t>등의 적용이 고려되어야 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그렇지 않을 경우에는 </a:t>
            </a:r>
            <a:r>
              <a:rPr lang="en-US" altLang="ko-KR" sz="1200" dirty="0"/>
              <a:t>DB</a:t>
            </a:r>
            <a:r>
              <a:rPr lang="ko-KR" altLang="en-US" sz="1200" dirty="0"/>
              <a:t>로 저장하는 파일 정보에 서버 정보가 추가되어야 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237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A8C78-4959-4D64-87FD-305FF45520A4}"/>
              </a:ext>
            </a:extLst>
          </p:cNvPr>
          <p:cNvSpPr txBox="1"/>
          <p:nvPr/>
        </p:nvSpPr>
        <p:spPr>
          <a:xfrm>
            <a:off x="309087" y="235230"/>
            <a:ext cx="88296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* </a:t>
            </a:r>
            <a:r>
              <a:rPr lang="ko-KR" altLang="en-US" sz="1200" b="1" dirty="0"/>
              <a:t>메커니즘 분석 </a:t>
            </a:r>
            <a:r>
              <a:rPr lang="en-US" altLang="ko-KR" sz="1200" b="1" dirty="0"/>
              <a:t>- </a:t>
            </a:r>
            <a:r>
              <a:rPr lang="ko-KR" altLang="en-US" sz="1200" b="1" dirty="0" err="1"/>
              <a:t>체크섬</a:t>
            </a:r>
            <a:endParaRPr lang="en-US" altLang="ko-KR" sz="1200" b="1" dirty="0"/>
          </a:p>
          <a:p>
            <a:r>
              <a:rPr lang="ko-KR" altLang="en-US" sz="1200" dirty="0"/>
              <a:t>전송된 파일의 유효성을 클라이언트에서 검사할 수 있도록 </a:t>
            </a:r>
            <a:r>
              <a:rPr lang="ko-KR" altLang="en-US" sz="1200" dirty="0" err="1"/>
              <a:t>체크섬을</a:t>
            </a:r>
            <a:r>
              <a:rPr lang="ko-KR" altLang="en-US" sz="1200" dirty="0"/>
              <a:t> 제공한다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단방향 </a:t>
            </a:r>
            <a:r>
              <a:rPr lang="ko-KR" altLang="en-US" sz="1200" dirty="0" err="1"/>
              <a:t>암호화을</a:t>
            </a:r>
            <a:r>
              <a:rPr lang="ko-KR" altLang="en-US" sz="1200" dirty="0"/>
              <a:t> 통해 생성한 </a:t>
            </a:r>
            <a:r>
              <a:rPr lang="ko-KR" altLang="en-US" sz="1200" dirty="0" err="1"/>
              <a:t>해쉬를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체크섬으로</a:t>
            </a:r>
            <a:r>
              <a:rPr lang="ko-KR" altLang="en-US" sz="1200" dirty="0"/>
              <a:t> 제공한다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체크섬</a:t>
            </a:r>
            <a:r>
              <a:rPr lang="ko-KR" altLang="en-US" sz="1200" dirty="0"/>
              <a:t> 생성 알고리즘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en-US" altLang="ko-KR" sz="1200" dirty="0"/>
              <a:t>MD5 : </a:t>
            </a:r>
            <a:r>
              <a:rPr lang="ko-KR" altLang="en-US" sz="1200" dirty="0"/>
              <a:t>취약점이 알려져서 사용을 권장하지 않음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en-US" altLang="ko-KR" sz="1200" dirty="0"/>
              <a:t>SHA :</a:t>
            </a:r>
            <a:r>
              <a:rPr lang="ko-KR" altLang="en-US" sz="1200" dirty="0"/>
              <a:t> </a:t>
            </a:r>
            <a:r>
              <a:rPr lang="en-US" altLang="ko-KR" sz="1200" dirty="0"/>
              <a:t>SHA-0, SHA-1</a:t>
            </a:r>
            <a:r>
              <a:rPr lang="ko-KR" altLang="en-US" sz="1200" dirty="0"/>
              <a:t>은 취약점이 </a:t>
            </a:r>
            <a:r>
              <a:rPr lang="ko-KR" altLang="en-US" sz="1200" dirty="0" err="1"/>
              <a:t>알려져있으므로</a:t>
            </a:r>
            <a:r>
              <a:rPr lang="ko-KR" altLang="en-US" sz="1200" dirty="0"/>
              <a:t> </a:t>
            </a:r>
            <a:r>
              <a:rPr lang="en-US" altLang="ko-KR" sz="1200" dirty="0"/>
              <a:t>SHA-2 </a:t>
            </a:r>
            <a:r>
              <a:rPr lang="ko-KR" altLang="en-US" sz="1200" dirty="0"/>
              <a:t>권장</a:t>
            </a:r>
            <a:r>
              <a:rPr lang="en-US" altLang="ko-KR" sz="1200" dirty="0"/>
              <a:t>. </a:t>
            </a:r>
            <a:r>
              <a:rPr lang="ko-KR" altLang="en-US" sz="1200" dirty="0"/>
              <a:t>통상 </a:t>
            </a:r>
            <a:r>
              <a:rPr lang="en-US" altLang="ko-KR" sz="1200" dirty="0"/>
              <a:t>SHA-256 </a:t>
            </a:r>
            <a:r>
              <a:rPr lang="ko-KR" altLang="en-US" sz="1200" dirty="0"/>
              <a:t>이상의 알고리즘을 사용하도록 권장됨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구현</a:t>
            </a:r>
            <a:r>
              <a:rPr lang="en-US" altLang="ko-KR" sz="1200" dirty="0"/>
              <a:t> </a:t>
            </a:r>
            <a:r>
              <a:rPr lang="ko-KR" altLang="en-US" sz="1200" dirty="0"/>
              <a:t>방안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en-US" altLang="ko-KR" sz="1200" dirty="0"/>
              <a:t>Java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MessageDigest</a:t>
            </a:r>
            <a:r>
              <a:rPr lang="en-US" altLang="ko-KR" sz="1200" dirty="0"/>
              <a:t> </a:t>
            </a:r>
            <a:r>
              <a:rPr lang="ko-KR" altLang="en-US" sz="1200" dirty="0"/>
              <a:t>활용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en-US" altLang="ko-KR" sz="1200" dirty="0" err="1"/>
              <a:t>com.google.common.hash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File.asByteSource</a:t>
            </a:r>
            <a:r>
              <a:rPr lang="en-US" altLang="ko-KR" sz="1200" dirty="0"/>
              <a:t>(file).hash(</a:t>
            </a:r>
            <a:r>
              <a:rPr lang="en-US" altLang="ko-KR" sz="1200" dirty="0" err="1"/>
              <a:t>hashFunction</a:t>
            </a:r>
            <a:r>
              <a:rPr lang="en-US" altLang="ko-KR" sz="1200" dirty="0"/>
              <a:t>) </a:t>
            </a:r>
            <a:r>
              <a:rPr lang="ko-KR" altLang="en-US" sz="1200" dirty="0"/>
              <a:t>사용</a:t>
            </a:r>
          </a:p>
          <a:p>
            <a:pPr lvl="1"/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대용량 파일에 대한 성능 비교 및 사용 편의성을 고려하여 선정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66584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91AA96B4-0B94-44F9-AC93-4292B52CC494}"/>
              </a:ext>
            </a:extLst>
          </p:cNvPr>
          <p:cNvSpPr/>
          <p:nvPr/>
        </p:nvSpPr>
        <p:spPr>
          <a:xfrm>
            <a:off x="714997" y="3093514"/>
            <a:ext cx="82296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Client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순서도: 직접 액세스 저장소 5">
            <a:extLst>
              <a:ext uri="{FF2B5EF4-FFF2-40B4-BE49-F238E27FC236}">
                <a16:creationId xmlns:a16="http://schemas.microsoft.com/office/drawing/2014/main" id="{479F4C74-818D-4780-A54E-2BF14ED8A65C}"/>
              </a:ext>
            </a:extLst>
          </p:cNvPr>
          <p:cNvSpPr/>
          <p:nvPr/>
        </p:nvSpPr>
        <p:spPr>
          <a:xfrm>
            <a:off x="2401304" y="3093514"/>
            <a:ext cx="1315973" cy="533400"/>
          </a:xfrm>
          <a:prstGeom prst="flowChartMagneticDru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Queue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0C38F6-7F38-4EB0-A78D-1F5E012CA980}"/>
              </a:ext>
            </a:extLst>
          </p:cNvPr>
          <p:cNvSpPr/>
          <p:nvPr/>
        </p:nvSpPr>
        <p:spPr>
          <a:xfrm>
            <a:off x="4799317" y="3093514"/>
            <a:ext cx="92964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Server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555D6D-F7DB-49D6-BFE4-F543EC017987}"/>
              </a:ext>
            </a:extLst>
          </p:cNvPr>
          <p:cNvSpPr/>
          <p:nvPr/>
        </p:nvSpPr>
        <p:spPr>
          <a:xfrm>
            <a:off x="6666217" y="2301034"/>
            <a:ext cx="139446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Executor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1710E50-3BA3-4BA8-9028-E8FF44CA8622}"/>
              </a:ext>
            </a:extLst>
          </p:cNvPr>
          <p:cNvSpPr/>
          <p:nvPr/>
        </p:nvSpPr>
        <p:spPr>
          <a:xfrm>
            <a:off x="6810997" y="2704894"/>
            <a:ext cx="1082040" cy="259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압축 모듈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6B17791-F1D5-475F-9823-292CE882E62C}"/>
              </a:ext>
            </a:extLst>
          </p:cNvPr>
          <p:cNvSpPr/>
          <p:nvPr/>
        </p:nvSpPr>
        <p:spPr>
          <a:xfrm>
            <a:off x="6810997" y="2994454"/>
            <a:ext cx="1082040" cy="259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암호화 모듈</a:t>
            </a:r>
          </a:p>
        </p:txBody>
      </p:sp>
      <p:sp>
        <p:nvSpPr>
          <p:cNvPr id="11" name="구름 10">
            <a:extLst>
              <a:ext uri="{FF2B5EF4-FFF2-40B4-BE49-F238E27FC236}">
                <a16:creationId xmlns:a16="http://schemas.microsoft.com/office/drawing/2014/main" id="{E8A372EA-CC8E-4113-B79B-5FE7498E7644}"/>
              </a:ext>
            </a:extLst>
          </p:cNvPr>
          <p:cNvSpPr/>
          <p:nvPr/>
        </p:nvSpPr>
        <p:spPr>
          <a:xfrm>
            <a:off x="8060677" y="822598"/>
            <a:ext cx="1237062" cy="62077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Thread Pool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D3B8A90-A099-4689-B9AD-6D19C0FC0937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rot="5400000" flipH="1" flipV="1">
            <a:off x="7129957" y="1366478"/>
            <a:ext cx="1168047" cy="701067"/>
          </a:xfrm>
          <a:prstGeom prst="bentConnector2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원통형 16">
            <a:extLst>
              <a:ext uri="{FF2B5EF4-FFF2-40B4-BE49-F238E27FC236}">
                <a16:creationId xmlns:a16="http://schemas.microsoft.com/office/drawing/2014/main" id="{651C5213-B6A6-42CD-899F-7A98943898A1}"/>
              </a:ext>
            </a:extLst>
          </p:cNvPr>
          <p:cNvSpPr/>
          <p:nvPr/>
        </p:nvSpPr>
        <p:spPr>
          <a:xfrm>
            <a:off x="6837501" y="4677775"/>
            <a:ext cx="1066800" cy="647207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대용량 파일 저장소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9EC76C-3A59-4F1D-8341-6EF0CC449C30}"/>
              </a:ext>
            </a:extLst>
          </p:cNvPr>
          <p:cNvSpPr/>
          <p:nvPr/>
        </p:nvSpPr>
        <p:spPr>
          <a:xfrm>
            <a:off x="8832919" y="1859629"/>
            <a:ext cx="92964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Cache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0A23B3-D214-43D7-A618-686B4F587D07}"/>
              </a:ext>
            </a:extLst>
          </p:cNvPr>
          <p:cNvSpPr/>
          <p:nvPr/>
        </p:nvSpPr>
        <p:spPr>
          <a:xfrm>
            <a:off x="10063549" y="1859627"/>
            <a:ext cx="67056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LRU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37B4FE-EFFB-4F1E-9373-1D05F4009CEB}"/>
              </a:ext>
            </a:extLst>
          </p:cNvPr>
          <p:cNvSpPr/>
          <p:nvPr/>
        </p:nvSpPr>
        <p:spPr>
          <a:xfrm>
            <a:off x="10063549" y="1417667"/>
            <a:ext cx="67056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LFU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739912-3CB3-4AD1-B442-34546EC96F5A}"/>
              </a:ext>
            </a:extLst>
          </p:cNvPr>
          <p:cNvSpPr/>
          <p:nvPr/>
        </p:nvSpPr>
        <p:spPr>
          <a:xfrm>
            <a:off x="10063549" y="2301587"/>
            <a:ext cx="67056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FIFO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A448D08-3452-4EAC-928B-49A8E0C68DF7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9762559" y="1597667"/>
            <a:ext cx="300990" cy="536282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94C2D0-DA51-4AA9-92F6-D6BA38A74A0C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9762559" y="2039627"/>
            <a:ext cx="300990" cy="94322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0E37388-A554-42B6-9169-9CDC81062085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9762559" y="2133949"/>
            <a:ext cx="300990" cy="347638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원통형 30">
            <a:extLst>
              <a:ext uri="{FF2B5EF4-FFF2-40B4-BE49-F238E27FC236}">
                <a16:creationId xmlns:a16="http://schemas.microsoft.com/office/drawing/2014/main" id="{B1B5E5B8-A7D6-4826-B209-17A3563F06FC}"/>
              </a:ext>
            </a:extLst>
          </p:cNvPr>
          <p:cNvSpPr/>
          <p:nvPr/>
        </p:nvSpPr>
        <p:spPr>
          <a:xfrm>
            <a:off x="10459789" y="3002630"/>
            <a:ext cx="1066800" cy="36576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파일 </a:t>
            </a:r>
            <a:r>
              <a:rPr lang="en-US" altLang="ko-KR" sz="1200" dirty="0">
                <a:solidFill>
                  <a:schemeClr val="tx1"/>
                </a:solidFill>
              </a:rPr>
              <a:t>cache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A67EA2D-CD34-4DC0-A62C-9344B9AFF4A8}"/>
              </a:ext>
            </a:extLst>
          </p:cNvPr>
          <p:cNvCxnSpPr>
            <a:cxnSpLocks/>
            <a:stCxn id="18" idx="2"/>
            <a:endCxn id="31" idx="2"/>
          </p:cNvCxnSpPr>
          <p:nvPr/>
        </p:nvCxnSpPr>
        <p:spPr>
          <a:xfrm rot="16200000" flipH="1">
            <a:off x="9490144" y="2215864"/>
            <a:ext cx="777241" cy="1162050"/>
          </a:xfrm>
          <a:prstGeom prst="bentConnector2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12941A-C0DC-40A4-8F89-D6769CF5BE1C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 flipV="1">
            <a:off x="1537957" y="3360214"/>
            <a:ext cx="863347" cy="7620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4EDA9C3-30F3-4165-90B5-3197DA0668CE}"/>
              </a:ext>
            </a:extLst>
          </p:cNvPr>
          <p:cNvSpPr txBox="1"/>
          <p:nvPr/>
        </p:nvSpPr>
        <p:spPr>
          <a:xfrm>
            <a:off x="1498988" y="2873360"/>
            <a:ext cx="94128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1) </a:t>
            </a:r>
            <a:r>
              <a:rPr lang="ko-KR" altLang="en-US" sz="1000" dirty="0"/>
              <a:t>파일 전송 </a:t>
            </a:r>
            <a:br>
              <a:rPr lang="en-US" altLang="ko-KR" sz="1000" dirty="0"/>
            </a:br>
            <a:r>
              <a:rPr lang="ko-KR" altLang="en-US" sz="1000" dirty="0"/>
              <a:t>요청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88763F-B78B-4F68-B9AA-5755723E57BA}"/>
              </a:ext>
            </a:extLst>
          </p:cNvPr>
          <p:cNvSpPr txBox="1"/>
          <p:nvPr/>
        </p:nvSpPr>
        <p:spPr>
          <a:xfrm>
            <a:off x="3822921" y="296278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2) </a:t>
            </a:r>
            <a:r>
              <a:rPr lang="ko-KR" altLang="en-US" sz="1000" dirty="0"/>
              <a:t>요청 </a:t>
            </a:r>
            <a:r>
              <a:rPr lang="en-US" altLang="ko-KR" sz="1000" dirty="0"/>
              <a:t>pop</a:t>
            </a:r>
            <a:endParaRPr lang="ko-KR" altLang="en-US" sz="10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F37329B-60F5-4FD0-AC67-D1AE04B07182}"/>
              </a:ext>
            </a:extLst>
          </p:cNvPr>
          <p:cNvCxnSpPr>
            <a:cxnSpLocks/>
            <a:stCxn id="7" idx="1"/>
            <a:endCxn id="6" idx="4"/>
          </p:cNvCxnSpPr>
          <p:nvPr/>
        </p:nvCxnSpPr>
        <p:spPr>
          <a:xfrm flipH="1" flipV="1">
            <a:off x="3717277" y="3360214"/>
            <a:ext cx="1082040" cy="7620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C10EF0B-0910-49C6-B604-81A0A4B2B33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728957" y="2834434"/>
            <a:ext cx="937260" cy="533400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21CD367-5AF5-4153-8005-1B5FE1460F3E}"/>
              </a:ext>
            </a:extLst>
          </p:cNvPr>
          <p:cNvSpPr txBox="1"/>
          <p:nvPr/>
        </p:nvSpPr>
        <p:spPr>
          <a:xfrm>
            <a:off x="5715538" y="2718117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3) </a:t>
            </a:r>
            <a:r>
              <a:rPr lang="ko-KR" altLang="en-US" sz="1000" dirty="0"/>
              <a:t>생성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F2DBFD5-AA24-46A2-BFF3-FFC8020833D3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8060677" y="2133949"/>
            <a:ext cx="772242" cy="700485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3D2D097-9590-4CA2-B8FB-EB6ADB127CC7}"/>
              </a:ext>
            </a:extLst>
          </p:cNvPr>
          <p:cNvSpPr txBox="1"/>
          <p:nvPr/>
        </p:nvSpPr>
        <p:spPr>
          <a:xfrm>
            <a:off x="8319799" y="2535909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4) </a:t>
            </a:r>
            <a:r>
              <a:rPr lang="ko-KR" altLang="en-US" sz="1000" dirty="0"/>
              <a:t>조회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3D0312C-1C26-4870-A113-7CB9CB14F00B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>
            <a:off x="7363447" y="3367834"/>
            <a:ext cx="7454" cy="1309941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0D17B5F8-6799-4F0E-9058-A9FFE8841ECC}"/>
              </a:ext>
            </a:extLst>
          </p:cNvPr>
          <p:cNvCxnSpPr>
            <a:cxnSpLocks/>
            <a:stCxn id="8" idx="2"/>
            <a:endCxn id="8" idx="3"/>
          </p:cNvCxnSpPr>
          <p:nvPr/>
        </p:nvCxnSpPr>
        <p:spPr>
          <a:xfrm rot="5400000" flipH="1" flipV="1">
            <a:off x="7445362" y="2752519"/>
            <a:ext cx="533400" cy="697230"/>
          </a:xfrm>
          <a:prstGeom prst="curvedConnector4">
            <a:avLst>
              <a:gd name="adj1" fmla="val -42857"/>
              <a:gd name="adj2" fmla="val 132787"/>
            </a:avLst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6525CEA8-A72A-44EF-AEF0-84C822845EA8}"/>
              </a:ext>
            </a:extLst>
          </p:cNvPr>
          <p:cNvCxnSpPr>
            <a:cxnSpLocks/>
            <a:stCxn id="8" idx="2"/>
            <a:endCxn id="4" idx="4"/>
          </p:cNvCxnSpPr>
          <p:nvPr/>
        </p:nvCxnSpPr>
        <p:spPr>
          <a:xfrm rot="5400000">
            <a:off x="4107802" y="386509"/>
            <a:ext cx="274320" cy="6236970"/>
          </a:xfrm>
          <a:prstGeom prst="curvedConnector3">
            <a:avLst>
              <a:gd name="adj1" fmla="val 548795"/>
            </a:avLst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6DF8934-E6C9-41C4-9AC0-8698A261160A}"/>
              </a:ext>
            </a:extLst>
          </p:cNvPr>
          <p:cNvSpPr txBox="1"/>
          <p:nvPr/>
        </p:nvSpPr>
        <p:spPr>
          <a:xfrm>
            <a:off x="3600748" y="4882660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6) </a:t>
            </a:r>
            <a:r>
              <a:rPr lang="ko-KR" altLang="en-US" sz="1000" dirty="0"/>
              <a:t>파일 전송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647D03F-FB78-4B1D-89EB-AF6DB96B2966}"/>
              </a:ext>
            </a:extLst>
          </p:cNvPr>
          <p:cNvCxnSpPr>
            <a:cxnSpLocks/>
            <a:stCxn id="8" idx="0"/>
            <a:endCxn id="18" idx="1"/>
          </p:cNvCxnSpPr>
          <p:nvPr/>
        </p:nvCxnSpPr>
        <p:spPr>
          <a:xfrm flipV="1">
            <a:off x="7363447" y="2133949"/>
            <a:ext cx="1469472" cy="167085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FD27ECB-AE85-4366-BDE5-D58F3D9BA060}"/>
              </a:ext>
            </a:extLst>
          </p:cNvPr>
          <p:cNvSpPr txBox="1"/>
          <p:nvPr/>
        </p:nvSpPr>
        <p:spPr>
          <a:xfrm>
            <a:off x="7595519" y="1862195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7) cache</a:t>
            </a:r>
            <a:r>
              <a:rPr lang="ko-KR" altLang="en-US" sz="1000" dirty="0"/>
              <a:t> </a:t>
            </a:r>
            <a:r>
              <a:rPr lang="en-US" altLang="ko-KR" sz="1000" dirty="0"/>
              <a:t>update</a:t>
            </a:r>
            <a:endParaRPr lang="ko-KR" altLang="en-US" sz="1000" dirty="0"/>
          </a:p>
        </p:txBody>
      </p:sp>
      <p:sp>
        <p:nvSpPr>
          <p:cNvPr id="54" name="원통형 53">
            <a:extLst>
              <a:ext uri="{FF2B5EF4-FFF2-40B4-BE49-F238E27FC236}">
                <a16:creationId xmlns:a16="http://schemas.microsoft.com/office/drawing/2014/main" id="{7CE3C55B-D653-42B6-BC74-585567A41858}"/>
              </a:ext>
            </a:extLst>
          </p:cNvPr>
          <p:cNvSpPr/>
          <p:nvPr/>
        </p:nvSpPr>
        <p:spPr>
          <a:xfrm>
            <a:off x="8073132" y="4677775"/>
            <a:ext cx="1066800" cy="647207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임시 저장소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5C8ECBE-7F2B-4585-806F-FBD444C16297}"/>
              </a:ext>
            </a:extLst>
          </p:cNvPr>
          <p:cNvCxnSpPr>
            <a:cxnSpLocks/>
            <a:stCxn id="8" idx="2"/>
            <a:endCxn id="54" idx="1"/>
          </p:cNvCxnSpPr>
          <p:nvPr/>
        </p:nvCxnSpPr>
        <p:spPr>
          <a:xfrm rot="16200000" flipH="1">
            <a:off x="7330019" y="3401261"/>
            <a:ext cx="1309941" cy="1243085"/>
          </a:xfrm>
          <a:prstGeom prst="bentConnector3">
            <a:avLst>
              <a:gd name="adj1" fmla="val 76303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68201E1-CC24-4DE2-B1B0-DAF006A45047}"/>
              </a:ext>
            </a:extLst>
          </p:cNvPr>
          <p:cNvSpPr txBox="1"/>
          <p:nvPr/>
        </p:nvSpPr>
        <p:spPr>
          <a:xfrm>
            <a:off x="6359112" y="4403455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5-1) </a:t>
            </a:r>
            <a:r>
              <a:rPr lang="ko-KR" altLang="en-US" sz="1000" dirty="0"/>
              <a:t>파일 </a:t>
            </a:r>
            <a:r>
              <a:rPr lang="en-US" altLang="ko-KR" sz="1000" dirty="0"/>
              <a:t>read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CA7CE7-2780-4B6A-86E1-423300610699}"/>
              </a:ext>
            </a:extLst>
          </p:cNvPr>
          <p:cNvSpPr txBox="1"/>
          <p:nvPr/>
        </p:nvSpPr>
        <p:spPr>
          <a:xfrm>
            <a:off x="7956538" y="3615260"/>
            <a:ext cx="1154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5-2) </a:t>
            </a:r>
            <a:r>
              <a:rPr lang="ko-KR" altLang="en-US" sz="1000" dirty="0"/>
              <a:t>압축</a:t>
            </a:r>
            <a:r>
              <a:rPr lang="en-US" altLang="ko-KR" sz="1000" dirty="0"/>
              <a:t>/</a:t>
            </a:r>
            <a:r>
              <a:rPr lang="ko-KR" altLang="en-US" sz="1000" dirty="0"/>
              <a:t>암호화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EB687C9-10C3-4284-958D-DE0676FE5BF2}"/>
              </a:ext>
            </a:extLst>
          </p:cNvPr>
          <p:cNvSpPr txBox="1"/>
          <p:nvPr/>
        </p:nvSpPr>
        <p:spPr>
          <a:xfrm>
            <a:off x="8641617" y="4259895"/>
            <a:ext cx="1757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5-3) </a:t>
            </a:r>
            <a:r>
              <a:rPr lang="ko-KR" altLang="en-US" sz="1000" dirty="0"/>
              <a:t>압축</a:t>
            </a:r>
            <a:r>
              <a:rPr lang="en-US" altLang="ko-KR" sz="1000" dirty="0"/>
              <a:t>/</a:t>
            </a:r>
            <a:r>
              <a:rPr lang="ko-KR" altLang="en-US" sz="1000" dirty="0"/>
              <a:t>암호화 파일 생성</a:t>
            </a:r>
            <a:endParaRPr lang="en-US" altLang="ko-KR" sz="1000" dirty="0"/>
          </a:p>
          <a:p>
            <a:r>
              <a:rPr lang="en-US" altLang="ko-KR" sz="1000" dirty="0"/>
              <a:t>8) </a:t>
            </a:r>
            <a:r>
              <a:rPr lang="ko-KR" altLang="en-US" sz="1000" dirty="0"/>
              <a:t>임시 파일 삭제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9162B-DEE5-45BA-B52B-69791D55E5FB}"/>
              </a:ext>
            </a:extLst>
          </p:cNvPr>
          <p:cNvSpPr txBox="1"/>
          <p:nvPr/>
        </p:nvSpPr>
        <p:spPr>
          <a:xfrm>
            <a:off x="302463" y="361129"/>
            <a:ext cx="112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기본 구성도</a:t>
            </a:r>
            <a:endParaRPr lang="en-US" altLang="ko-KR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8B3701F-C509-4E50-AC3A-D10E4051F0AF}"/>
              </a:ext>
            </a:extLst>
          </p:cNvPr>
          <p:cNvSpPr txBox="1"/>
          <p:nvPr/>
        </p:nvSpPr>
        <p:spPr>
          <a:xfrm>
            <a:off x="8914834" y="5707180"/>
            <a:ext cx="3005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* 4)</a:t>
            </a:r>
            <a:r>
              <a:rPr lang="ko-KR" altLang="en-US" sz="1000" dirty="0"/>
              <a:t>의 결과가 존재하는 경우 </a:t>
            </a:r>
            <a:r>
              <a:rPr lang="en-US" altLang="ko-KR" sz="1000" dirty="0"/>
              <a:t>5), 8) </a:t>
            </a:r>
            <a:r>
              <a:rPr lang="ko-KR" altLang="en-US" sz="1000" dirty="0"/>
              <a:t>절차는 생략됨</a:t>
            </a:r>
          </a:p>
        </p:txBody>
      </p:sp>
    </p:spTree>
    <p:extLst>
      <p:ext uri="{BB962C8B-B14F-4D97-AF65-F5344CB8AC3E}">
        <p14:creationId xmlns:p14="http://schemas.microsoft.com/office/powerpoint/2010/main" val="816705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05AAA775-64D7-4566-969D-5DE0177B176D}"/>
              </a:ext>
            </a:extLst>
          </p:cNvPr>
          <p:cNvSpPr/>
          <p:nvPr/>
        </p:nvSpPr>
        <p:spPr>
          <a:xfrm>
            <a:off x="4747337" y="627961"/>
            <a:ext cx="180000" cy="180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7868C590-AB91-4AC0-A599-F8970C66A837}"/>
              </a:ext>
            </a:extLst>
          </p:cNvPr>
          <p:cNvSpPr/>
          <p:nvPr/>
        </p:nvSpPr>
        <p:spPr>
          <a:xfrm>
            <a:off x="4110224" y="1123720"/>
            <a:ext cx="1454226" cy="4076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preVal</a:t>
            </a:r>
            <a:r>
              <a:rPr lang="en-US" altLang="ko-KR" sz="1100" dirty="0">
                <a:solidFill>
                  <a:schemeClr val="tx1"/>
                </a:solidFill>
              </a:rPr>
              <a:t>, count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초기화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B3EF27E6-E6BA-409D-8592-B4AADFE2F227}"/>
              </a:ext>
            </a:extLst>
          </p:cNvPr>
          <p:cNvSpPr/>
          <p:nvPr/>
        </p:nvSpPr>
        <p:spPr>
          <a:xfrm>
            <a:off x="4110224" y="2060686"/>
            <a:ext cx="1454226" cy="4076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줄 읽기</a:t>
            </a: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AA24E969-5687-47D5-87E8-32B5DD01476B}"/>
              </a:ext>
            </a:extLst>
          </p:cNvPr>
          <p:cNvSpPr/>
          <p:nvPr/>
        </p:nvSpPr>
        <p:spPr>
          <a:xfrm>
            <a:off x="4110224" y="2997652"/>
            <a:ext cx="1454226" cy="57287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값 존재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51291F32-3E32-4EDF-AA50-7665C0DD1802}"/>
              </a:ext>
            </a:extLst>
          </p:cNvPr>
          <p:cNvSpPr/>
          <p:nvPr/>
        </p:nvSpPr>
        <p:spPr>
          <a:xfrm>
            <a:off x="4110224" y="4099871"/>
            <a:ext cx="1454226" cy="57287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preVal</a:t>
            </a:r>
            <a:r>
              <a:rPr lang="ko-KR" altLang="en-US" sz="1200" dirty="0">
                <a:solidFill>
                  <a:schemeClr val="tx1"/>
                </a:solidFill>
              </a:rPr>
              <a:t>과 같음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4100A8DC-0A2C-499D-A095-48813EDF8A1F}"/>
              </a:ext>
            </a:extLst>
          </p:cNvPr>
          <p:cNvSpPr/>
          <p:nvPr/>
        </p:nvSpPr>
        <p:spPr>
          <a:xfrm>
            <a:off x="4110224" y="5202091"/>
            <a:ext cx="1454226" cy="4076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count++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BBBD8FEC-2CE8-4512-91CC-20CEBF3F3010}"/>
              </a:ext>
            </a:extLst>
          </p:cNvPr>
          <p:cNvSpPr/>
          <p:nvPr/>
        </p:nvSpPr>
        <p:spPr>
          <a:xfrm>
            <a:off x="6460833" y="4184092"/>
            <a:ext cx="1454226" cy="4076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preVal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압축 및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암호화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파일에 쓰기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3C66BECB-A906-4172-9CEC-83AE18AA55C6}"/>
              </a:ext>
            </a:extLst>
          </p:cNvPr>
          <p:cNvSpPr/>
          <p:nvPr/>
        </p:nvSpPr>
        <p:spPr>
          <a:xfrm>
            <a:off x="6460833" y="5199452"/>
            <a:ext cx="1454226" cy="4076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preVal</a:t>
            </a:r>
            <a:r>
              <a:rPr lang="en-US" altLang="ko-KR" sz="1100" dirty="0">
                <a:solidFill>
                  <a:schemeClr val="tx1"/>
                </a:solidFill>
              </a:rPr>
              <a:t> = </a:t>
            </a:r>
            <a:r>
              <a:rPr lang="ko-KR" altLang="en-US" sz="1100" dirty="0" err="1">
                <a:solidFill>
                  <a:schemeClr val="tx1"/>
                </a:solidFill>
              </a:rPr>
              <a:t>현재값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count = 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C251AB7D-45ED-4925-A0C7-0080E14FC69C}"/>
              </a:ext>
            </a:extLst>
          </p:cNvPr>
          <p:cNvSpPr/>
          <p:nvPr/>
        </p:nvSpPr>
        <p:spPr>
          <a:xfrm>
            <a:off x="6460833" y="2997651"/>
            <a:ext cx="1454226" cy="57287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count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&gt;=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A9B54365-6379-4661-ADF0-3F23BFFC3BF6}"/>
              </a:ext>
            </a:extLst>
          </p:cNvPr>
          <p:cNvSpPr/>
          <p:nvPr/>
        </p:nvSpPr>
        <p:spPr>
          <a:xfrm>
            <a:off x="8635418" y="3080277"/>
            <a:ext cx="1454226" cy="4076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preVal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압축 및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암호화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파일에 쓰기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A9FA70F-86C9-492D-B115-D78642568074}"/>
              </a:ext>
            </a:extLst>
          </p:cNvPr>
          <p:cNvCxnSpPr>
            <a:stCxn id="4" idx="4"/>
            <a:endCxn id="5" idx="0"/>
          </p:cNvCxnSpPr>
          <p:nvPr/>
        </p:nvCxnSpPr>
        <p:spPr>
          <a:xfrm rot="5400000">
            <a:off x="4679458" y="965840"/>
            <a:ext cx="315759" cy="12700"/>
          </a:xfrm>
          <a:prstGeom prst="bentConnector3">
            <a:avLst/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E75C2040-CDBA-48B5-B65D-DD87832225B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4572666" y="1796015"/>
            <a:ext cx="529342" cy="1270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E6EB843D-4CC1-47B1-8385-F52552DA031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572666" y="2732981"/>
            <a:ext cx="529342" cy="1270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6F15F36-B042-41F7-AFC4-A7C202A3004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572666" y="3835200"/>
            <a:ext cx="529342" cy="1270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4388BE4E-0551-4532-ABD0-E19525D5C43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4572666" y="4937419"/>
            <a:ext cx="529343" cy="1270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D88657B4-D581-4EF7-9021-2BABBF51CE1B}"/>
              </a:ext>
            </a:extLst>
          </p:cNvPr>
          <p:cNvCxnSpPr>
            <a:cxnSpLocks/>
            <a:stCxn id="9" idx="1"/>
            <a:endCxn id="6" idx="1"/>
          </p:cNvCxnSpPr>
          <p:nvPr/>
        </p:nvCxnSpPr>
        <p:spPr>
          <a:xfrm rot="10800000">
            <a:off x="4110224" y="2264499"/>
            <a:ext cx="12700" cy="3141405"/>
          </a:xfrm>
          <a:prstGeom prst="bentConnector3">
            <a:avLst>
              <a:gd name="adj1" fmla="val 8045780"/>
            </a:avLst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426F742E-F1FE-4956-8D66-543BDF008E0D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5564450" y="3284090"/>
            <a:ext cx="896383" cy="1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DD7650AB-BB87-4CE7-AAB6-B31F16E4CA1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564450" y="4386310"/>
            <a:ext cx="896383" cy="1594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9500E092-AD63-4F12-B213-7A2062A3324A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5400000">
            <a:off x="6884078" y="4895584"/>
            <a:ext cx="607736" cy="1270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CAFFA77D-8665-4440-B637-7C3D4340A54E}"/>
              </a:ext>
            </a:extLst>
          </p:cNvPr>
          <p:cNvSpPr/>
          <p:nvPr/>
        </p:nvSpPr>
        <p:spPr>
          <a:xfrm>
            <a:off x="10970031" y="3194089"/>
            <a:ext cx="180000" cy="180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A6765EE9-BB01-4A9A-8DCF-A65BCC893927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915059" y="3284089"/>
            <a:ext cx="720359" cy="1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D2D4806-9FA9-460B-A17A-552F1197694A}"/>
              </a:ext>
            </a:extLst>
          </p:cNvPr>
          <p:cNvCxnSpPr>
            <a:cxnSpLocks/>
            <a:stCxn id="12" idx="2"/>
            <a:endCxn id="6" idx="1"/>
          </p:cNvCxnSpPr>
          <p:nvPr/>
        </p:nvCxnSpPr>
        <p:spPr>
          <a:xfrm rot="5400000" flipH="1">
            <a:off x="3977796" y="2396926"/>
            <a:ext cx="3342578" cy="3077722"/>
          </a:xfrm>
          <a:prstGeom prst="bentConnector4">
            <a:avLst>
              <a:gd name="adj1" fmla="val -6839"/>
              <a:gd name="adj2" fmla="val 132769"/>
            </a:avLst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65F44164-ACD3-4380-8B0C-3B68884B190C}"/>
              </a:ext>
            </a:extLst>
          </p:cNvPr>
          <p:cNvCxnSpPr>
            <a:cxnSpLocks/>
            <a:stCxn id="14" idx="3"/>
            <a:endCxn id="50" idx="2"/>
          </p:cNvCxnSpPr>
          <p:nvPr/>
        </p:nvCxnSpPr>
        <p:spPr>
          <a:xfrm>
            <a:off x="10089644" y="3284089"/>
            <a:ext cx="880387" cy="1270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F9FFCF7-6FF0-4777-9E11-E0984146898C}"/>
              </a:ext>
            </a:extLst>
          </p:cNvPr>
          <p:cNvCxnSpPr>
            <a:cxnSpLocks/>
            <a:stCxn id="13" idx="0"/>
            <a:endCxn id="50" idx="0"/>
          </p:cNvCxnSpPr>
          <p:nvPr/>
        </p:nvCxnSpPr>
        <p:spPr>
          <a:xfrm rot="16200000" flipH="1">
            <a:off x="9025769" y="1159828"/>
            <a:ext cx="196438" cy="3872085"/>
          </a:xfrm>
          <a:prstGeom prst="bentConnector3">
            <a:avLst>
              <a:gd name="adj1" fmla="val -228540"/>
            </a:avLst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DCB9DD8-7C07-4E93-AB0E-9C128BE9A203}"/>
              </a:ext>
            </a:extLst>
          </p:cNvPr>
          <p:cNvSpPr txBox="1"/>
          <p:nvPr/>
        </p:nvSpPr>
        <p:spPr>
          <a:xfrm>
            <a:off x="5010987" y="60361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시작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F643B0-BB0B-4C8A-A77B-DA821F922628}"/>
              </a:ext>
            </a:extLst>
          </p:cNvPr>
          <p:cNvSpPr txBox="1"/>
          <p:nvPr/>
        </p:nvSpPr>
        <p:spPr>
          <a:xfrm>
            <a:off x="11333543" y="315328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C6D900-D48A-46B5-899B-15CDFC5E520F}"/>
              </a:ext>
            </a:extLst>
          </p:cNvPr>
          <p:cNvSpPr txBox="1"/>
          <p:nvPr/>
        </p:nvSpPr>
        <p:spPr>
          <a:xfrm>
            <a:off x="5722549" y="3022479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E8D041-E3B1-4759-8BB7-CD1045268753}"/>
              </a:ext>
            </a:extLst>
          </p:cNvPr>
          <p:cNvSpPr txBox="1"/>
          <p:nvPr/>
        </p:nvSpPr>
        <p:spPr>
          <a:xfrm>
            <a:off x="4249890" y="363718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E8B81A-5509-45FF-B938-61AE2761E876}"/>
              </a:ext>
            </a:extLst>
          </p:cNvPr>
          <p:cNvSpPr txBox="1"/>
          <p:nvPr/>
        </p:nvSpPr>
        <p:spPr>
          <a:xfrm>
            <a:off x="4301809" y="4812964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A3EF60-3DE0-41ED-B381-0C4B4A5B8B21}"/>
              </a:ext>
            </a:extLst>
          </p:cNvPr>
          <p:cNvSpPr txBox="1"/>
          <p:nvPr/>
        </p:nvSpPr>
        <p:spPr>
          <a:xfrm>
            <a:off x="5800155" y="4051693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7D6E91C-BECC-4B9D-965C-93BDA3370A34}"/>
              </a:ext>
            </a:extLst>
          </p:cNvPr>
          <p:cNvSpPr txBox="1"/>
          <p:nvPr/>
        </p:nvSpPr>
        <p:spPr>
          <a:xfrm>
            <a:off x="8086725" y="299252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504176-4394-455A-AD21-FF8DE1585280}"/>
              </a:ext>
            </a:extLst>
          </p:cNvPr>
          <p:cNvSpPr txBox="1"/>
          <p:nvPr/>
        </p:nvSpPr>
        <p:spPr>
          <a:xfrm>
            <a:off x="8923452" y="2215510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7673D5-F397-450E-951A-5CA56C8DAFF0}"/>
              </a:ext>
            </a:extLst>
          </p:cNvPr>
          <p:cNvSpPr txBox="1"/>
          <p:nvPr/>
        </p:nvSpPr>
        <p:spPr>
          <a:xfrm>
            <a:off x="302463" y="361129"/>
            <a:ext cx="1623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 Executor</a:t>
            </a:r>
            <a:r>
              <a:rPr lang="ko-KR" altLang="en-US" sz="1200" dirty="0"/>
              <a:t> 처리 흐름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08009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1554</Words>
  <Application>Microsoft Office PowerPoint</Application>
  <PresentationFormat>와이드스크린</PresentationFormat>
  <Paragraphs>266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youjkim</cp:lastModifiedBy>
  <cp:revision>181</cp:revision>
  <dcterms:created xsi:type="dcterms:W3CDTF">2018-12-24T14:49:18Z</dcterms:created>
  <dcterms:modified xsi:type="dcterms:W3CDTF">2023-10-11T16:55:47Z</dcterms:modified>
</cp:coreProperties>
</file>