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11" r:id="rId3"/>
    <p:sldId id="318" r:id="rId4"/>
    <p:sldId id="312" r:id="rId5"/>
    <p:sldId id="317" r:id="rId6"/>
    <p:sldId id="315" r:id="rId7"/>
    <p:sldId id="314" r:id="rId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71120" autoAdjust="0"/>
  </p:normalViewPr>
  <p:slideViewPr>
    <p:cSldViewPr snapToGrid="0">
      <p:cViewPr varScale="1">
        <p:scale>
          <a:sx n="72" d="100"/>
          <a:sy n="72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accent1">
                    <a:lumMod val="75000"/>
                  </a:schemeClr>
                </a:solidFill>
                <a:effectLst/>
              </a:rPr>
              <a:t>Top 10 Impacted Airlines</a:t>
            </a:r>
            <a:endParaRPr lang="en-US">
              <a:solidFill>
                <a:schemeClr val="accent1">
                  <a:lumMod val="7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'[2019 - 2020_MARKET_ALL_CARRIER.xlsx]Carrier Analysis'!$I$5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Analysis'!$I$6:$I$15</c:f>
              <c:numCache>
                <c:formatCode>General</c:formatCode>
                <c:ptCount val="10"/>
                <c:pt idx="0">
                  <c:v>95079337</c:v>
                </c:pt>
                <c:pt idx="1">
                  <c:v>90913747</c:v>
                </c:pt>
                <c:pt idx="2">
                  <c:v>94187065</c:v>
                </c:pt>
                <c:pt idx="3">
                  <c:v>67952671</c:v>
                </c:pt>
                <c:pt idx="4">
                  <c:v>24258967</c:v>
                </c:pt>
                <c:pt idx="5">
                  <c:v>25214365</c:v>
                </c:pt>
                <c:pt idx="6">
                  <c:v>19625225</c:v>
                </c:pt>
                <c:pt idx="7">
                  <c:v>20486173</c:v>
                </c:pt>
                <c:pt idx="8">
                  <c:v>12717859</c:v>
                </c:pt>
                <c:pt idx="9">
                  <c:v>10785836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6-4033-89ED-CFE1B85D5ED5}"/>
            </c:ext>
          </c:extLst>
        </c:ser>
        <c:ser>
          <c:idx val="1"/>
          <c:order val="1"/>
          <c:tx>
            <c:strRef>
              <c:f>'[2019 - 2020_MARKET_ALL_CARRIER.xlsx]Carrier Analysis'!$J$5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Analysis'!$J$6:$J$15</c:f>
              <c:numCache>
                <c:formatCode>General</c:formatCode>
                <c:ptCount val="10"/>
                <c:pt idx="0">
                  <c:v>41890297</c:v>
                </c:pt>
                <c:pt idx="1">
                  <c:v>40446186</c:v>
                </c:pt>
                <c:pt idx="2">
                  <c:v>36089503</c:v>
                </c:pt>
                <c:pt idx="3">
                  <c:v>24019051</c:v>
                </c:pt>
                <c:pt idx="4">
                  <c:v>11583395</c:v>
                </c:pt>
                <c:pt idx="5">
                  <c:v>9547694</c:v>
                </c:pt>
                <c:pt idx="6">
                  <c:v>10363928</c:v>
                </c:pt>
                <c:pt idx="7">
                  <c:v>8251845</c:v>
                </c:pt>
                <c:pt idx="8">
                  <c:v>6638307</c:v>
                </c:pt>
                <c:pt idx="9">
                  <c:v>4948885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548448"/>
        <c:axId val="1658551776"/>
      </c:barChart>
      <c:lineChart>
        <c:grouping val="standard"/>
        <c:varyColors val="0"/>
        <c:ser>
          <c:idx val="2"/>
          <c:order val="2"/>
          <c:tx>
            <c:strRef>
              <c:f>'[2019 - 2020_MARKET_ALL_CARRIER.xlsx]Carrier Analysis'!$K$5</c:f>
              <c:strCache>
                <c:ptCount val="1"/>
                <c:pt idx="0">
                  <c:v>Variation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Analysis'!$K$6:$K$15</c:f>
              <c:numCache>
                <c:formatCode>0%</c:formatCode>
                <c:ptCount val="10"/>
                <c:pt idx="0">
                  <c:v>-0.55941744734715604</c:v>
                </c:pt>
                <c:pt idx="1">
                  <c:v>-0.55511473968837732</c:v>
                </c:pt>
                <c:pt idx="2">
                  <c:v>-0.61683164243412825</c:v>
                </c:pt>
                <c:pt idx="3">
                  <c:v>-0.64653264328638382</c:v>
                </c:pt>
                <c:pt idx="4">
                  <c:v>-0.52251078951548102</c:v>
                </c:pt>
                <c:pt idx="5">
                  <c:v>-0.62133910570422857</c:v>
                </c:pt>
                <c:pt idx="6">
                  <c:v>-0.47190781252189462</c:v>
                </c:pt>
                <c:pt idx="7">
                  <c:v>-0.59719929144403894</c:v>
                </c:pt>
                <c:pt idx="8">
                  <c:v>-0.47803266257315791</c:v>
                </c:pt>
                <c:pt idx="9">
                  <c:v>-0.5411681579434362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546784"/>
        <c:axId val="1658534304"/>
      </c:lineChart>
      <c:catAx>
        <c:axId val="165854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1776"/>
        <c:crosses val="autoZero"/>
        <c:auto val="1"/>
        <c:lblAlgn val="ctr"/>
        <c:lblOffset val="100"/>
        <c:noMultiLvlLbl val="0"/>
      </c:catAx>
      <c:valAx>
        <c:axId val="16585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8448"/>
        <c:crosses val="autoZero"/>
        <c:crossBetween val="between"/>
      </c:valAx>
      <c:valAx>
        <c:axId val="16585343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6784"/>
        <c:crosses val="max"/>
        <c:crossBetween val="between"/>
      </c:valAx>
      <c:catAx>
        <c:axId val="1658546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853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Passengers Reduction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'[2019 - 2020_MARKET_ALL_CARRIER.xlsx]Carrier Analysis'!$BO$5</c:f>
              <c:strCache>
                <c:ptCount val="1"/>
                <c:pt idx="0">
                  <c:v>Passengers Reduction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1-41AB-B4E7-50E2D0C3F9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1-41AB-B4E7-50E2D0C3F9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'[2019 - 2020_MARKET_ALL_CARRIER.xlsx]Carrier Analysis'!$BN$6:$BN$7</c:f>
              <c:strCache>
                <c:ptCount val="2"/>
                <c:pt idx="0">
                  <c:v>Top 10 impacted airlines</c:v>
                </c:pt>
                <c:pt idx="1">
                  <c:v>Others</c:v>
                </c:pt>
              </c:strCache>
            </c:strRef>
          </c:cat>
          <c:val>
            <c:numRef>
              <c:f>'[2019 - 2020_MARKET_ALL_CARRIER.xlsx]Carrier Analysis'!$BO$6:$BO$7</c:f>
              <c:numCache>
                <c:formatCode>0%</c:formatCode>
                <c:ptCount val="2"/>
                <c:pt idx="0">
                  <c:v>0.74255753452226814</c:v>
                </c:pt>
                <c:pt idx="1">
                  <c:v>0.25744246547773209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1-41AB-B4E7-50E2D0C3F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C6EAB51-041F-4E4C-B80C-5D68E528764C}" type="datetimeFigureOut">
              <a:rPr lang="en-US" smtClean="0">
                <a:uFillTx/>
              </a:rPr>
              <a:t>2/24/2021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4D2A275-34B6-44C9-8D44-6FDCBB6014A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Looked at flights (origin to destination) to assess change passengers.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2A275-34B6-44C9-8D44-6FDCBB6014A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798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0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335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38" y="274716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8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39" y="635642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9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11&amp;DB_Name=Air%20Carrier%20Statistics%20%28Form%2041%20Traffic%29-%20All%20Carriers&amp;DB_Short_Name=Air%20Carri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/>
          </p:cNvSpPr>
          <p:nvPr/>
        </p:nvSpPr>
        <p:spPr>
          <a:xfrm>
            <a:off x="2730843" y="4768816"/>
            <a:ext cx="778556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4000" b="1" i="0" dirty="0">
                <a:solidFill>
                  <a:srgbClr val="C9D1D9"/>
                </a:solidFill>
                <a:effectLst/>
                <a:latin typeface="-apple-system"/>
              </a:rPr>
              <a:t>Impact of COVID-19 on Flight Activity from January to July 2020</a:t>
            </a: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0" y="82226"/>
            <a:ext cx="358074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- UTSA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6F840-10E1-46FF-8856-971C5EA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36" y="438710"/>
            <a:ext cx="6020610" cy="45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>
            <a:spLocks/>
          </p:cNvSpPr>
          <p:nvPr/>
        </p:nvSpPr>
        <p:spPr>
          <a:xfrm rot="5400000">
            <a:off x="7764663" y="4133473"/>
            <a:ext cx="7075460" cy="65764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  <a:lumMod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>
                <a:uFillTx/>
              </a:defRPr>
            </a:pPr>
            <a:endParaRPr lang="en-US" kern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209591" y="104618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latin typeface="Calibri"/>
              </a:rPr>
              <a:t>Situation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91" y="131785"/>
            <a:ext cx="10972801" cy="711081"/>
          </a:xfrm>
        </p:spPr>
        <p:txBody>
          <a:bodyPr/>
          <a:lstStyle/>
          <a:p>
            <a:r>
              <a:rPr lang="en-US" dirty="0">
                <a:uFillTx/>
              </a:rPr>
              <a:t>Executive Summary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3A1C0-B788-4CF4-B3CC-B4F910EA5120}"/>
              </a:ext>
            </a:extLst>
          </p:cNvPr>
          <p:cNvSpPr>
            <a:spLocks/>
          </p:cNvSpPr>
          <p:nvPr/>
        </p:nvSpPr>
        <p:spPr>
          <a:xfrm>
            <a:off x="209591" y="2971800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2C0CF5-473F-4F7F-A62B-1FC842BF0C11}"/>
              </a:ext>
            </a:extLst>
          </p:cNvPr>
          <p:cNvSpPr>
            <a:spLocks/>
          </p:cNvSpPr>
          <p:nvPr/>
        </p:nvSpPr>
        <p:spPr>
          <a:xfrm>
            <a:off x="209591" y="489741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5AE17-0B54-4DAE-AC93-D4DABCE7CD59}"/>
              </a:ext>
            </a:extLst>
          </p:cNvPr>
          <p:cNvSpPr txBox="1"/>
          <p:nvPr/>
        </p:nvSpPr>
        <p:spPr>
          <a:xfrm>
            <a:off x="3111061" y="1283477"/>
            <a:ext cx="8607973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COVID-19 pandemic has adversely affected several industries worldwide. In response to the pandemic, many countries restricted travel which drastically impacted air travel.</a:t>
            </a:r>
          </a:p>
          <a:p>
            <a:r>
              <a:rPr lang="en-US" dirty="0"/>
              <a:t>We investigate this impact using flight data for US flights from the </a:t>
            </a:r>
            <a:r>
              <a:rPr lang="en-US" dirty="0">
                <a:hlinkClick r:id="rId2"/>
              </a:rPr>
              <a:t>US Department of Transportation’s Bureau of Transportation Statistics (BTS).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F9EF-7F5F-4F1F-BFD6-C599B41634FE}"/>
              </a:ext>
            </a:extLst>
          </p:cNvPr>
          <p:cNvSpPr txBox="1"/>
          <p:nvPr/>
        </p:nvSpPr>
        <p:spPr>
          <a:xfrm>
            <a:off x="3111060" y="3347591"/>
            <a:ext cx="860797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data has monthly summaries of passengers with origins and destinations of the flights taken each month and is only current through July 2020.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 this reason, we limited our analysis to compare only January to July in 2019 and 2020.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148D5-071B-4E0A-A26E-FABF11200848}"/>
              </a:ext>
            </a:extLst>
          </p:cNvPr>
          <p:cNvSpPr txBox="1"/>
          <p:nvPr/>
        </p:nvSpPr>
        <p:spPr>
          <a:xfrm>
            <a:off x="3111062" y="5163881"/>
            <a:ext cx="8744608" cy="12958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airlines?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domestic and international markets?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travel destination?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0" y="5220487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" y="274716"/>
            <a:ext cx="11906249" cy="711081"/>
          </a:xfrm>
        </p:spPr>
        <p:txBody>
          <a:bodyPr/>
          <a:lstStyle/>
          <a:p>
            <a:r>
              <a:rPr lang="en-US" sz="3200" b="1" dirty="0"/>
              <a:t>Top 10 impacted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airlines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in the US have lost </a:t>
            </a:r>
            <a:r>
              <a:rPr lang="en-US" sz="3200" b="1" dirty="0">
                <a:uFillTx/>
              </a:rPr>
              <a:t>more than 50% </a:t>
            </a:r>
            <a:r>
              <a:rPr lang="en-US" sz="3200" dirty="0">
                <a:uFillTx/>
              </a:rPr>
              <a:t>of their passengers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-2" y="5570978"/>
            <a:ext cx="436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most affected airlines have suffered a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more than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million 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transported passengers.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09888" y="5593275"/>
            <a:ext cx="400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impacted airlines represents 74% of passengers lost during January – July 2020 vs 2019.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34442" y="5185726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7989812" y="5219562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50E1690-7333-40CF-94D2-E9EEFD06B955}"/>
              </a:ext>
            </a:extLst>
          </p:cNvPr>
          <p:cNvGraphicFramePr>
            <a:graphicFrameLocks/>
          </p:cNvGraphicFramePr>
          <p:nvPr/>
        </p:nvGraphicFramePr>
        <p:xfrm>
          <a:off x="481558" y="1098623"/>
          <a:ext cx="6905617" cy="339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889A4B-FAA6-4159-A779-75D94485A1CB}"/>
              </a:ext>
            </a:extLst>
          </p:cNvPr>
          <p:cNvSpPr txBox="1"/>
          <p:nvPr/>
        </p:nvSpPr>
        <p:spPr>
          <a:xfrm rot="16200000">
            <a:off x="-314324" y="2400300"/>
            <a:ext cx="13049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Passengers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F467325-1AD0-4CAD-9C0C-C19E19A95369}"/>
              </a:ext>
            </a:extLst>
          </p:cNvPr>
          <p:cNvGraphicFramePr>
            <a:graphicFrameLocks/>
          </p:cNvGraphicFramePr>
          <p:nvPr/>
        </p:nvGraphicFramePr>
        <p:xfrm>
          <a:off x="7715261" y="1098623"/>
          <a:ext cx="4865622" cy="331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940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vs international…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the pandemic impacted travel destinations?</a:t>
            </a:r>
            <a:r>
              <a:rPr lang="en-US" sz="2400" dirty="0"/>
              <a:t> </a:t>
            </a:r>
            <a:endParaRPr lang="en-US" dirty="0">
              <a:uFillTx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881850" y="5700725"/>
            <a:ext cx="324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flights saw a passenger decrease between 50 and 75%.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48816" y="5421750"/>
            <a:ext cx="2884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 countries saw an average increase in passengers on flights that was &gt;= 100%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C04FFB-5B4A-4E72-863B-968AA3668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r="7774"/>
          <a:stretch/>
        </p:blipFill>
        <p:spPr>
          <a:xfrm>
            <a:off x="6231241" y="1685059"/>
            <a:ext cx="5716515" cy="224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770740-E18C-4D67-8668-DCAE7C253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6859"/>
          <a:stretch/>
        </p:blipFill>
        <p:spPr>
          <a:xfrm>
            <a:off x="240172" y="1686015"/>
            <a:ext cx="5716516" cy="216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30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there a statistical significance when looking at travel to the US vs travel to other countries?</a:t>
            </a:r>
            <a:r>
              <a:rPr lang="en-US" sz="1800" dirty="0"/>
              <a:t> </a:t>
            </a:r>
            <a:endParaRPr lang="en-US" sz="2800" dirty="0">
              <a:uFillTx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Statistical Significance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= 0.0045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824643" y="5493920"/>
            <a:ext cx="33125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T Test</a:t>
            </a:r>
          </a:p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1: flights destined for the US </a:t>
            </a:r>
          </a:p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2: flights destined for other countries</a:t>
            </a: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32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 Confirmed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8E3552-9023-4217-943E-F24246B8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16" y="1309888"/>
            <a:ext cx="4914512" cy="3276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906F35-95BE-401D-A24E-AB0B82ED6F78}"/>
              </a:ext>
            </a:extLst>
          </p:cNvPr>
          <p:cNvSpPr txBox="1"/>
          <p:nvPr/>
        </p:nvSpPr>
        <p:spPr>
          <a:xfrm>
            <a:off x="609638" y="1428790"/>
            <a:ext cx="4881814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Null Hypothesis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no statistical significance in the percent change of passengers flying to the US and other countries in 2019 and 2020.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Alternative Hypothesis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a statistical significance in the percent change of passengers flying to the US and other countries in 2019 and 2020.</a:t>
            </a:r>
          </a:p>
        </p:txBody>
      </p:sp>
    </p:spTree>
    <p:extLst>
      <p:ext uri="{BB962C8B-B14F-4D97-AF65-F5344CB8AC3E}">
        <p14:creationId xmlns:p14="http://schemas.microsoft.com/office/powerpoint/2010/main" val="22332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Areas to Explore</a:t>
            </a:r>
            <a:endParaRPr lang="en-US" dirty="0"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6CC9F-CFEF-473F-9333-1B963D724735}"/>
              </a:ext>
            </a:extLst>
          </p:cNvPr>
          <p:cNvGrpSpPr/>
          <p:nvPr/>
        </p:nvGrpSpPr>
        <p:grpSpPr>
          <a:xfrm>
            <a:off x="735992" y="2555971"/>
            <a:ext cx="9861359" cy="646331"/>
            <a:chOff x="735992" y="2514200"/>
            <a:chExt cx="9861359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F0FC1C-89C2-494E-97E6-46D2EBB7C20F}"/>
                </a:ext>
              </a:extLst>
            </p:cNvPr>
            <p:cNvSpPr>
              <a:spLocks/>
            </p:cNvSpPr>
            <p:nvPr/>
          </p:nvSpPr>
          <p:spPr>
            <a:xfrm>
              <a:off x="1588349" y="2514200"/>
              <a:ext cx="90090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the correlation between the reduction of travel and  tourism in the most impacted cities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310244-1DFC-4115-A0A9-2E7E9A8828B3}"/>
                </a:ext>
              </a:extLst>
            </p:cNvPr>
            <p:cNvGrpSpPr/>
            <p:nvPr/>
          </p:nvGrpSpPr>
          <p:grpSpPr>
            <a:xfrm>
              <a:off x="735992" y="2517325"/>
              <a:ext cx="649647" cy="640080"/>
              <a:chOff x="721894" y="2256770"/>
              <a:chExt cx="640080" cy="6400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A5883B-EF1B-4D66-B481-E6DA3303B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5" name="Chevron 55">
                <a:extLst>
                  <a:ext uri="{FF2B5EF4-FFF2-40B4-BE49-F238E27FC236}">
                    <a16:creationId xmlns:a16="http://schemas.microsoft.com/office/drawing/2014/main" id="{4887D8B3-D136-4F62-86B3-5A45459AA2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4C774D-EF2F-4F8E-A48B-269428447260}"/>
              </a:ext>
            </a:extLst>
          </p:cNvPr>
          <p:cNvGrpSpPr/>
          <p:nvPr/>
        </p:nvGrpSpPr>
        <p:grpSpPr>
          <a:xfrm>
            <a:off x="735992" y="3694705"/>
            <a:ext cx="8488178" cy="646331"/>
            <a:chOff x="735992" y="3699388"/>
            <a:chExt cx="8488178" cy="6463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8BAB9EC-48C1-484C-B18E-B20EC3489131}"/>
                </a:ext>
              </a:extLst>
            </p:cNvPr>
            <p:cNvGrpSpPr/>
            <p:nvPr/>
          </p:nvGrpSpPr>
          <p:grpSpPr>
            <a:xfrm>
              <a:off x="735992" y="3702513"/>
              <a:ext cx="649647" cy="640080"/>
              <a:chOff x="721894" y="2256770"/>
              <a:chExt cx="640080" cy="6400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EE8A062-889B-469A-B930-2D6CD1022C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9" name="Chevron 55">
                <a:extLst>
                  <a:ext uri="{FF2B5EF4-FFF2-40B4-BE49-F238E27FC236}">
                    <a16:creationId xmlns:a16="http://schemas.microsoft.com/office/drawing/2014/main" id="{2784FCA8-0D76-41DE-A12D-89954BEA4C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6D049C-4F3B-4F86-ABB2-57EDB452A63F}"/>
                </a:ext>
              </a:extLst>
            </p:cNvPr>
            <p:cNvSpPr>
              <a:spLocks/>
            </p:cNvSpPr>
            <p:nvPr/>
          </p:nvSpPr>
          <p:spPr>
            <a:xfrm>
              <a:off x="1588349" y="3699388"/>
              <a:ext cx="76358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if there is an impact on economy in general on the most impacted cities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57AB1-5491-45C6-8D69-694D4BD04DD0}"/>
              </a:ext>
            </a:extLst>
          </p:cNvPr>
          <p:cNvGrpSpPr/>
          <p:nvPr/>
        </p:nvGrpSpPr>
        <p:grpSpPr>
          <a:xfrm>
            <a:off x="735992" y="4833438"/>
            <a:ext cx="8497703" cy="640080"/>
            <a:chOff x="735992" y="4833438"/>
            <a:chExt cx="8497703" cy="6400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F76A73-38E7-48A8-8E74-5EB18C5BB283}"/>
                </a:ext>
              </a:extLst>
            </p:cNvPr>
            <p:cNvSpPr>
              <a:spLocks/>
            </p:cNvSpPr>
            <p:nvPr/>
          </p:nvSpPr>
          <p:spPr>
            <a:xfrm>
              <a:off x="1597874" y="4968812"/>
              <a:ext cx="763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if there is an impact on hotel industry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6FB874-E009-491F-9BFD-E2F6E33D0347}"/>
                </a:ext>
              </a:extLst>
            </p:cNvPr>
            <p:cNvGrpSpPr/>
            <p:nvPr/>
          </p:nvGrpSpPr>
          <p:grpSpPr>
            <a:xfrm>
              <a:off x="735992" y="4833438"/>
              <a:ext cx="649647" cy="640080"/>
              <a:chOff x="721894" y="2256770"/>
              <a:chExt cx="640080" cy="64008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C9B95F-FCCF-4B3E-8020-F418A7B75D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53" name="Chevron 55">
                <a:extLst>
                  <a:ext uri="{FF2B5EF4-FFF2-40B4-BE49-F238E27FC236}">
                    <a16:creationId xmlns:a16="http://schemas.microsoft.com/office/drawing/2014/main" id="{B88AF7EF-F519-40C9-B151-8AF3A98907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987AE-35B2-4EA5-A8C8-586C2BDF2AF4}"/>
              </a:ext>
            </a:extLst>
          </p:cNvPr>
          <p:cNvGrpSpPr/>
          <p:nvPr/>
        </p:nvGrpSpPr>
        <p:grpSpPr>
          <a:xfrm>
            <a:off x="735992" y="1423488"/>
            <a:ext cx="8488177" cy="640080"/>
            <a:chOff x="735992" y="1423488"/>
            <a:chExt cx="8488177" cy="6400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F5BB2A-4B48-4F6E-AB7A-457A325E752E}"/>
                </a:ext>
              </a:extLst>
            </p:cNvPr>
            <p:cNvGrpSpPr/>
            <p:nvPr/>
          </p:nvGrpSpPr>
          <p:grpSpPr>
            <a:xfrm>
              <a:off x="735992" y="1423488"/>
              <a:ext cx="649647" cy="640080"/>
              <a:chOff x="721894" y="2256770"/>
              <a:chExt cx="640080" cy="64008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D91B81-83A1-40E4-A623-ACE065749C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2" name="Chevron 55">
                <a:extLst>
                  <a:ext uri="{FF2B5EF4-FFF2-40B4-BE49-F238E27FC236}">
                    <a16:creationId xmlns:a16="http://schemas.microsoft.com/office/drawing/2014/main" id="{6BD33A89-ACB3-4BF8-8BBB-DD4A928B38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6CC05-124F-440C-AFB9-D676C5D196BC}"/>
                </a:ext>
              </a:extLst>
            </p:cNvPr>
            <p:cNvSpPr>
              <a:spLocks/>
            </p:cNvSpPr>
            <p:nvPr/>
          </p:nvSpPr>
          <p:spPr>
            <a:xfrm>
              <a:off x="1588348" y="1558862"/>
              <a:ext cx="763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Analyze and forecast the trend of the airline industr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y for the future years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10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442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Helvetica Neue</vt:lpstr>
      <vt:lpstr>1_Office Theme</vt:lpstr>
      <vt:lpstr>PowerPoint Presentation</vt:lpstr>
      <vt:lpstr>Executive Summary</vt:lpstr>
      <vt:lpstr>Top 10 impacted airlines in the US have lost more than 50% of their passengers</vt:lpstr>
      <vt:lpstr>Domestic vs international… describe like a story</vt:lpstr>
      <vt:lpstr>How has the pandemic impacted travel destinations? </vt:lpstr>
      <vt:lpstr>Is there a statistical significance when looking at travel to the US vs travel to other countries? </vt:lpstr>
      <vt:lpstr>Other Areas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Erin Ukestad</cp:lastModifiedBy>
  <cp:revision>58</cp:revision>
  <dcterms:created xsi:type="dcterms:W3CDTF">2015-03-20T15:56:50Z</dcterms:created>
  <dcterms:modified xsi:type="dcterms:W3CDTF">2021-02-25T06:05:27Z</dcterms:modified>
</cp:coreProperties>
</file>