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17"/>
  </p:notesMasterIdLst>
  <p:sldIdLst>
    <p:sldId id="256" r:id="rId2"/>
    <p:sldId id="257" r:id="rId3"/>
    <p:sldId id="258" r:id="rId4"/>
    <p:sldId id="271" r:id="rId5"/>
    <p:sldId id="259" r:id="rId6"/>
    <p:sldId id="268" r:id="rId7"/>
    <p:sldId id="267" r:id="rId8"/>
    <p:sldId id="270" r:id="rId9"/>
    <p:sldId id="261" r:id="rId10"/>
    <p:sldId id="262" r:id="rId11"/>
    <p:sldId id="263" r:id="rId12"/>
    <p:sldId id="264" r:id="rId13"/>
    <p:sldId id="265" r:id="rId14"/>
    <p:sldId id="266"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varScale="1">
        <p:scale>
          <a:sx n="54" d="100"/>
          <a:sy n="54" d="100"/>
        </p:scale>
        <p:origin x="4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46B44-1C99-4220-8033-C885241F827E}"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EAC4E443-3D31-48B0-8970-06AA3CAFF4BF}">
      <dgm:prSet/>
      <dgm:spPr/>
      <dgm:t>
        <a:bodyPr/>
        <a:lstStyle/>
        <a:p>
          <a:r>
            <a:rPr lang="en-US" b="1" i="0" baseline="0"/>
            <a:t>Question:</a:t>
          </a:r>
          <a:r>
            <a:rPr lang="en-US" b="0" i="0" baseline="0"/>
            <a:t> "How do mental health disorder rates compare across countries. Is there a trend in these rates over time?"</a:t>
          </a:r>
          <a:endParaRPr lang="en-US"/>
        </a:p>
      </dgm:t>
    </dgm:pt>
    <dgm:pt modelId="{A096AE3A-5DAE-4D3C-8C42-609E1D453AF4}" type="parTrans" cxnId="{6E7CA300-0FB7-47FD-A332-C4F0CB11CBD1}">
      <dgm:prSet/>
      <dgm:spPr/>
      <dgm:t>
        <a:bodyPr/>
        <a:lstStyle/>
        <a:p>
          <a:endParaRPr lang="en-US"/>
        </a:p>
      </dgm:t>
    </dgm:pt>
    <dgm:pt modelId="{ABF3A5B8-B569-4FC8-BA6C-7AA107C1316F}" type="sibTrans" cxnId="{6E7CA300-0FB7-47FD-A332-C4F0CB11CBD1}">
      <dgm:prSet/>
      <dgm:spPr/>
      <dgm:t>
        <a:bodyPr/>
        <a:lstStyle/>
        <a:p>
          <a:endParaRPr lang="en-US"/>
        </a:p>
      </dgm:t>
    </dgm:pt>
    <dgm:pt modelId="{D52B4DF2-DAEB-4636-9D09-78E30991F1B7}">
      <dgm:prSet/>
      <dgm:spPr/>
      <dgm:t>
        <a:bodyPr/>
        <a:lstStyle/>
        <a:p>
          <a:r>
            <a:rPr lang="en-US" b="1" i="0" baseline="0"/>
            <a:t>Hypothesis:</a:t>
          </a:r>
          <a:r>
            <a:rPr lang="en-US" b="0" i="0" baseline="0"/>
            <a:t> "There is considerable variability in mental health disorder rates across  countries."</a:t>
          </a:r>
          <a:endParaRPr lang="en-US"/>
        </a:p>
      </dgm:t>
    </dgm:pt>
    <dgm:pt modelId="{9D3EA853-20AE-4536-A2F9-9B4DACD8A609}" type="parTrans" cxnId="{93A8FCDF-D521-4796-AB9B-1A5B4A888CE0}">
      <dgm:prSet/>
      <dgm:spPr/>
      <dgm:t>
        <a:bodyPr/>
        <a:lstStyle/>
        <a:p>
          <a:endParaRPr lang="en-US"/>
        </a:p>
      </dgm:t>
    </dgm:pt>
    <dgm:pt modelId="{6F7FA32E-A646-4FCD-B13C-F16EC284A682}" type="sibTrans" cxnId="{93A8FCDF-D521-4796-AB9B-1A5B4A888CE0}">
      <dgm:prSet/>
      <dgm:spPr/>
      <dgm:t>
        <a:bodyPr/>
        <a:lstStyle/>
        <a:p>
          <a:endParaRPr lang="en-US"/>
        </a:p>
      </dgm:t>
    </dgm:pt>
    <dgm:pt modelId="{0B9114FF-C58C-4B03-8217-ABD985D3ECF1}" type="pres">
      <dgm:prSet presAssocID="{E8146B44-1C99-4220-8033-C885241F827E}" presName="outerComposite" presStyleCnt="0">
        <dgm:presLayoutVars>
          <dgm:chMax val="5"/>
          <dgm:dir/>
          <dgm:resizeHandles val="exact"/>
        </dgm:presLayoutVars>
      </dgm:prSet>
      <dgm:spPr/>
    </dgm:pt>
    <dgm:pt modelId="{B3D4A747-C9FC-4812-913A-A01CC5D6BC16}" type="pres">
      <dgm:prSet presAssocID="{E8146B44-1C99-4220-8033-C885241F827E}" presName="dummyMaxCanvas" presStyleCnt="0">
        <dgm:presLayoutVars/>
      </dgm:prSet>
      <dgm:spPr/>
    </dgm:pt>
    <dgm:pt modelId="{AD85A0D9-0401-4126-8C8E-FEA6976FA7E6}" type="pres">
      <dgm:prSet presAssocID="{E8146B44-1C99-4220-8033-C885241F827E}" presName="TwoNodes_1" presStyleLbl="node1" presStyleIdx="0" presStyleCnt="2">
        <dgm:presLayoutVars>
          <dgm:bulletEnabled val="1"/>
        </dgm:presLayoutVars>
      </dgm:prSet>
      <dgm:spPr/>
    </dgm:pt>
    <dgm:pt modelId="{CABF68A0-55CB-428F-BF4A-B94F1FE52F53}" type="pres">
      <dgm:prSet presAssocID="{E8146B44-1C99-4220-8033-C885241F827E}" presName="TwoNodes_2" presStyleLbl="node1" presStyleIdx="1" presStyleCnt="2">
        <dgm:presLayoutVars>
          <dgm:bulletEnabled val="1"/>
        </dgm:presLayoutVars>
      </dgm:prSet>
      <dgm:spPr/>
    </dgm:pt>
    <dgm:pt modelId="{0794073F-301B-48D9-892B-BF426EB53AAD}" type="pres">
      <dgm:prSet presAssocID="{E8146B44-1C99-4220-8033-C885241F827E}" presName="TwoConn_1-2" presStyleLbl="fgAccFollowNode1" presStyleIdx="0" presStyleCnt="1">
        <dgm:presLayoutVars>
          <dgm:bulletEnabled val="1"/>
        </dgm:presLayoutVars>
      </dgm:prSet>
      <dgm:spPr/>
    </dgm:pt>
    <dgm:pt modelId="{0D89C0A7-FFC2-4854-94EB-37441B229BEA}" type="pres">
      <dgm:prSet presAssocID="{E8146B44-1C99-4220-8033-C885241F827E}" presName="TwoNodes_1_text" presStyleLbl="node1" presStyleIdx="1" presStyleCnt="2">
        <dgm:presLayoutVars>
          <dgm:bulletEnabled val="1"/>
        </dgm:presLayoutVars>
      </dgm:prSet>
      <dgm:spPr/>
    </dgm:pt>
    <dgm:pt modelId="{FF97B68D-535B-4421-982C-69C7CF000E9D}" type="pres">
      <dgm:prSet presAssocID="{E8146B44-1C99-4220-8033-C885241F827E}" presName="TwoNodes_2_text" presStyleLbl="node1" presStyleIdx="1" presStyleCnt="2">
        <dgm:presLayoutVars>
          <dgm:bulletEnabled val="1"/>
        </dgm:presLayoutVars>
      </dgm:prSet>
      <dgm:spPr/>
    </dgm:pt>
  </dgm:ptLst>
  <dgm:cxnLst>
    <dgm:cxn modelId="{6E7CA300-0FB7-47FD-A332-C4F0CB11CBD1}" srcId="{E8146B44-1C99-4220-8033-C885241F827E}" destId="{EAC4E443-3D31-48B0-8970-06AA3CAFF4BF}" srcOrd="0" destOrd="0" parTransId="{A096AE3A-5DAE-4D3C-8C42-609E1D453AF4}" sibTransId="{ABF3A5B8-B569-4FC8-BA6C-7AA107C1316F}"/>
    <dgm:cxn modelId="{09C2FD01-9602-473E-A9EF-061FF0E27D23}" type="presOf" srcId="{D52B4DF2-DAEB-4636-9D09-78E30991F1B7}" destId="{FF97B68D-535B-4421-982C-69C7CF000E9D}" srcOrd="1" destOrd="0" presId="urn:microsoft.com/office/officeart/2005/8/layout/vProcess5"/>
    <dgm:cxn modelId="{5D77100B-ABBD-45E6-8124-8AAA4E8E2C22}" type="presOf" srcId="{D52B4DF2-DAEB-4636-9D09-78E30991F1B7}" destId="{CABF68A0-55CB-428F-BF4A-B94F1FE52F53}" srcOrd="0" destOrd="0" presId="urn:microsoft.com/office/officeart/2005/8/layout/vProcess5"/>
    <dgm:cxn modelId="{E9BE5522-E7D4-4319-9C35-4162C7D99336}" type="presOf" srcId="{EAC4E443-3D31-48B0-8970-06AA3CAFF4BF}" destId="{0D89C0A7-FFC2-4854-94EB-37441B229BEA}" srcOrd="1" destOrd="0" presId="urn:microsoft.com/office/officeart/2005/8/layout/vProcess5"/>
    <dgm:cxn modelId="{3D2CA584-6A37-4375-8E77-8263AE5E2488}" type="presOf" srcId="{ABF3A5B8-B569-4FC8-BA6C-7AA107C1316F}" destId="{0794073F-301B-48D9-892B-BF426EB53AAD}" srcOrd="0" destOrd="0" presId="urn:microsoft.com/office/officeart/2005/8/layout/vProcess5"/>
    <dgm:cxn modelId="{BBEA0AB9-B341-4B86-87D2-708222CA5873}" type="presOf" srcId="{EAC4E443-3D31-48B0-8970-06AA3CAFF4BF}" destId="{AD85A0D9-0401-4126-8C8E-FEA6976FA7E6}" srcOrd="0" destOrd="0" presId="urn:microsoft.com/office/officeart/2005/8/layout/vProcess5"/>
    <dgm:cxn modelId="{1F723EDD-B12F-4490-94D2-34E92318A988}" type="presOf" srcId="{E8146B44-1C99-4220-8033-C885241F827E}" destId="{0B9114FF-C58C-4B03-8217-ABD985D3ECF1}" srcOrd="0" destOrd="0" presId="urn:microsoft.com/office/officeart/2005/8/layout/vProcess5"/>
    <dgm:cxn modelId="{93A8FCDF-D521-4796-AB9B-1A5B4A888CE0}" srcId="{E8146B44-1C99-4220-8033-C885241F827E}" destId="{D52B4DF2-DAEB-4636-9D09-78E30991F1B7}" srcOrd="1" destOrd="0" parTransId="{9D3EA853-20AE-4536-A2F9-9B4DACD8A609}" sibTransId="{6F7FA32E-A646-4FCD-B13C-F16EC284A682}"/>
    <dgm:cxn modelId="{7F14EB5C-7747-49B0-90BB-994E7C6FFB2B}" type="presParOf" srcId="{0B9114FF-C58C-4B03-8217-ABD985D3ECF1}" destId="{B3D4A747-C9FC-4812-913A-A01CC5D6BC16}" srcOrd="0" destOrd="0" presId="urn:microsoft.com/office/officeart/2005/8/layout/vProcess5"/>
    <dgm:cxn modelId="{A9F0CCA1-D8C2-4BC7-A416-D95D947F7C99}" type="presParOf" srcId="{0B9114FF-C58C-4B03-8217-ABD985D3ECF1}" destId="{AD85A0D9-0401-4126-8C8E-FEA6976FA7E6}" srcOrd="1" destOrd="0" presId="urn:microsoft.com/office/officeart/2005/8/layout/vProcess5"/>
    <dgm:cxn modelId="{0CD56D79-2410-4332-99DD-F60775732C04}" type="presParOf" srcId="{0B9114FF-C58C-4B03-8217-ABD985D3ECF1}" destId="{CABF68A0-55CB-428F-BF4A-B94F1FE52F53}" srcOrd="2" destOrd="0" presId="urn:microsoft.com/office/officeart/2005/8/layout/vProcess5"/>
    <dgm:cxn modelId="{6FFFC5ED-268C-421D-A28A-E21EE8605B6F}" type="presParOf" srcId="{0B9114FF-C58C-4B03-8217-ABD985D3ECF1}" destId="{0794073F-301B-48D9-892B-BF426EB53AAD}" srcOrd="3" destOrd="0" presId="urn:microsoft.com/office/officeart/2005/8/layout/vProcess5"/>
    <dgm:cxn modelId="{516E7073-CEE0-474C-B34D-E1120234F463}" type="presParOf" srcId="{0B9114FF-C58C-4B03-8217-ABD985D3ECF1}" destId="{0D89C0A7-FFC2-4854-94EB-37441B229BEA}" srcOrd="4" destOrd="0" presId="urn:microsoft.com/office/officeart/2005/8/layout/vProcess5"/>
    <dgm:cxn modelId="{E91809D1-0E78-4C91-9F63-F94A6D3C6232}" type="presParOf" srcId="{0B9114FF-C58C-4B03-8217-ABD985D3ECF1}" destId="{FF97B68D-535B-4421-982C-69C7CF000E9D}"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FCD70A-E738-4009-A33D-8B1D29CCD7A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3A7AFF7-C54E-4014-A51F-ED13026FD97A}">
      <dgm:prSet/>
      <dgm:spPr/>
      <dgm:t>
        <a:bodyPr/>
        <a:lstStyle/>
        <a:p>
          <a:r>
            <a:rPr lang="en-US"/>
            <a:t>1. Year: Year that the data was collected </a:t>
          </a:r>
        </a:p>
      </dgm:t>
    </dgm:pt>
    <dgm:pt modelId="{5F60C2A4-77B6-4D2C-87D3-6876DCBA1C89}" type="parTrans" cxnId="{F8CD9627-6D53-49D4-9DFC-92A92A30555F}">
      <dgm:prSet/>
      <dgm:spPr/>
      <dgm:t>
        <a:bodyPr/>
        <a:lstStyle/>
        <a:p>
          <a:endParaRPr lang="en-US"/>
        </a:p>
      </dgm:t>
    </dgm:pt>
    <dgm:pt modelId="{1AA78536-2113-464A-AAF6-94CE2C2DC8FE}" type="sibTrans" cxnId="{F8CD9627-6D53-49D4-9DFC-92A92A30555F}">
      <dgm:prSet/>
      <dgm:spPr/>
      <dgm:t>
        <a:bodyPr/>
        <a:lstStyle/>
        <a:p>
          <a:endParaRPr lang="en-US"/>
        </a:p>
      </dgm:t>
    </dgm:pt>
    <dgm:pt modelId="{EC03C6BC-0C98-4572-AF3B-12BFB22D4E0C}">
      <dgm:prSet/>
      <dgm:spPr/>
      <dgm:t>
        <a:bodyPr/>
        <a:lstStyle/>
        <a:p>
          <a:r>
            <a:rPr lang="en-US"/>
            <a:t>2. Entity: Unique identifier for each country or region included in the data set. </a:t>
          </a:r>
        </a:p>
      </dgm:t>
    </dgm:pt>
    <dgm:pt modelId="{110EAAC8-E56C-4A13-AE98-8BB353756588}" type="parTrans" cxnId="{D756261D-12A7-4A70-8CC8-BAB96CFCCC07}">
      <dgm:prSet/>
      <dgm:spPr/>
      <dgm:t>
        <a:bodyPr/>
        <a:lstStyle/>
        <a:p>
          <a:endParaRPr lang="en-US"/>
        </a:p>
      </dgm:t>
    </dgm:pt>
    <dgm:pt modelId="{8215A9D0-54E7-45EC-94BA-CDCFCCDE28CC}" type="sibTrans" cxnId="{D756261D-12A7-4A70-8CC8-BAB96CFCCC07}">
      <dgm:prSet/>
      <dgm:spPr/>
      <dgm:t>
        <a:bodyPr/>
        <a:lstStyle/>
        <a:p>
          <a:endParaRPr lang="en-US"/>
        </a:p>
      </dgm:t>
    </dgm:pt>
    <dgm:pt modelId="{9958CF67-2F4F-4224-BB82-A12333BDCDBF}">
      <dgm:prSet/>
      <dgm:spPr/>
      <dgm:t>
        <a:bodyPr/>
        <a:lstStyle/>
        <a:p>
          <a:r>
            <a:rPr lang="en-US" dirty="0"/>
            <a:t>3. % Schizophrenia: Percentage of people with schizophrenia in that country/region during that year. </a:t>
          </a:r>
        </a:p>
      </dgm:t>
    </dgm:pt>
    <dgm:pt modelId="{59E6A808-8DFA-4178-8C97-6FBB5C76723B}" type="parTrans" cxnId="{0A884199-04BA-4F10-B7BD-9A70411C3179}">
      <dgm:prSet/>
      <dgm:spPr/>
      <dgm:t>
        <a:bodyPr/>
        <a:lstStyle/>
        <a:p>
          <a:endParaRPr lang="en-US"/>
        </a:p>
      </dgm:t>
    </dgm:pt>
    <dgm:pt modelId="{69D7BCCA-0989-4815-9C32-661DF678CF79}" type="sibTrans" cxnId="{0A884199-04BA-4F10-B7BD-9A70411C3179}">
      <dgm:prSet/>
      <dgm:spPr/>
      <dgm:t>
        <a:bodyPr/>
        <a:lstStyle/>
        <a:p>
          <a:endParaRPr lang="en-US"/>
        </a:p>
      </dgm:t>
    </dgm:pt>
    <dgm:pt modelId="{D7FCA900-FC0F-44C0-8D90-7729C1901EAF}">
      <dgm:prSet/>
      <dgm:spPr/>
      <dgm:t>
        <a:bodyPr/>
        <a:lstStyle/>
        <a:p>
          <a:r>
            <a:rPr lang="en-US" dirty="0"/>
            <a:t>4. % Bipolar Disorder: Percentage of people with bipolar disorder in that country/region during that year. </a:t>
          </a:r>
        </a:p>
      </dgm:t>
    </dgm:pt>
    <dgm:pt modelId="{2500B5F4-E56A-41F5-9C76-0595D76A6455}" type="parTrans" cxnId="{89774B08-2AA2-4E36-AA2D-81CC8A26C93E}">
      <dgm:prSet/>
      <dgm:spPr/>
      <dgm:t>
        <a:bodyPr/>
        <a:lstStyle/>
        <a:p>
          <a:endParaRPr lang="en-US"/>
        </a:p>
      </dgm:t>
    </dgm:pt>
    <dgm:pt modelId="{0993FA4C-4060-48B2-B361-CCFF5E9C8AA6}" type="sibTrans" cxnId="{89774B08-2AA2-4E36-AA2D-81CC8A26C93E}">
      <dgm:prSet/>
      <dgm:spPr/>
      <dgm:t>
        <a:bodyPr/>
        <a:lstStyle/>
        <a:p>
          <a:endParaRPr lang="en-US"/>
        </a:p>
      </dgm:t>
    </dgm:pt>
    <dgm:pt modelId="{F584B89E-BF3D-4FA9-A205-6E2761429066}">
      <dgm:prSet/>
      <dgm:spPr/>
      <dgm:t>
        <a:bodyPr/>
        <a:lstStyle/>
        <a:p>
          <a:r>
            <a:rPr lang="en-US"/>
            <a:t>5. % Eating Disorders: Percentage of people with bipolar disorder in that country/region during that year. </a:t>
          </a:r>
        </a:p>
      </dgm:t>
    </dgm:pt>
    <dgm:pt modelId="{30655EFD-7E94-4AC9-8685-34F0899CC9D2}" type="parTrans" cxnId="{0081C0C4-FF2D-427B-88F2-73CE71FF2C48}">
      <dgm:prSet/>
      <dgm:spPr/>
      <dgm:t>
        <a:bodyPr/>
        <a:lstStyle/>
        <a:p>
          <a:endParaRPr lang="en-US"/>
        </a:p>
      </dgm:t>
    </dgm:pt>
    <dgm:pt modelId="{83204FA2-9278-4185-96C8-840342F98B8F}" type="sibTrans" cxnId="{0081C0C4-FF2D-427B-88F2-73CE71FF2C48}">
      <dgm:prSet/>
      <dgm:spPr/>
      <dgm:t>
        <a:bodyPr/>
        <a:lstStyle/>
        <a:p>
          <a:endParaRPr lang="en-US"/>
        </a:p>
      </dgm:t>
    </dgm:pt>
    <dgm:pt modelId="{A54A24F2-A027-44A4-81EA-E5EEC81AEED6}">
      <dgm:prSet/>
      <dgm:spPr/>
      <dgm:t>
        <a:bodyPr/>
        <a:lstStyle/>
        <a:p>
          <a:r>
            <a:rPr lang="en-US"/>
            <a:t>6. % Anxiety Disorders: Percentage of people with anxiety disorders in that country/region during that year. </a:t>
          </a:r>
        </a:p>
      </dgm:t>
    </dgm:pt>
    <dgm:pt modelId="{038543D1-F427-42EA-99AB-FB61BB48EE8B}" type="parTrans" cxnId="{EC61C5C0-8371-4765-BE3C-14D40EA241AE}">
      <dgm:prSet/>
      <dgm:spPr/>
      <dgm:t>
        <a:bodyPr/>
        <a:lstStyle/>
        <a:p>
          <a:endParaRPr lang="en-US"/>
        </a:p>
      </dgm:t>
    </dgm:pt>
    <dgm:pt modelId="{3A9C117B-DB18-40E6-B952-2A2F49CDC2E5}" type="sibTrans" cxnId="{EC61C5C0-8371-4765-BE3C-14D40EA241AE}">
      <dgm:prSet/>
      <dgm:spPr/>
      <dgm:t>
        <a:bodyPr/>
        <a:lstStyle/>
        <a:p>
          <a:endParaRPr lang="en-US"/>
        </a:p>
      </dgm:t>
    </dgm:pt>
    <dgm:pt modelId="{E78D5462-C58C-4C03-998A-79EF01683466}">
      <dgm:prSet/>
      <dgm:spPr/>
      <dgm:t>
        <a:bodyPr/>
        <a:lstStyle/>
        <a:p>
          <a:r>
            <a:rPr lang="en-US"/>
            <a:t>7. % Drug Use Disorders: Percentage of people with drug use disorders in that country/region during that year.</a:t>
          </a:r>
        </a:p>
      </dgm:t>
    </dgm:pt>
    <dgm:pt modelId="{ACBF4650-F279-4A42-97A2-E65C17BA973D}" type="parTrans" cxnId="{8E7D2197-A26F-48E7-A5D5-2F813953B3EF}">
      <dgm:prSet/>
      <dgm:spPr/>
      <dgm:t>
        <a:bodyPr/>
        <a:lstStyle/>
        <a:p>
          <a:endParaRPr lang="en-US"/>
        </a:p>
      </dgm:t>
    </dgm:pt>
    <dgm:pt modelId="{96C91A86-6345-4DB4-B334-DB299EE0D389}" type="sibTrans" cxnId="{8E7D2197-A26F-48E7-A5D5-2F813953B3EF}">
      <dgm:prSet/>
      <dgm:spPr/>
      <dgm:t>
        <a:bodyPr/>
        <a:lstStyle/>
        <a:p>
          <a:endParaRPr lang="en-US"/>
        </a:p>
      </dgm:t>
    </dgm:pt>
    <dgm:pt modelId="{9038C23A-A2EF-47A6-9BBF-EFA3769382A5}">
      <dgm:prSet/>
      <dgm:spPr/>
      <dgm:t>
        <a:bodyPr/>
        <a:lstStyle/>
        <a:p>
          <a:r>
            <a:rPr lang="en-US"/>
            <a:t>8. % Depression Disorders: Percentage of people with depression in that country/region during that year. </a:t>
          </a:r>
        </a:p>
      </dgm:t>
    </dgm:pt>
    <dgm:pt modelId="{C6671461-8D5F-4A6B-B633-89D89ED4CD8D}" type="parTrans" cxnId="{68F94527-8EA9-4BE5-9097-13AC1B3ED01A}">
      <dgm:prSet/>
      <dgm:spPr/>
      <dgm:t>
        <a:bodyPr/>
        <a:lstStyle/>
        <a:p>
          <a:endParaRPr lang="en-US"/>
        </a:p>
      </dgm:t>
    </dgm:pt>
    <dgm:pt modelId="{04F95F00-EDC3-442D-B25B-0FAF3B63EACF}" type="sibTrans" cxnId="{68F94527-8EA9-4BE5-9097-13AC1B3ED01A}">
      <dgm:prSet/>
      <dgm:spPr/>
      <dgm:t>
        <a:bodyPr/>
        <a:lstStyle/>
        <a:p>
          <a:endParaRPr lang="en-US"/>
        </a:p>
      </dgm:t>
    </dgm:pt>
    <dgm:pt modelId="{09963257-643F-4833-83DB-89A07959C0AA}">
      <dgm:prSet/>
      <dgm:spPr/>
      <dgm:t>
        <a:bodyPr/>
        <a:lstStyle/>
        <a:p>
          <a:r>
            <a:rPr lang="en-US" dirty="0"/>
            <a:t>9. % Alcohol Use disorders: Percentage of people with alcohol use disorders in that country/region during that year These are my variables. </a:t>
          </a:r>
        </a:p>
      </dgm:t>
    </dgm:pt>
    <dgm:pt modelId="{B89875AF-68E7-4D34-A60C-ECFC279A334D}" type="parTrans" cxnId="{30A1F8A3-AE7B-4F50-B4EE-D697C2B8B6DD}">
      <dgm:prSet/>
      <dgm:spPr/>
      <dgm:t>
        <a:bodyPr/>
        <a:lstStyle/>
        <a:p>
          <a:endParaRPr lang="en-US"/>
        </a:p>
      </dgm:t>
    </dgm:pt>
    <dgm:pt modelId="{4E67D42F-91DB-423C-BDFC-37C65C95E2ED}" type="sibTrans" cxnId="{30A1F8A3-AE7B-4F50-B4EE-D697C2B8B6DD}">
      <dgm:prSet/>
      <dgm:spPr/>
      <dgm:t>
        <a:bodyPr/>
        <a:lstStyle/>
        <a:p>
          <a:endParaRPr lang="en-US"/>
        </a:p>
      </dgm:t>
    </dgm:pt>
    <dgm:pt modelId="{62ABE4F8-143B-4E14-B38D-F59FBCD7E848}" type="pres">
      <dgm:prSet presAssocID="{D9FCD70A-E738-4009-A33D-8B1D29CCD7AD}" presName="vert0" presStyleCnt="0">
        <dgm:presLayoutVars>
          <dgm:dir/>
          <dgm:animOne val="branch"/>
          <dgm:animLvl val="lvl"/>
        </dgm:presLayoutVars>
      </dgm:prSet>
      <dgm:spPr/>
    </dgm:pt>
    <dgm:pt modelId="{6762DB87-E521-461B-BD2E-75C9BAFD71B4}" type="pres">
      <dgm:prSet presAssocID="{73A7AFF7-C54E-4014-A51F-ED13026FD97A}" presName="thickLine" presStyleLbl="alignNode1" presStyleIdx="0" presStyleCnt="9"/>
      <dgm:spPr/>
    </dgm:pt>
    <dgm:pt modelId="{DAD9BA01-24A2-42ED-ABD9-BA70383BFC77}" type="pres">
      <dgm:prSet presAssocID="{73A7AFF7-C54E-4014-A51F-ED13026FD97A}" presName="horz1" presStyleCnt="0"/>
      <dgm:spPr/>
    </dgm:pt>
    <dgm:pt modelId="{026FE772-C896-4B73-B337-BD69D7137C6F}" type="pres">
      <dgm:prSet presAssocID="{73A7AFF7-C54E-4014-A51F-ED13026FD97A}" presName="tx1" presStyleLbl="revTx" presStyleIdx="0" presStyleCnt="9"/>
      <dgm:spPr/>
    </dgm:pt>
    <dgm:pt modelId="{47FE2400-2835-454C-83C9-2B263753AF09}" type="pres">
      <dgm:prSet presAssocID="{73A7AFF7-C54E-4014-A51F-ED13026FD97A}" presName="vert1" presStyleCnt="0"/>
      <dgm:spPr/>
    </dgm:pt>
    <dgm:pt modelId="{3C4B1DA2-21E7-40F7-AED0-6BA7E80E7491}" type="pres">
      <dgm:prSet presAssocID="{EC03C6BC-0C98-4572-AF3B-12BFB22D4E0C}" presName="thickLine" presStyleLbl="alignNode1" presStyleIdx="1" presStyleCnt="9"/>
      <dgm:spPr/>
    </dgm:pt>
    <dgm:pt modelId="{58522D3A-70D1-477A-859E-19D810CD6F94}" type="pres">
      <dgm:prSet presAssocID="{EC03C6BC-0C98-4572-AF3B-12BFB22D4E0C}" presName="horz1" presStyleCnt="0"/>
      <dgm:spPr/>
    </dgm:pt>
    <dgm:pt modelId="{E67F4E20-DFF5-492F-8C05-F2C0A4D26822}" type="pres">
      <dgm:prSet presAssocID="{EC03C6BC-0C98-4572-AF3B-12BFB22D4E0C}" presName="tx1" presStyleLbl="revTx" presStyleIdx="1" presStyleCnt="9"/>
      <dgm:spPr/>
    </dgm:pt>
    <dgm:pt modelId="{60585263-16A9-4990-9E19-18B6AF73A24E}" type="pres">
      <dgm:prSet presAssocID="{EC03C6BC-0C98-4572-AF3B-12BFB22D4E0C}" presName="vert1" presStyleCnt="0"/>
      <dgm:spPr/>
    </dgm:pt>
    <dgm:pt modelId="{2604D00B-753E-4A33-A3F8-6604686573F4}" type="pres">
      <dgm:prSet presAssocID="{9958CF67-2F4F-4224-BB82-A12333BDCDBF}" presName="thickLine" presStyleLbl="alignNode1" presStyleIdx="2" presStyleCnt="9"/>
      <dgm:spPr/>
    </dgm:pt>
    <dgm:pt modelId="{17CF2ED8-ABB0-406D-AF17-B344EB32BBC2}" type="pres">
      <dgm:prSet presAssocID="{9958CF67-2F4F-4224-BB82-A12333BDCDBF}" presName="horz1" presStyleCnt="0"/>
      <dgm:spPr/>
    </dgm:pt>
    <dgm:pt modelId="{2AC51FFD-20C2-464F-BF0A-9B8886591B83}" type="pres">
      <dgm:prSet presAssocID="{9958CF67-2F4F-4224-BB82-A12333BDCDBF}" presName="tx1" presStyleLbl="revTx" presStyleIdx="2" presStyleCnt="9"/>
      <dgm:spPr/>
    </dgm:pt>
    <dgm:pt modelId="{FE7065E7-3CBC-4333-B573-0C1BC010195B}" type="pres">
      <dgm:prSet presAssocID="{9958CF67-2F4F-4224-BB82-A12333BDCDBF}" presName="vert1" presStyleCnt="0"/>
      <dgm:spPr/>
    </dgm:pt>
    <dgm:pt modelId="{FAA66A4D-F0F8-446A-ACB6-0770681A73FF}" type="pres">
      <dgm:prSet presAssocID="{D7FCA900-FC0F-44C0-8D90-7729C1901EAF}" presName="thickLine" presStyleLbl="alignNode1" presStyleIdx="3" presStyleCnt="9"/>
      <dgm:spPr/>
    </dgm:pt>
    <dgm:pt modelId="{03DC01EF-7F33-44BC-A2BB-BBC10B4BC97D}" type="pres">
      <dgm:prSet presAssocID="{D7FCA900-FC0F-44C0-8D90-7729C1901EAF}" presName="horz1" presStyleCnt="0"/>
      <dgm:spPr/>
    </dgm:pt>
    <dgm:pt modelId="{119C414A-E9C5-4DEC-8DC6-50A71DD57A74}" type="pres">
      <dgm:prSet presAssocID="{D7FCA900-FC0F-44C0-8D90-7729C1901EAF}" presName="tx1" presStyleLbl="revTx" presStyleIdx="3" presStyleCnt="9"/>
      <dgm:spPr/>
    </dgm:pt>
    <dgm:pt modelId="{9121806E-B1EE-43DE-9F99-3225AEBA83DD}" type="pres">
      <dgm:prSet presAssocID="{D7FCA900-FC0F-44C0-8D90-7729C1901EAF}" presName="vert1" presStyleCnt="0"/>
      <dgm:spPr/>
    </dgm:pt>
    <dgm:pt modelId="{4C105F45-913D-439A-88E9-B40CC115099A}" type="pres">
      <dgm:prSet presAssocID="{F584B89E-BF3D-4FA9-A205-6E2761429066}" presName="thickLine" presStyleLbl="alignNode1" presStyleIdx="4" presStyleCnt="9"/>
      <dgm:spPr/>
    </dgm:pt>
    <dgm:pt modelId="{09571AC8-F319-42DC-8021-5D2080F6E7DF}" type="pres">
      <dgm:prSet presAssocID="{F584B89E-BF3D-4FA9-A205-6E2761429066}" presName="horz1" presStyleCnt="0"/>
      <dgm:spPr/>
    </dgm:pt>
    <dgm:pt modelId="{6A4A2E20-756F-41DE-B32D-C0B1D30B878F}" type="pres">
      <dgm:prSet presAssocID="{F584B89E-BF3D-4FA9-A205-6E2761429066}" presName="tx1" presStyleLbl="revTx" presStyleIdx="4" presStyleCnt="9"/>
      <dgm:spPr/>
    </dgm:pt>
    <dgm:pt modelId="{17393F3C-39F3-4A57-A092-A9A11745EC80}" type="pres">
      <dgm:prSet presAssocID="{F584B89E-BF3D-4FA9-A205-6E2761429066}" presName="vert1" presStyleCnt="0"/>
      <dgm:spPr/>
    </dgm:pt>
    <dgm:pt modelId="{14C47B0C-9F01-45D2-953B-F2D39269E471}" type="pres">
      <dgm:prSet presAssocID="{A54A24F2-A027-44A4-81EA-E5EEC81AEED6}" presName="thickLine" presStyleLbl="alignNode1" presStyleIdx="5" presStyleCnt="9"/>
      <dgm:spPr/>
    </dgm:pt>
    <dgm:pt modelId="{EB00EFA2-1264-46C3-B6F8-E0D6AA486F8F}" type="pres">
      <dgm:prSet presAssocID="{A54A24F2-A027-44A4-81EA-E5EEC81AEED6}" presName="horz1" presStyleCnt="0"/>
      <dgm:spPr/>
    </dgm:pt>
    <dgm:pt modelId="{9CC3DD16-CCB4-4B7E-8552-4DEABBAEE400}" type="pres">
      <dgm:prSet presAssocID="{A54A24F2-A027-44A4-81EA-E5EEC81AEED6}" presName="tx1" presStyleLbl="revTx" presStyleIdx="5" presStyleCnt="9"/>
      <dgm:spPr/>
    </dgm:pt>
    <dgm:pt modelId="{6807952E-8BCF-44E9-9CB7-28DFE5CE29EB}" type="pres">
      <dgm:prSet presAssocID="{A54A24F2-A027-44A4-81EA-E5EEC81AEED6}" presName="vert1" presStyleCnt="0"/>
      <dgm:spPr/>
    </dgm:pt>
    <dgm:pt modelId="{3B02AE8E-E53A-433D-9241-3660ED9DBAF1}" type="pres">
      <dgm:prSet presAssocID="{E78D5462-C58C-4C03-998A-79EF01683466}" presName="thickLine" presStyleLbl="alignNode1" presStyleIdx="6" presStyleCnt="9"/>
      <dgm:spPr/>
    </dgm:pt>
    <dgm:pt modelId="{3BB7A364-86A1-4D50-B6C3-430DDBA809DF}" type="pres">
      <dgm:prSet presAssocID="{E78D5462-C58C-4C03-998A-79EF01683466}" presName="horz1" presStyleCnt="0"/>
      <dgm:spPr/>
    </dgm:pt>
    <dgm:pt modelId="{8DB1841E-4031-4414-B870-AD9D99406F5A}" type="pres">
      <dgm:prSet presAssocID="{E78D5462-C58C-4C03-998A-79EF01683466}" presName="tx1" presStyleLbl="revTx" presStyleIdx="6" presStyleCnt="9"/>
      <dgm:spPr/>
    </dgm:pt>
    <dgm:pt modelId="{678D9AE2-1E7A-49FD-BDB6-941CC33E9591}" type="pres">
      <dgm:prSet presAssocID="{E78D5462-C58C-4C03-998A-79EF01683466}" presName="vert1" presStyleCnt="0"/>
      <dgm:spPr/>
    </dgm:pt>
    <dgm:pt modelId="{0354AA8B-2AFC-4F1E-AD1B-BE1EB83D42CA}" type="pres">
      <dgm:prSet presAssocID="{9038C23A-A2EF-47A6-9BBF-EFA3769382A5}" presName="thickLine" presStyleLbl="alignNode1" presStyleIdx="7" presStyleCnt="9"/>
      <dgm:spPr/>
    </dgm:pt>
    <dgm:pt modelId="{E559C6ED-4393-4032-A136-90A82370416B}" type="pres">
      <dgm:prSet presAssocID="{9038C23A-A2EF-47A6-9BBF-EFA3769382A5}" presName="horz1" presStyleCnt="0"/>
      <dgm:spPr/>
    </dgm:pt>
    <dgm:pt modelId="{DC95B8F5-9A87-4E29-8C8E-BD35E556AB41}" type="pres">
      <dgm:prSet presAssocID="{9038C23A-A2EF-47A6-9BBF-EFA3769382A5}" presName="tx1" presStyleLbl="revTx" presStyleIdx="7" presStyleCnt="9"/>
      <dgm:spPr/>
    </dgm:pt>
    <dgm:pt modelId="{829F233F-900F-4131-9B64-2B9A6825327F}" type="pres">
      <dgm:prSet presAssocID="{9038C23A-A2EF-47A6-9BBF-EFA3769382A5}" presName="vert1" presStyleCnt="0"/>
      <dgm:spPr/>
    </dgm:pt>
    <dgm:pt modelId="{E19B2E1F-618D-4B81-B603-99AEB2D4C514}" type="pres">
      <dgm:prSet presAssocID="{09963257-643F-4833-83DB-89A07959C0AA}" presName="thickLine" presStyleLbl="alignNode1" presStyleIdx="8" presStyleCnt="9"/>
      <dgm:spPr/>
    </dgm:pt>
    <dgm:pt modelId="{9622AE45-B5E8-4FCF-A3B5-01057A65FC13}" type="pres">
      <dgm:prSet presAssocID="{09963257-643F-4833-83DB-89A07959C0AA}" presName="horz1" presStyleCnt="0"/>
      <dgm:spPr/>
    </dgm:pt>
    <dgm:pt modelId="{0AA9B238-2831-4F26-808D-9FCC4CA43217}" type="pres">
      <dgm:prSet presAssocID="{09963257-643F-4833-83DB-89A07959C0AA}" presName="tx1" presStyleLbl="revTx" presStyleIdx="8" presStyleCnt="9"/>
      <dgm:spPr/>
    </dgm:pt>
    <dgm:pt modelId="{52E06920-1C87-4367-B77E-75C9304D225E}" type="pres">
      <dgm:prSet presAssocID="{09963257-643F-4833-83DB-89A07959C0AA}" presName="vert1" presStyleCnt="0"/>
      <dgm:spPr/>
    </dgm:pt>
  </dgm:ptLst>
  <dgm:cxnLst>
    <dgm:cxn modelId="{89774B08-2AA2-4E36-AA2D-81CC8A26C93E}" srcId="{D9FCD70A-E738-4009-A33D-8B1D29CCD7AD}" destId="{D7FCA900-FC0F-44C0-8D90-7729C1901EAF}" srcOrd="3" destOrd="0" parTransId="{2500B5F4-E56A-41F5-9C76-0595D76A6455}" sibTransId="{0993FA4C-4060-48B2-B361-CCFF5E9C8AA6}"/>
    <dgm:cxn modelId="{D756261D-12A7-4A70-8CC8-BAB96CFCCC07}" srcId="{D9FCD70A-E738-4009-A33D-8B1D29CCD7AD}" destId="{EC03C6BC-0C98-4572-AF3B-12BFB22D4E0C}" srcOrd="1" destOrd="0" parTransId="{110EAAC8-E56C-4A13-AE98-8BB353756588}" sibTransId="{8215A9D0-54E7-45EC-94BA-CDCFCCDE28CC}"/>
    <dgm:cxn modelId="{EF54CE1E-9C60-4804-B4D3-657FB157C207}" type="presOf" srcId="{EC03C6BC-0C98-4572-AF3B-12BFB22D4E0C}" destId="{E67F4E20-DFF5-492F-8C05-F2C0A4D26822}" srcOrd="0" destOrd="0" presId="urn:microsoft.com/office/officeart/2008/layout/LinedList"/>
    <dgm:cxn modelId="{68F94527-8EA9-4BE5-9097-13AC1B3ED01A}" srcId="{D9FCD70A-E738-4009-A33D-8B1D29CCD7AD}" destId="{9038C23A-A2EF-47A6-9BBF-EFA3769382A5}" srcOrd="7" destOrd="0" parTransId="{C6671461-8D5F-4A6B-B633-89D89ED4CD8D}" sibTransId="{04F95F00-EDC3-442D-B25B-0FAF3B63EACF}"/>
    <dgm:cxn modelId="{F8CD9627-6D53-49D4-9DFC-92A92A30555F}" srcId="{D9FCD70A-E738-4009-A33D-8B1D29CCD7AD}" destId="{73A7AFF7-C54E-4014-A51F-ED13026FD97A}" srcOrd="0" destOrd="0" parTransId="{5F60C2A4-77B6-4D2C-87D3-6876DCBA1C89}" sibTransId="{1AA78536-2113-464A-AAF6-94CE2C2DC8FE}"/>
    <dgm:cxn modelId="{E085FC32-27A1-41E9-9BBD-050BCB1509D8}" type="presOf" srcId="{E78D5462-C58C-4C03-998A-79EF01683466}" destId="{8DB1841E-4031-4414-B870-AD9D99406F5A}" srcOrd="0" destOrd="0" presId="urn:microsoft.com/office/officeart/2008/layout/LinedList"/>
    <dgm:cxn modelId="{CDF08E3F-38D8-4C49-95C3-E2DB1E59DD1B}" type="presOf" srcId="{D7FCA900-FC0F-44C0-8D90-7729C1901EAF}" destId="{119C414A-E9C5-4DEC-8DC6-50A71DD57A74}" srcOrd="0" destOrd="0" presId="urn:microsoft.com/office/officeart/2008/layout/LinedList"/>
    <dgm:cxn modelId="{512E9762-ED3A-4621-B563-E7765CE6D8DE}" type="presOf" srcId="{F584B89E-BF3D-4FA9-A205-6E2761429066}" destId="{6A4A2E20-756F-41DE-B32D-C0B1D30B878F}" srcOrd="0" destOrd="0" presId="urn:microsoft.com/office/officeart/2008/layout/LinedList"/>
    <dgm:cxn modelId="{3579D168-850D-4DB1-9D46-76403B5A67E7}" type="presOf" srcId="{09963257-643F-4833-83DB-89A07959C0AA}" destId="{0AA9B238-2831-4F26-808D-9FCC4CA43217}" srcOrd="0" destOrd="0" presId="urn:microsoft.com/office/officeart/2008/layout/LinedList"/>
    <dgm:cxn modelId="{F499E250-309E-4DF6-A419-599049F12370}" type="presOf" srcId="{9038C23A-A2EF-47A6-9BBF-EFA3769382A5}" destId="{DC95B8F5-9A87-4E29-8C8E-BD35E556AB41}" srcOrd="0" destOrd="0" presId="urn:microsoft.com/office/officeart/2008/layout/LinedList"/>
    <dgm:cxn modelId="{B72C5053-44C5-4DDD-8A59-49E5368995B7}" type="presOf" srcId="{73A7AFF7-C54E-4014-A51F-ED13026FD97A}" destId="{026FE772-C896-4B73-B337-BD69D7137C6F}" srcOrd="0" destOrd="0" presId="urn:microsoft.com/office/officeart/2008/layout/LinedList"/>
    <dgm:cxn modelId="{BC7D9953-27DB-4730-91E7-B35ED2C6871F}" type="presOf" srcId="{A54A24F2-A027-44A4-81EA-E5EEC81AEED6}" destId="{9CC3DD16-CCB4-4B7E-8552-4DEABBAEE400}" srcOrd="0" destOrd="0" presId="urn:microsoft.com/office/officeart/2008/layout/LinedList"/>
    <dgm:cxn modelId="{8E7D2197-A26F-48E7-A5D5-2F813953B3EF}" srcId="{D9FCD70A-E738-4009-A33D-8B1D29CCD7AD}" destId="{E78D5462-C58C-4C03-998A-79EF01683466}" srcOrd="6" destOrd="0" parTransId="{ACBF4650-F279-4A42-97A2-E65C17BA973D}" sibTransId="{96C91A86-6345-4DB4-B334-DB299EE0D389}"/>
    <dgm:cxn modelId="{0A884199-04BA-4F10-B7BD-9A70411C3179}" srcId="{D9FCD70A-E738-4009-A33D-8B1D29CCD7AD}" destId="{9958CF67-2F4F-4224-BB82-A12333BDCDBF}" srcOrd="2" destOrd="0" parTransId="{59E6A808-8DFA-4178-8C97-6FBB5C76723B}" sibTransId="{69D7BCCA-0989-4815-9C32-661DF678CF79}"/>
    <dgm:cxn modelId="{30A1F8A3-AE7B-4F50-B4EE-D697C2B8B6DD}" srcId="{D9FCD70A-E738-4009-A33D-8B1D29CCD7AD}" destId="{09963257-643F-4833-83DB-89A07959C0AA}" srcOrd="8" destOrd="0" parTransId="{B89875AF-68E7-4D34-A60C-ECFC279A334D}" sibTransId="{4E67D42F-91DB-423C-BDFC-37C65C95E2ED}"/>
    <dgm:cxn modelId="{AA2284B8-B0FD-4E01-85FD-B426B6F08FD4}" type="presOf" srcId="{D9FCD70A-E738-4009-A33D-8B1D29CCD7AD}" destId="{62ABE4F8-143B-4E14-B38D-F59FBCD7E848}" srcOrd="0" destOrd="0" presId="urn:microsoft.com/office/officeart/2008/layout/LinedList"/>
    <dgm:cxn modelId="{EC61C5C0-8371-4765-BE3C-14D40EA241AE}" srcId="{D9FCD70A-E738-4009-A33D-8B1D29CCD7AD}" destId="{A54A24F2-A027-44A4-81EA-E5EEC81AEED6}" srcOrd="5" destOrd="0" parTransId="{038543D1-F427-42EA-99AB-FB61BB48EE8B}" sibTransId="{3A9C117B-DB18-40E6-B952-2A2F49CDC2E5}"/>
    <dgm:cxn modelId="{0081C0C4-FF2D-427B-88F2-73CE71FF2C48}" srcId="{D9FCD70A-E738-4009-A33D-8B1D29CCD7AD}" destId="{F584B89E-BF3D-4FA9-A205-6E2761429066}" srcOrd="4" destOrd="0" parTransId="{30655EFD-7E94-4AC9-8685-34F0899CC9D2}" sibTransId="{83204FA2-9278-4185-96C8-840342F98B8F}"/>
    <dgm:cxn modelId="{B348ECDD-8CC7-439D-BF63-C6FA384A5553}" type="presOf" srcId="{9958CF67-2F4F-4224-BB82-A12333BDCDBF}" destId="{2AC51FFD-20C2-464F-BF0A-9B8886591B83}" srcOrd="0" destOrd="0" presId="urn:microsoft.com/office/officeart/2008/layout/LinedList"/>
    <dgm:cxn modelId="{A731A9BC-078A-4E90-B981-884D1C9D98FD}" type="presParOf" srcId="{62ABE4F8-143B-4E14-B38D-F59FBCD7E848}" destId="{6762DB87-E521-461B-BD2E-75C9BAFD71B4}" srcOrd="0" destOrd="0" presId="urn:microsoft.com/office/officeart/2008/layout/LinedList"/>
    <dgm:cxn modelId="{92A5460C-F04B-4B3E-9FED-7D77821ABE70}" type="presParOf" srcId="{62ABE4F8-143B-4E14-B38D-F59FBCD7E848}" destId="{DAD9BA01-24A2-42ED-ABD9-BA70383BFC77}" srcOrd="1" destOrd="0" presId="urn:microsoft.com/office/officeart/2008/layout/LinedList"/>
    <dgm:cxn modelId="{5D50193E-6859-4538-8F5A-103443FEFF80}" type="presParOf" srcId="{DAD9BA01-24A2-42ED-ABD9-BA70383BFC77}" destId="{026FE772-C896-4B73-B337-BD69D7137C6F}" srcOrd="0" destOrd="0" presId="urn:microsoft.com/office/officeart/2008/layout/LinedList"/>
    <dgm:cxn modelId="{37EAB6F8-34A2-4D08-BCAB-7A447BDD30F5}" type="presParOf" srcId="{DAD9BA01-24A2-42ED-ABD9-BA70383BFC77}" destId="{47FE2400-2835-454C-83C9-2B263753AF09}" srcOrd="1" destOrd="0" presId="urn:microsoft.com/office/officeart/2008/layout/LinedList"/>
    <dgm:cxn modelId="{1745050F-7821-40CD-B3D3-6CEA10A7E6F6}" type="presParOf" srcId="{62ABE4F8-143B-4E14-B38D-F59FBCD7E848}" destId="{3C4B1DA2-21E7-40F7-AED0-6BA7E80E7491}" srcOrd="2" destOrd="0" presId="urn:microsoft.com/office/officeart/2008/layout/LinedList"/>
    <dgm:cxn modelId="{ADC6D85C-72BB-43A1-965B-5D3E8B2A3947}" type="presParOf" srcId="{62ABE4F8-143B-4E14-B38D-F59FBCD7E848}" destId="{58522D3A-70D1-477A-859E-19D810CD6F94}" srcOrd="3" destOrd="0" presId="urn:microsoft.com/office/officeart/2008/layout/LinedList"/>
    <dgm:cxn modelId="{9F233E19-466A-4FE7-BDEE-C652BF79A596}" type="presParOf" srcId="{58522D3A-70D1-477A-859E-19D810CD6F94}" destId="{E67F4E20-DFF5-492F-8C05-F2C0A4D26822}" srcOrd="0" destOrd="0" presId="urn:microsoft.com/office/officeart/2008/layout/LinedList"/>
    <dgm:cxn modelId="{895A7BA1-CC71-4F3E-AC5B-FF7119581C08}" type="presParOf" srcId="{58522D3A-70D1-477A-859E-19D810CD6F94}" destId="{60585263-16A9-4990-9E19-18B6AF73A24E}" srcOrd="1" destOrd="0" presId="urn:microsoft.com/office/officeart/2008/layout/LinedList"/>
    <dgm:cxn modelId="{2171B2DC-6888-434D-A18C-E519FECD1135}" type="presParOf" srcId="{62ABE4F8-143B-4E14-B38D-F59FBCD7E848}" destId="{2604D00B-753E-4A33-A3F8-6604686573F4}" srcOrd="4" destOrd="0" presId="urn:microsoft.com/office/officeart/2008/layout/LinedList"/>
    <dgm:cxn modelId="{204D579A-E8B0-4AFA-B6EC-B1F60D617374}" type="presParOf" srcId="{62ABE4F8-143B-4E14-B38D-F59FBCD7E848}" destId="{17CF2ED8-ABB0-406D-AF17-B344EB32BBC2}" srcOrd="5" destOrd="0" presId="urn:microsoft.com/office/officeart/2008/layout/LinedList"/>
    <dgm:cxn modelId="{F2D495BE-FA48-4DD9-8CE4-1B2AB3CD9DC1}" type="presParOf" srcId="{17CF2ED8-ABB0-406D-AF17-B344EB32BBC2}" destId="{2AC51FFD-20C2-464F-BF0A-9B8886591B83}" srcOrd="0" destOrd="0" presId="urn:microsoft.com/office/officeart/2008/layout/LinedList"/>
    <dgm:cxn modelId="{295C9E3D-CC8E-4A30-80FA-0394BA7DB691}" type="presParOf" srcId="{17CF2ED8-ABB0-406D-AF17-B344EB32BBC2}" destId="{FE7065E7-3CBC-4333-B573-0C1BC010195B}" srcOrd="1" destOrd="0" presId="urn:microsoft.com/office/officeart/2008/layout/LinedList"/>
    <dgm:cxn modelId="{CC79150D-3C80-4749-8DDF-D3DBAD773E0B}" type="presParOf" srcId="{62ABE4F8-143B-4E14-B38D-F59FBCD7E848}" destId="{FAA66A4D-F0F8-446A-ACB6-0770681A73FF}" srcOrd="6" destOrd="0" presId="urn:microsoft.com/office/officeart/2008/layout/LinedList"/>
    <dgm:cxn modelId="{C0DDDEBF-3FFD-4FF2-A494-E34A0CF61B96}" type="presParOf" srcId="{62ABE4F8-143B-4E14-B38D-F59FBCD7E848}" destId="{03DC01EF-7F33-44BC-A2BB-BBC10B4BC97D}" srcOrd="7" destOrd="0" presId="urn:microsoft.com/office/officeart/2008/layout/LinedList"/>
    <dgm:cxn modelId="{5A71A9EA-BB9F-4465-BE6C-3617F4D0D4C4}" type="presParOf" srcId="{03DC01EF-7F33-44BC-A2BB-BBC10B4BC97D}" destId="{119C414A-E9C5-4DEC-8DC6-50A71DD57A74}" srcOrd="0" destOrd="0" presId="urn:microsoft.com/office/officeart/2008/layout/LinedList"/>
    <dgm:cxn modelId="{4FE6F62F-4DE5-4072-A9C2-36FDCEA881DC}" type="presParOf" srcId="{03DC01EF-7F33-44BC-A2BB-BBC10B4BC97D}" destId="{9121806E-B1EE-43DE-9F99-3225AEBA83DD}" srcOrd="1" destOrd="0" presId="urn:microsoft.com/office/officeart/2008/layout/LinedList"/>
    <dgm:cxn modelId="{28F1EB9D-E417-4277-8AE7-EA50FE86B148}" type="presParOf" srcId="{62ABE4F8-143B-4E14-B38D-F59FBCD7E848}" destId="{4C105F45-913D-439A-88E9-B40CC115099A}" srcOrd="8" destOrd="0" presId="urn:microsoft.com/office/officeart/2008/layout/LinedList"/>
    <dgm:cxn modelId="{93FA3FCB-0305-4A7C-AE74-2E7F62BE312D}" type="presParOf" srcId="{62ABE4F8-143B-4E14-B38D-F59FBCD7E848}" destId="{09571AC8-F319-42DC-8021-5D2080F6E7DF}" srcOrd="9" destOrd="0" presId="urn:microsoft.com/office/officeart/2008/layout/LinedList"/>
    <dgm:cxn modelId="{BD4C4203-E7A0-48F0-B27F-D20A52A21942}" type="presParOf" srcId="{09571AC8-F319-42DC-8021-5D2080F6E7DF}" destId="{6A4A2E20-756F-41DE-B32D-C0B1D30B878F}" srcOrd="0" destOrd="0" presId="urn:microsoft.com/office/officeart/2008/layout/LinedList"/>
    <dgm:cxn modelId="{E023A2B6-5E68-45FB-BC9B-55A26A32079A}" type="presParOf" srcId="{09571AC8-F319-42DC-8021-5D2080F6E7DF}" destId="{17393F3C-39F3-4A57-A092-A9A11745EC80}" srcOrd="1" destOrd="0" presId="urn:microsoft.com/office/officeart/2008/layout/LinedList"/>
    <dgm:cxn modelId="{9D9FC883-5045-4E0D-9DCA-A8D53B954E5C}" type="presParOf" srcId="{62ABE4F8-143B-4E14-B38D-F59FBCD7E848}" destId="{14C47B0C-9F01-45D2-953B-F2D39269E471}" srcOrd="10" destOrd="0" presId="urn:microsoft.com/office/officeart/2008/layout/LinedList"/>
    <dgm:cxn modelId="{D7B980F7-4BB8-4A97-B970-B027F6EDAA9D}" type="presParOf" srcId="{62ABE4F8-143B-4E14-B38D-F59FBCD7E848}" destId="{EB00EFA2-1264-46C3-B6F8-E0D6AA486F8F}" srcOrd="11" destOrd="0" presId="urn:microsoft.com/office/officeart/2008/layout/LinedList"/>
    <dgm:cxn modelId="{4C2B0890-6FAF-4AF0-B908-7A70DF60605B}" type="presParOf" srcId="{EB00EFA2-1264-46C3-B6F8-E0D6AA486F8F}" destId="{9CC3DD16-CCB4-4B7E-8552-4DEABBAEE400}" srcOrd="0" destOrd="0" presId="urn:microsoft.com/office/officeart/2008/layout/LinedList"/>
    <dgm:cxn modelId="{3967F05A-9E90-488D-9786-64F7D2D90040}" type="presParOf" srcId="{EB00EFA2-1264-46C3-B6F8-E0D6AA486F8F}" destId="{6807952E-8BCF-44E9-9CB7-28DFE5CE29EB}" srcOrd="1" destOrd="0" presId="urn:microsoft.com/office/officeart/2008/layout/LinedList"/>
    <dgm:cxn modelId="{AACA4BFF-1E8A-4317-82C9-937663B96CD8}" type="presParOf" srcId="{62ABE4F8-143B-4E14-B38D-F59FBCD7E848}" destId="{3B02AE8E-E53A-433D-9241-3660ED9DBAF1}" srcOrd="12" destOrd="0" presId="urn:microsoft.com/office/officeart/2008/layout/LinedList"/>
    <dgm:cxn modelId="{E4222227-B443-4E2F-9769-FA0CDC2D2D2B}" type="presParOf" srcId="{62ABE4F8-143B-4E14-B38D-F59FBCD7E848}" destId="{3BB7A364-86A1-4D50-B6C3-430DDBA809DF}" srcOrd="13" destOrd="0" presId="urn:microsoft.com/office/officeart/2008/layout/LinedList"/>
    <dgm:cxn modelId="{5500CF07-3287-4667-8C89-98C9ACB77CED}" type="presParOf" srcId="{3BB7A364-86A1-4D50-B6C3-430DDBA809DF}" destId="{8DB1841E-4031-4414-B870-AD9D99406F5A}" srcOrd="0" destOrd="0" presId="urn:microsoft.com/office/officeart/2008/layout/LinedList"/>
    <dgm:cxn modelId="{E7C6F6CC-B160-468E-8F63-58831C4F66EB}" type="presParOf" srcId="{3BB7A364-86A1-4D50-B6C3-430DDBA809DF}" destId="{678D9AE2-1E7A-49FD-BDB6-941CC33E9591}" srcOrd="1" destOrd="0" presId="urn:microsoft.com/office/officeart/2008/layout/LinedList"/>
    <dgm:cxn modelId="{D19E0761-3AB6-4CE3-A5AB-A9BD5DA831CC}" type="presParOf" srcId="{62ABE4F8-143B-4E14-B38D-F59FBCD7E848}" destId="{0354AA8B-2AFC-4F1E-AD1B-BE1EB83D42CA}" srcOrd="14" destOrd="0" presId="urn:microsoft.com/office/officeart/2008/layout/LinedList"/>
    <dgm:cxn modelId="{A2B5FB7A-A0C5-4EAE-9A20-CC75DEEFE683}" type="presParOf" srcId="{62ABE4F8-143B-4E14-B38D-F59FBCD7E848}" destId="{E559C6ED-4393-4032-A136-90A82370416B}" srcOrd="15" destOrd="0" presId="urn:microsoft.com/office/officeart/2008/layout/LinedList"/>
    <dgm:cxn modelId="{310FBD34-A842-4B4C-87E9-F48237213104}" type="presParOf" srcId="{E559C6ED-4393-4032-A136-90A82370416B}" destId="{DC95B8F5-9A87-4E29-8C8E-BD35E556AB41}" srcOrd="0" destOrd="0" presId="urn:microsoft.com/office/officeart/2008/layout/LinedList"/>
    <dgm:cxn modelId="{5C7310C9-10E1-4E8E-AAFE-A516583B023F}" type="presParOf" srcId="{E559C6ED-4393-4032-A136-90A82370416B}" destId="{829F233F-900F-4131-9B64-2B9A6825327F}" srcOrd="1" destOrd="0" presId="urn:microsoft.com/office/officeart/2008/layout/LinedList"/>
    <dgm:cxn modelId="{4E220004-03C0-43C7-B163-86634461F5C1}" type="presParOf" srcId="{62ABE4F8-143B-4E14-B38D-F59FBCD7E848}" destId="{E19B2E1F-618D-4B81-B603-99AEB2D4C514}" srcOrd="16" destOrd="0" presId="urn:microsoft.com/office/officeart/2008/layout/LinedList"/>
    <dgm:cxn modelId="{43A7DB78-020E-4267-A3B1-30A8612B2F1E}" type="presParOf" srcId="{62ABE4F8-143B-4E14-B38D-F59FBCD7E848}" destId="{9622AE45-B5E8-4FCF-A3B5-01057A65FC13}" srcOrd="17" destOrd="0" presId="urn:microsoft.com/office/officeart/2008/layout/LinedList"/>
    <dgm:cxn modelId="{9A520D28-7714-4E27-87BD-1C491A718486}" type="presParOf" srcId="{9622AE45-B5E8-4FCF-A3B5-01057A65FC13}" destId="{0AA9B238-2831-4F26-808D-9FCC4CA43217}" srcOrd="0" destOrd="0" presId="urn:microsoft.com/office/officeart/2008/layout/LinedList"/>
    <dgm:cxn modelId="{878BBF2D-B046-4141-9385-03FD94828DE7}" type="presParOf" srcId="{9622AE45-B5E8-4FCF-A3B5-01057A65FC13}" destId="{52E06920-1C87-4367-B77E-75C9304D225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5A0D9-0401-4126-8C8E-FEA6976FA7E6}">
      <dsp:nvSpPr>
        <dsp:cNvPr id="0" name=""/>
        <dsp:cNvSpPr/>
      </dsp:nvSpPr>
      <dsp:spPr>
        <a:xfrm>
          <a:off x="0" y="0"/>
          <a:ext cx="8420100" cy="152434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Question:</a:t>
          </a:r>
          <a:r>
            <a:rPr lang="en-US" sz="2600" b="0" i="0" kern="1200" baseline="0"/>
            <a:t> "How do mental health disorder rates compare across countries. Is there a trend in these rates over time?"</a:t>
          </a:r>
          <a:endParaRPr lang="en-US" sz="2600" kern="1200"/>
        </a:p>
      </dsp:txBody>
      <dsp:txXfrm>
        <a:off x="44647" y="44647"/>
        <a:ext cx="6844568" cy="1435052"/>
      </dsp:txXfrm>
    </dsp:sp>
    <dsp:sp modelId="{CABF68A0-55CB-428F-BF4A-B94F1FE52F53}">
      <dsp:nvSpPr>
        <dsp:cNvPr id="0" name=""/>
        <dsp:cNvSpPr/>
      </dsp:nvSpPr>
      <dsp:spPr>
        <a:xfrm>
          <a:off x="1485899" y="1863089"/>
          <a:ext cx="8420100" cy="152434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Hypothesis:</a:t>
          </a:r>
          <a:r>
            <a:rPr lang="en-US" sz="2600" b="0" i="0" kern="1200" baseline="0"/>
            <a:t> "There is considerable variability in mental health disorder rates across  countries."</a:t>
          </a:r>
          <a:endParaRPr lang="en-US" sz="2600" kern="1200"/>
        </a:p>
      </dsp:txBody>
      <dsp:txXfrm>
        <a:off x="1530546" y="1907736"/>
        <a:ext cx="5854080" cy="1435052"/>
      </dsp:txXfrm>
    </dsp:sp>
    <dsp:sp modelId="{0794073F-301B-48D9-892B-BF426EB53AAD}">
      <dsp:nvSpPr>
        <dsp:cNvPr id="0" name=""/>
        <dsp:cNvSpPr/>
      </dsp:nvSpPr>
      <dsp:spPr>
        <a:xfrm>
          <a:off x="7429274" y="1198305"/>
          <a:ext cx="990825" cy="990825"/>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52210" y="1198305"/>
        <a:ext cx="544953" cy="745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2DB87-E521-461B-BD2E-75C9BAFD71B4}">
      <dsp:nvSpPr>
        <dsp:cNvPr id="0" name=""/>
        <dsp:cNvSpPr/>
      </dsp:nvSpPr>
      <dsp:spPr>
        <a:xfrm>
          <a:off x="0" y="627"/>
          <a:ext cx="1105592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FE772-C896-4B73-B337-BD69D7137C6F}">
      <dsp:nvSpPr>
        <dsp:cNvPr id="0" name=""/>
        <dsp:cNvSpPr/>
      </dsp:nvSpPr>
      <dsp:spPr>
        <a:xfrm>
          <a:off x="0" y="627"/>
          <a:ext cx="11055927" cy="57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1. Year: Year that the data was collected </a:t>
          </a:r>
        </a:p>
      </dsp:txBody>
      <dsp:txXfrm>
        <a:off x="0" y="627"/>
        <a:ext cx="11055927" cy="571195"/>
      </dsp:txXfrm>
    </dsp:sp>
    <dsp:sp modelId="{3C4B1DA2-21E7-40F7-AED0-6BA7E80E7491}">
      <dsp:nvSpPr>
        <dsp:cNvPr id="0" name=""/>
        <dsp:cNvSpPr/>
      </dsp:nvSpPr>
      <dsp:spPr>
        <a:xfrm>
          <a:off x="0" y="571823"/>
          <a:ext cx="1105592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7F4E20-DFF5-492F-8C05-F2C0A4D26822}">
      <dsp:nvSpPr>
        <dsp:cNvPr id="0" name=""/>
        <dsp:cNvSpPr/>
      </dsp:nvSpPr>
      <dsp:spPr>
        <a:xfrm>
          <a:off x="0" y="571823"/>
          <a:ext cx="11055927" cy="57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2. Entity: Unique identifier for each country or region included in the data set. </a:t>
          </a:r>
        </a:p>
      </dsp:txBody>
      <dsp:txXfrm>
        <a:off x="0" y="571823"/>
        <a:ext cx="11055927" cy="571195"/>
      </dsp:txXfrm>
    </dsp:sp>
    <dsp:sp modelId="{2604D00B-753E-4A33-A3F8-6604686573F4}">
      <dsp:nvSpPr>
        <dsp:cNvPr id="0" name=""/>
        <dsp:cNvSpPr/>
      </dsp:nvSpPr>
      <dsp:spPr>
        <a:xfrm>
          <a:off x="0" y="1143018"/>
          <a:ext cx="1105592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51FFD-20C2-464F-BF0A-9B8886591B83}">
      <dsp:nvSpPr>
        <dsp:cNvPr id="0" name=""/>
        <dsp:cNvSpPr/>
      </dsp:nvSpPr>
      <dsp:spPr>
        <a:xfrm>
          <a:off x="0" y="1143018"/>
          <a:ext cx="11055927" cy="57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3. % Schizophrenia: Percentage of people with schizophrenia in that country/region during that year. </a:t>
          </a:r>
        </a:p>
      </dsp:txBody>
      <dsp:txXfrm>
        <a:off x="0" y="1143018"/>
        <a:ext cx="11055927" cy="571195"/>
      </dsp:txXfrm>
    </dsp:sp>
    <dsp:sp modelId="{FAA66A4D-F0F8-446A-ACB6-0770681A73FF}">
      <dsp:nvSpPr>
        <dsp:cNvPr id="0" name=""/>
        <dsp:cNvSpPr/>
      </dsp:nvSpPr>
      <dsp:spPr>
        <a:xfrm>
          <a:off x="0" y="1714214"/>
          <a:ext cx="1105592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C414A-E9C5-4DEC-8DC6-50A71DD57A74}">
      <dsp:nvSpPr>
        <dsp:cNvPr id="0" name=""/>
        <dsp:cNvSpPr/>
      </dsp:nvSpPr>
      <dsp:spPr>
        <a:xfrm>
          <a:off x="0" y="1714214"/>
          <a:ext cx="11055927" cy="57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4. % Bipolar Disorder: Percentage of people with bipolar disorder in that country/region during that year. </a:t>
          </a:r>
        </a:p>
      </dsp:txBody>
      <dsp:txXfrm>
        <a:off x="0" y="1714214"/>
        <a:ext cx="11055927" cy="571195"/>
      </dsp:txXfrm>
    </dsp:sp>
    <dsp:sp modelId="{4C105F45-913D-439A-88E9-B40CC115099A}">
      <dsp:nvSpPr>
        <dsp:cNvPr id="0" name=""/>
        <dsp:cNvSpPr/>
      </dsp:nvSpPr>
      <dsp:spPr>
        <a:xfrm>
          <a:off x="0" y="2285409"/>
          <a:ext cx="1105592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4A2E20-756F-41DE-B32D-C0B1D30B878F}">
      <dsp:nvSpPr>
        <dsp:cNvPr id="0" name=""/>
        <dsp:cNvSpPr/>
      </dsp:nvSpPr>
      <dsp:spPr>
        <a:xfrm>
          <a:off x="0" y="2285409"/>
          <a:ext cx="11055927" cy="57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5. % Eating Disorders: Percentage of people with bipolar disorder in that country/region during that year. </a:t>
          </a:r>
        </a:p>
      </dsp:txBody>
      <dsp:txXfrm>
        <a:off x="0" y="2285409"/>
        <a:ext cx="11055927" cy="571195"/>
      </dsp:txXfrm>
    </dsp:sp>
    <dsp:sp modelId="{14C47B0C-9F01-45D2-953B-F2D39269E471}">
      <dsp:nvSpPr>
        <dsp:cNvPr id="0" name=""/>
        <dsp:cNvSpPr/>
      </dsp:nvSpPr>
      <dsp:spPr>
        <a:xfrm>
          <a:off x="0" y="2856605"/>
          <a:ext cx="1105592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C3DD16-CCB4-4B7E-8552-4DEABBAEE400}">
      <dsp:nvSpPr>
        <dsp:cNvPr id="0" name=""/>
        <dsp:cNvSpPr/>
      </dsp:nvSpPr>
      <dsp:spPr>
        <a:xfrm>
          <a:off x="0" y="2856605"/>
          <a:ext cx="11055927" cy="57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6. % Anxiety Disorders: Percentage of people with anxiety disorders in that country/region during that year. </a:t>
          </a:r>
        </a:p>
      </dsp:txBody>
      <dsp:txXfrm>
        <a:off x="0" y="2856605"/>
        <a:ext cx="11055927" cy="571195"/>
      </dsp:txXfrm>
    </dsp:sp>
    <dsp:sp modelId="{3B02AE8E-E53A-433D-9241-3660ED9DBAF1}">
      <dsp:nvSpPr>
        <dsp:cNvPr id="0" name=""/>
        <dsp:cNvSpPr/>
      </dsp:nvSpPr>
      <dsp:spPr>
        <a:xfrm>
          <a:off x="0" y="3427800"/>
          <a:ext cx="1105592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1841E-4031-4414-B870-AD9D99406F5A}">
      <dsp:nvSpPr>
        <dsp:cNvPr id="0" name=""/>
        <dsp:cNvSpPr/>
      </dsp:nvSpPr>
      <dsp:spPr>
        <a:xfrm>
          <a:off x="0" y="3427800"/>
          <a:ext cx="11055927" cy="57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7. % Drug Use Disorders: Percentage of people with drug use disorders in that country/region during that year.</a:t>
          </a:r>
        </a:p>
      </dsp:txBody>
      <dsp:txXfrm>
        <a:off x="0" y="3427800"/>
        <a:ext cx="11055927" cy="571195"/>
      </dsp:txXfrm>
    </dsp:sp>
    <dsp:sp modelId="{0354AA8B-2AFC-4F1E-AD1B-BE1EB83D42CA}">
      <dsp:nvSpPr>
        <dsp:cNvPr id="0" name=""/>
        <dsp:cNvSpPr/>
      </dsp:nvSpPr>
      <dsp:spPr>
        <a:xfrm>
          <a:off x="0" y="3998996"/>
          <a:ext cx="1105592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95B8F5-9A87-4E29-8C8E-BD35E556AB41}">
      <dsp:nvSpPr>
        <dsp:cNvPr id="0" name=""/>
        <dsp:cNvSpPr/>
      </dsp:nvSpPr>
      <dsp:spPr>
        <a:xfrm>
          <a:off x="0" y="3998996"/>
          <a:ext cx="11055927" cy="57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8. % Depression Disorders: Percentage of people with depression in that country/region during that year. </a:t>
          </a:r>
        </a:p>
      </dsp:txBody>
      <dsp:txXfrm>
        <a:off x="0" y="3998996"/>
        <a:ext cx="11055927" cy="571195"/>
      </dsp:txXfrm>
    </dsp:sp>
    <dsp:sp modelId="{E19B2E1F-618D-4B81-B603-99AEB2D4C514}">
      <dsp:nvSpPr>
        <dsp:cNvPr id="0" name=""/>
        <dsp:cNvSpPr/>
      </dsp:nvSpPr>
      <dsp:spPr>
        <a:xfrm>
          <a:off x="0" y="4570191"/>
          <a:ext cx="1105592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9B238-2831-4F26-808D-9FCC4CA43217}">
      <dsp:nvSpPr>
        <dsp:cNvPr id="0" name=""/>
        <dsp:cNvSpPr/>
      </dsp:nvSpPr>
      <dsp:spPr>
        <a:xfrm>
          <a:off x="0" y="4570191"/>
          <a:ext cx="11055927" cy="57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9. % Alcohol Use disorders: Percentage of people with alcohol use disorders in that country/region during that year These are my variables. </a:t>
          </a:r>
        </a:p>
      </dsp:txBody>
      <dsp:txXfrm>
        <a:off x="0" y="4570191"/>
        <a:ext cx="11055927" cy="57119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F58A5-2DEF-43A0-97D4-E6060F0318A8}" type="datetimeFigureOut">
              <a:rPr lang="en-US" smtClean="0"/>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AE044-109D-444B-9136-F58A62C18344}" type="slidenum">
              <a:rPr lang="en-US" smtClean="0"/>
              <a:t>‹#›</a:t>
            </a:fld>
            <a:endParaRPr lang="en-US"/>
          </a:p>
        </p:txBody>
      </p:sp>
    </p:spTree>
    <p:extLst>
      <p:ext uri="{BB962C8B-B14F-4D97-AF65-F5344CB8AC3E}">
        <p14:creationId xmlns:p14="http://schemas.microsoft.com/office/powerpoint/2010/main" val="375498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7AE044-109D-444B-9136-F58A62C18344}" type="slidenum">
              <a:rPr lang="en-US" smtClean="0"/>
              <a:t>5</a:t>
            </a:fld>
            <a:endParaRPr lang="en-US"/>
          </a:p>
        </p:txBody>
      </p:sp>
    </p:spTree>
    <p:extLst>
      <p:ext uri="{BB962C8B-B14F-4D97-AF65-F5344CB8AC3E}">
        <p14:creationId xmlns:p14="http://schemas.microsoft.com/office/powerpoint/2010/main" val="886467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7AE044-109D-444B-9136-F58A62C18344}" type="slidenum">
              <a:rPr lang="en-US" smtClean="0"/>
              <a:t>6</a:t>
            </a:fld>
            <a:endParaRPr lang="en-US"/>
          </a:p>
        </p:txBody>
      </p:sp>
    </p:spTree>
    <p:extLst>
      <p:ext uri="{BB962C8B-B14F-4D97-AF65-F5344CB8AC3E}">
        <p14:creationId xmlns:p14="http://schemas.microsoft.com/office/powerpoint/2010/main" val="276732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11/16/2024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19778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11/16/2024</a:t>
            </a:fld>
            <a:endParaRPr lang="en-US" sz="1000" dirty="0"/>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8136095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11/16/2024</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8618122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11/16/2024</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3398069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11/16/2024</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2613681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11/16/2024</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5389568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11/16/2024</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7373177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62538-DC4D-4667-96E5-B3278DDF8B12}"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43580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80548-5C08-4BE3-B63E-F2BB63B0B00C}"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1432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F49BE-398D-479A-8A7E-5DDBCA61EDCB}"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4432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2493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AA87F-28D4-4BF0-B81F-877A89DFD5AC}"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621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9F1F3-208B-49A3-B337-9C8ACEB3E0E1}" type="datetime1">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0431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9849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8283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6025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562EB47-45B4-4EF5-A743-B4885DD2F060}" type="datetime1">
              <a:rPr lang="en-US" smtClean="0"/>
              <a:t>11/16/2024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675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8D24A4-5FEC-4062-8995-EB21925B3B40}" type="datetime1">
              <a:rPr lang="en-US" smtClean="0"/>
              <a:t>11/16/2024</a:t>
            </a:fld>
            <a:endParaRPr lang="en-US" sz="1000"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sz="100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873314949"/>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3184-B02D-179E-97C9-9621AC223E4E}"/>
              </a:ext>
            </a:extLst>
          </p:cNvPr>
          <p:cNvSpPr>
            <a:spLocks noGrp="1"/>
          </p:cNvSpPr>
          <p:nvPr>
            <p:ph type="ctrTitle"/>
          </p:nvPr>
        </p:nvSpPr>
        <p:spPr>
          <a:xfrm>
            <a:off x="1751012" y="4363271"/>
            <a:ext cx="8676222" cy="1066801"/>
          </a:xfrm>
        </p:spPr>
        <p:txBody>
          <a:bodyPr>
            <a:normAutofit/>
          </a:bodyPr>
          <a:lstStyle/>
          <a:p>
            <a:r>
              <a:rPr lang="en-US" sz="4400"/>
              <a:t>Global Mental Health EDA</a:t>
            </a:r>
          </a:p>
        </p:txBody>
      </p:sp>
      <p:sp>
        <p:nvSpPr>
          <p:cNvPr id="3" name="Subtitle 2">
            <a:extLst>
              <a:ext uri="{FF2B5EF4-FFF2-40B4-BE49-F238E27FC236}">
                <a16:creationId xmlns:a16="http://schemas.microsoft.com/office/drawing/2014/main" id="{4087FEF9-E806-DF7D-54C9-02CACF6691E9}"/>
              </a:ext>
            </a:extLst>
          </p:cNvPr>
          <p:cNvSpPr>
            <a:spLocks noGrp="1"/>
          </p:cNvSpPr>
          <p:nvPr>
            <p:ph type="subTitle" idx="1"/>
          </p:nvPr>
        </p:nvSpPr>
        <p:spPr>
          <a:xfrm>
            <a:off x="1751012" y="5516211"/>
            <a:ext cx="8676222" cy="722243"/>
          </a:xfrm>
        </p:spPr>
        <p:txBody>
          <a:bodyPr>
            <a:normAutofit/>
          </a:bodyPr>
          <a:lstStyle/>
          <a:p>
            <a:r>
              <a:rPr lang="en-US"/>
              <a:t>Term Project by Eula Fullerton</a:t>
            </a:r>
          </a:p>
        </p:txBody>
      </p:sp>
      <p:pic>
        <p:nvPicPr>
          <p:cNvPr id="14" name="Picture 13" descr="A colorful light bulb with business icons">
            <a:extLst>
              <a:ext uri="{FF2B5EF4-FFF2-40B4-BE49-F238E27FC236}">
                <a16:creationId xmlns:a16="http://schemas.microsoft.com/office/drawing/2014/main" id="{060D1F0C-EBD1-E441-68ED-8871C1DC648A}"/>
              </a:ext>
            </a:extLst>
          </p:cNvPr>
          <p:cNvPicPr>
            <a:picLocks noChangeAspect="1"/>
          </p:cNvPicPr>
          <p:nvPr/>
        </p:nvPicPr>
        <p:blipFill>
          <a:blip r:embed="rId3"/>
          <a:srcRect t="9768" r="-1" b="9853"/>
          <a:stretch/>
        </p:blipFill>
        <p:spPr>
          <a:xfrm>
            <a:off x="2892095" y="640080"/>
            <a:ext cx="640318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1770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0A9C-45F6-0014-60AE-D8E627A4C7DF}"/>
              </a:ext>
            </a:extLst>
          </p:cNvPr>
          <p:cNvSpPr>
            <a:spLocks noGrp="1"/>
          </p:cNvSpPr>
          <p:nvPr>
            <p:ph type="title"/>
          </p:nvPr>
        </p:nvSpPr>
        <p:spPr>
          <a:xfrm>
            <a:off x="643192" y="609600"/>
            <a:ext cx="3643674" cy="1905000"/>
          </a:xfrm>
        </p:spPr>
        <p:txBody>
          <a:bodyPr>
            <a:normAutofit/>
          </a:bodyPr>
          <a:lstStyle/>
          <a:p>
            <a:r>
              <a:rPr lang="en-US" sz="2800"/>
              <a:t>CDF</a:t>
            </a:r>
          </a:p>
        </p:txBody>
      </p:sp>
      <p:sp>
        <p:nvSpPr>
          <p:cNvPr id="3" name="Content Placeholder 2">
            <a:extLst>
              <a:ext uri="{FF2B5EF4-FFF2-40B4-BE49-F238E27FC236}">
                <a16:creationId xmlns:a16="http://schemas.microsoft.com/office/drawing/2014/main" id="{E6550865-E154-5036-A077-C590EF613EF7}"/>
              </a:ext>
            </a:extLst>
          </p:cNvPr>
          <p:cNvSpPr>
            <a:spLocks noGrp="1"/>
          </p:cNvSpPr>
          <p:nvPr>
            <p:ph idx="1"/>
          </p:nvPr>
        </p:nvSpPr>
        <p:spPr>
          <a:xfrm>
            <a:off x="643192" y="2666999"/>
            <a:ext cx="3643674" cy="3216276"/>
          </a:xfrm>
        </p:spPr>
        <p:txBody>
          <a:bodyPr anchor="t">
            <a:normAutofit/>
          </a:bodyPr>
          <a:lstStyle/>
          <a:p>
            <a:pPr marL="0" indent="0">
              <a:buNone/>
            </a:pPr>
            <a:r>
              <a:rPr lang="en-US" sz="1800" dirty="0"/>
              <a:t>This </a:t>
            </a:r>
            <a:r>
              <a:rPr lang="en-US" sz="1800" dirty="0" err="1"/>
              <a:t>cdf</a:t>
            </a:r>
            <a:r>
              <a:rPr lang="en-US" sz="1800" dirty="0"/>
              <a:t> helps identify how depression prevalence is distributed across multiple countries.  </a:t>
            </a:r>
          </a:p>
          <a:p>
            <a:pPr marL="0" indent="0">
              <a:buNone/>
            </a:pPr>
            <a:r>
              <a:rPr lang="en-US" sz="1800" dirty="0"/>
              <a:t>Observing the right ward shift of the </a:t>
            </a:r>
            <a:r>
              <a:rPr lang="en-US" sz="1800" dirty="0" err="1"/>
              <a:t>cdf</a:t>
            </a:r>
            <a:r>
              <a:rPr lang="en-US" sz="1800" dirty="0"/>
              <a:t> curve over the years could answer how mental health disorders rates are changing globally</a:t>
            </a:r>
          </a:p>
        </p:txBody>
      </p:sp>
      <p:pic>
        <p:nvPicPr>
          <p:cNvPr id="5" name="Picture 4" descr="A graph with a line&#10;&#10;Description automatically generated">
            <a:extLst>
              <a:ext uri="{FF2B5EF4-FFF2-40B4-BE49-F238E27FC236}">
                <a16:creationId xmlns:a16="http://schemas.microsoft.com/office/drawing/2014/main" id="{1E21F09C-AB41-A353-3E4C-0406618AC273}"/>
              </a:ext>
            </a:extLst>
          </p:cNvPr>
          <p:cNvPicPr>
            <a:picLocks noChangeAspect="1"/>
          </p:cNvPicPr>
          <p:nvPr/>
        </p:nvPicPr>
        <p:blipFill>
          <a:blip r:embed="rId3"/>
          <a:stretch>
            <a:fillRect/>
          </a:stretch>
        </p:blipFill>
        <p:spPr>
          <a:xfrm>
            <a:off x="4859927" y="645106"/>
            <a:ext cx="6458766"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2064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CACE-33BA-F729-674D-0C0982C2D964}"/>
              </a:ext>
            </a:extLst>
          </p:cNvPr>
          <p:cNvSpPr>
            <a:spLocks noGrp="1"/>
          </p:cNvSpPr>
          <p:nvPr>
            <p:ph type="title"/>
          </p:nvPr>
        </p:nvSpPr>
        <p:spPr>
          <a:xfrm>
            <a:off x="643192" y="609600"/>
            <a:ext cx="3643674" cy="1905000"/>
          </a:xfrm>
        </p:spPr>
        <p:txBody>
          <a:bodyPr>
            <a:normAutofit/>
          </a:bodyPr>
          <a:lstStyle/>
          <a:p>
            <a:r>
              <a:rPr lang="en-US" sz="2800" dirty="0"/>
              <a:t>Analytical Distribution</a:t>
            </a:r>
          </a:p>
        </p:txBody>
      </p:sp>
      <p:sp>
        <p:nvSpPr>
          <p:cNvPr id="9" name="Content Placeholder 8">
            <a:extLst>
              <a:ext uri="{FF2B5EF4-FFF2-40B4-BE49-F238E27FC236}">
                <a16:creationId xmlns:a16="http://schemas.microsoft.com/office/drawing/2014/main" id="{0C9C373B-1BAD-C764-3301-6B23E56D36AA}"/>
              </a:ext>
            </a:extLst>
          </p:cNvPr>
          <p:cNvSpPr>
            <a:spLocks noGrp="1"/>
          </p:cNvSpPr>
          <p:nvPr>
            <p:ph idx="1"/>
          </p:nvPr>
        </p:nvSpPr>
        <p:spPr>
          <a:xfrm>
            <a:off x="643192" y="2666999"/>
            <a:ext cx="3643674" cy="3057385"/>
          </a:xfrm>
        </p:spPr>
        <p:txBody>
          <a:bodyPr anchor="t">
            <a:normAutofit fontScale="77500" lnSpcReduction="20000"/>
          </a:bodyPr>
          <a:lstStyle/>
          <a:p>
            <a:r>
              <a:rPr lang="en-US" sz="1600" dirty="0"/>
              <a:t>The log-normal fit reflects the positively skewed nature of mental health disorder rates. </a:t>
            </a:r>
          </a:p>
          <a:p>
            <a:r>
              <a:rPr lang="en-US" sz="1600" dirty="0"/>
              <a:t>Most countries have moderate levels of depression prevalence, but a few have significantly higher rates, represented by the tail of the distribution. </a:t>
            </a:r>
          </a:p>
          <a:p>
            <a:r>
              <a:rPr lang="en-US" sz="1600" dirty="0"/>
              <a:t>This supports the hypothesis that there is considerable variability across countries, with certain nations experiencing higher rates due to factors such as socioeconomic conditions, healthcare access, and cultural attitudes toward mental health.</a:t>
            </a:r>
          </a:p>
          <a:p>
            <a:r>
              <a:rPr lang="en-US" sz="1600" dirty="0"/>
              <a:t>It shows peaks around 3-4% indicating most countries have depression rates in this range</a:t>
            </a:r>
            <a:endParaRPr lang="en-US" sz="1800" dirty="0"/>
          </a:p>
        </p:txBody>
      </p:sp>
      <p:pic>
        <p:nvPicPr>
          <p:cNvPr id="5" name="Content Placeholder 4" descr="A graph with a red line&#10;&#10;Description automatically generated">
            <a:extLst>
              <a:ext uri="{FF2B5EF4-FFF2-40B4-BE49-F238E27FC236}">
                <a16:creationId xmlns:a16="http://schemas.microsoft.com/office/drawing/2014/main" id="{C825AF4F-15AD-34E7-0EEA-BB1BD21634EC}"/>
              </a:ext>
            </a:extLst>
          </p:cNvPr>
          <p:cNvPicPr>
            <a:picLocks noChangeAspect="1"/>
          </p:cNvPicPr>
          <p:nvPr/>
        </p:nvPicPr>
        <p:blipFill>
          <a:blip r:embed="rId3"/>
          <a:stretch>
            <a:fillRect/>
          </a:stretch>
        </p:blipFill>
        <p:spPr>
          <a:xfrm>
            <a:off x="4630994" y="813575"/>
            <a:ext cx="6916633" cy="491080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9182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CDCF-0448-17DC-6332-8470C34D870C}"/>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Scatter Plot: Comparing Depression rates with Drug and Alcohol USE Disorders</a:t>
            </a:r>
          </a:p>
        </p:txBody>
      </p:sp>
      <p:sp>
        <p:nvSpPr>
          <p:cNvPr id="12" name="Rectangle 11">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6EB51F4-7068-B2DF-AB1C-D58D2AAB097C}"/>
              </a:ext>
            </a:extLst>
          </p:cNvPr>
          <p:cNvPicPr>
            <a:picLocks noChangeAspect="1"/>
          </p:cNvPicPr>
          <p:nvPr/>
        </p:nvPicPr>
        <p:blipFill>
          <a:blip r:embed="rId3"/>
          <a:stretch>
            <a:fillRect/>
          </a:stretch>
        </p:blipFill>
        <p:spPr>
          <a:xfrm>
            <a:off x="640080" y="679963"/>
            <a:ext cx="5213604" cy="3076025"/>
          </a:xfrm>
          <a:prstGeom prst="rect">
            <a:avLst/>
          </a:prstGeom>
        </p:spPr>
      </p:pic>
      <p:pic>
        <p:nvPicPr>
          <p:cNvPr id="5" name="Content Placeholder 4">
            <a:extLst>
              <a:ext uri="{FF2B5EF4-FFF2-40B4-BE49-F238E27FC236}">
                <a16:creationId xmlns:a16="http://schemas.microsoft.com/office/drawing/2014/main" id="{CA342EB3-21D7-0779-0B54-2409F1D6FBA3}"/>
              </a:ext>
            </a:extLst>
          </p:cNvPr>
          <p:cNvPicPr>
            <a:picLocks noGrp="1" noChangeAspect="1"/>
          </p:cNvPicPr>
          <p:nvPr>
            <p:ph idx="1"/>
          </p:nvPr>
        </p:nvPicPr>
        <p:blipFill>
          <a:blip r:embed="rId4"/>
          <a:stretch>
            <a:fillRect/>
          </a:stretch>
        </p:blipFill>
        <p:spPr>
          <a:xfrm>
            <a:off x="6338317" y="715726"/>
            <a:ext cx="5213603" cy="2997821"/>
          </a:xfrm>
          <a:prstGeom prst="rect">
            <a:avLst/>
          </a:prstGeom>
        </p:spPr>
      </p:pic>
      <p:sp>
        <p:nvSpPr>
          <p:cNvPr id="8" name="TextBox 7">
            <a:extLst>
              <a:ext uri="{FF2B5EF4-FFF2-40B4-BE49-F238E27FC236}">
                <a16:creationId xmlns:a16="http://schemas.microsoft.com/office/drawing/2014/main" id="{4B8B434C-9913-9BB6-2AE5-FF4B90F18015}"/>
              </a:ext>
            </a:extLst>
          </p:cNvPr>
          <p:cNvSpPr txBox="1"/>
          <p:nvPr/>
        </p:nvSpPr>
        <p:spPr>
          <a:xfrm>
            <a:off x="1047457" y="5430072"/>
            <a:ext cx="10097086" cy="1200329"/>
          </a:xfrm>
          <a:prstGeom prst="rect">
            <a:avLst/>
          </a:prstGeom>
          <a:noFill/>
        </p:spPr>
        <p:txBody>
          <a:bodyPr wrap="square" rtlCol="0">
            <a:spAutoFit/>
          </a:bodyPr>
          <a:lstStyle/>
          <a:p>
            <a:r>
              <a:rPr lang="en-US" dirty="0"/>
              <a:t>These two scatter plots show that populations with lower depression percentages also have lower drug and alcohol use disorder percentages.  However, there is variable drug and alcohol use disorder percentages at higher depression rates. The relationship weakens with higher depression percentages. </a:t>
            </a:r>
          </a:p>
        </p:txBody>
      </p:sp>
    </p:spTree>
    <p:extLst>
      <p:ext uri="{BB962C8B-B14F-4D97-AF65-F5344CB8AC3E}">
        <p14:creationId xmlns:p14="http://schemas.microsoft.com/office/powerpoint/2010/main" val="326258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17EC8-5874-33DA-5B98-FE026EA3E7A0}"/>
              </a:ext>
            </a:extLst>
          </p:cNvPr>
          <p:cNvSpPr>
            <a:spLocks noGrp="1"/>
          </p:cNvSpPr>
          <p:nvPr>
            <p:ph type="title"/>
          </p:nvPr>
        </p:nvSpPr>
        <p:spPr>
          <a:xfrm>
            <a:off x="643192" y="609600"/>
            <a:ext cx="3643674" cy="1905000"/>
          </a:xfrm>
        </p:spPr>
        <p:txBody>
          <a:bodyPr>
            <a:normAutofit/>
          </a:bodyPr>
          <a:lstStyle/>
          <a:p>
            <a:pPr algn="ctr">
              <a:lnSpc>
                <a:spcPct val="90000"/>
              </a:lnSpc>
            </a:pPr>
            <a:r>
              <a:rPr lang="en-US" sz="2200">
                <a:gradFill flip="none" rotWithShape="1">
                  <a:gsLst>
                    <a:gs pos="0">
                      <a:sysClr val="window" lastClr="FFFFFF"/>
                    </a:gs>
                    <a:gs pos="100000">
                      <a:sysClr val="window" lastClr="FFFFFF">
                        <a:lumMod val="65000"/>
                      </a:sysClr>
                    </a:gs>
                  </a:gsLst>
                  <a:lin ang="5580000" scaled="0"/>
                  <a:tileRect/>
                </a:gradFill>
              </a:rPr>
              <a:t>Testing Hypothesis: </a:t>
            </a:r>
            <a:br>
              <a:rPr lang="en-US" sz="2200">
                <a:gradFill flip="none" rotWithShape="1">
                  <a:gsLst>
                    <a:gs pos="0">
                      <a:sysClr val="window" lastClr="FFFFFF"/>
                    </a:gs>
                    <a:gs pos="100000">
                      <a:sysClr val="window" lastClr="FFFFFF">
                        <a:lumMod val="65000"/>
                      </a:sysClr>
                    </a:gs>
                  </a:gsLst>
                  <a:lin ang="5580000" scaled="0"/>
                  <a:tileRect/>
                </a:gradFill>
              </a:rPr>
            </a:br>
            <a:r>
              <a:rPr lang="en-US" sz="2200">
                <a:gradFill flip="none" rotWithShape="1">
                  <a:gsLst>
                    <a:gs pos="0">
                      <a:sysClr val="window" lastClr="FFFFFF"/>
                    </a:gs>
                    <a:gs pos="100000">
                      <a:sysClr val="window" lastClr="FFFFFF">
                        <a:lumMod val="65000"/>
                      </a:sysClr>
                    </a:gs>
                  </a:gsLst>
                  <a:lin ang="5580000" scaled="0"/>
                  <a:tileRect/>
                </a:gradFill>
              </a:rPr>
              <a:t>comparison of mental health disorders between united states and germany</a:t>
            </a:r>
          </a:p>
        </p:txBody>
      </p:sp>
      <p:sp>
        <p:nvSpPr>
          <p:cNvPr id="9" name="Content Placeholder 8">
            <a:extLst>
              <a:ext uri="{FF2B5EF4-FFF2-40B4-BE49-F238E27FC236}">
                <a16:creationId xmlns:a16="http://schemas.microsoft.com/office/drawing/2014/main" id="{7BAE277A-3121-B567-D965-D9B3B61993A9}"/>
              </a:ext>
            </a:extLst>
          </p:cNvPr>
          <p:cNvSpPr>
            <a:spLocks noGrp="1"/>
          </p:cNvSpPr>
          <p:nvPr>
            <p:ph idx="1"/>
          </p:nvPr>
        </p:nvSpPr>
        <p:spPr>
          <a:xfrm>
            <a:off x="643192" y="2666999"/>
            <a:ext cx="3643674" cy="3216276"/>
          </a:xfrm>
        </p:spPr>
        <p:txBody>
          <a:bodyPr anchor="t">
            <a:normAutofit fontScale="85000" lnSpcReduction="10000"/>
          </a:bodyPr>
          <a:lstStyle/>
          <a:p>
            <a:r>
              <a:rPr lang="en-US" sz="1800" dirty="0">
                <a:gradFill flip="none" rotWithShape="1">
                  <a:gsLst>
                    <a:gs pos="0">
                      <a:sysClr val="window" lastClr="FFFFFF"/>
                    </a:gs>
                    <a:gs pos="100000">
                      <a:sysClr val="window" lastClr="FFFFFF">
                        <a:lumMod val="75000"/>
                      </a:sysClr>
                    </a:gs>
                  </a:gsLst>
                  <a:lin ang="5580000" scaled="0"/>
                  <a:tileRect/>
                </a:gradFill>
              </a:rPr>
              <a:t>Low p-values (e.g., &lt; 0.05) indicate that there is a statistically significant difference between the United States and Germany for mental health disorders, suggesting strong evidence that the difference in means between the two countries is not due to random chance.</a:t>
            </a:r>
          </a:p>
          <a:p>
            <a:r>
              <a:rPr lang="en-US" sz="1800" dirty="0">
                <a:gradFill flip="none" rotWithShape="1">
                  <a:gsLst>
                    <a:gs pos="0">
                      <a:sysClr val="window" lastClr="FFFFFF"/>
                    </a:gs>
                    <a:gs pos="100000">
                      <a:sysClr val="window" lastClr="FFFFFF">
                        <a:lumMod val="75000"/>
                      </a:sysClr>
                    </a:gs>
                  </a:gsLst>
                  <a:lin ang="5580000" scaled="0"/>
                  <a:tileRect/>
                </a:gradFill>
              </a:rPr>
              <a:t>This can be found in all cases, except for Alcohol use disorders, where the p-value is 0.3890, meaning there is insufficient evidence to reject the null hypothesis that the difference in means is due to chance.</a:t>
            </a:r>
          </a:p>
        </p:txBody>
      </p:sp>
      <p:sp>
        <p:nvSpPr>
          <p:cNvPr id="14"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0D3ABB12-5ECD-5322-45FF-B85A0D5222FA}"/>
              </a:ext>
            </a:extLst>
          </p:cNvPr>
          <p:cNvPicPr>
            <a:picLocks noChangeAspect="1"/>
          </p:cNvPicPr>
          <p:nvPr/>
        </p:nvPicPr>
        <p:blipFill>
          <a:blip r:embed="rId2"/>
          <a:stretch>
            <a:fillRect/>
          </a:stretch>
        </p:blipFill>
        <p:spPr>
          <a:xfrm>
            <a:off x="5128626" y="2574697"/>
            <a:ext cx="5934182" cy="1364179"/>
          </a:xfrm>
          <a:prstGeom prst="rect">
            <a:avLst/>
          </a:prstGeom>
        </p:spPr>
      </p:pic>
    </p:spTree>
    <p:extLst>
      <p:ext uri="{BB962C8B-B14F-4D97-AF65-F5344CB8AC3E}">
        <p14:creationId xmlns:p14="http://schemas.microsoft.com/office/powerpoint/2010/main" val="357465719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0F7B-8928-457C-47AB-991E1C935F85}"/>
              </a:ext>
            </a:extLst>
          </p:cNvPr>
          <p:cNvSpPr>
            <a:spLocks noGrp="1"/>
          </p:cNvSpPr>
          <p:nvPr>
            <p:ph type="title"/>
          </p:nvPr>
        </p:nvSpPr>
        <p:spPr>
          <a:xfrm>
            <a:off x="1237824" y="4128046"/>
            <a:ext cx="10200986" cy="581911"/>
          </a:xfrm>
        </p:spPr>
        <p:txBody>
          <a:bodyPr vert="horz" lIns="91440" tIns="45720" rIns="91440" bIns="45720" rtlCol="0" anchor="b">
            <a:noAutofit/>
          </a:bodyPr>
          <a:lstStyle/>
          <a:p>
            <a:pPr algn="ct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Regression analysis of most developed countries vs least developed</a:t>
            </a:r>
          </a:p>
        </p:txBody>
      </p:sp>
      <p:sp>
        <p:nvSpPr>
          <p:cNvPr id="16" name="Rectangle 15">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graph of a depression rate&#10;&#10;Description automatically generated with medium confidence">
            <a:extLst>
              <a:ext uri="{FF2B5EF4-FFF2-40B4-BE49-F238E27FC236}">
                <a16:creationId xmlns:a16="http://schemas.microsoft.com/office/drawing/2014/main" id="{52D4D69B-6FB6-9E83-DE00-EB8645EC7A8A}"/>
              </a:ext>
            </a:extLst>
          </p:cNvPr>
          <p:cNvPicPr>
            <a:picLocks noGrp="1" noChangeAspect="1"/>
          </p:cNvPicPr>
          <p:nvPr>
            <p:ph idx="1"/>
          </p:nvPr>
        </p:nvPicPr>
        <p:blipFill>
          <a:blip r:embed="rId3"/>
          <a:stretch>
            <a:fillRect/>
          </a:stretch>
        </p:blipFill>
        <p:spPr>
          <a:xfrm>
            <a:off x="640080" y="699514"/>
            <a:ext cx="5213604" cy="3036923"/>
          </a:xfrm>
          <a:prstGeom prst="rect">
            <a:avLst/>
          </a:prstGeom>
        </p:spPr>
      </p:pic>
      <p:pic>
        <p:nvPicPr>
          <p:cNvPr id="9" name="Picture 8" descr="A graph of different colored lines&#10;&#10;Description automatically generated">
            <a:extLst>
              <a:ext uri="{FF2B5EF4-FFF2-40B4-BE49-F238E27FC236}">
                <a16:creationId xmlns:a16="http://schemas.microsoft.com/office/drawing/2014/main" id="{C5E3FED1-6380-57A5-BE22-CEB50F474740}"/>
              </a:ext>
            </a:extLst>
          </p:cNvPr>
          <p:cNvPicPr>
            <a:picLocks noChangeAspect="1"/>
          </p:cNvPicPr>
          <p:nvPr/>
        </p:nvPicPr>
        <p:blipFill>
          <a:blip r:embed="rId4"/>
          <a:stretch>
            <a:fillRect/>
          </a:stretch>
        </p:blipFill>
        <p:spPr>
          <a:xfrm>
            <a:off x="6338317" y="780896"/>
            <a:ext cx="5213603" cy="2867481"/>
          </a:xfrm>
          <a:prstGeom prst="rect">
            <a:avLst/>
          </a:prstGeom>
        </p:spPr>
      </p:pic>
      <p:graphicFrame>
        <p:nvGraphicFramePr>
          <p:cNvPr id="14" name="Table 13">
            <a:extLst>
              <a:ext uri="{FF2B5EF4-FFF2-40B4-BE49-F238E27FC236}">
                <a16:creationId xmlns:a16="http://schemas.microsoft.com/office/drawing/2014/main" id="{A2FAFD20-AA21-BF05-D1C0-FEC03B0A4777}"/>
              </a:ext>
            </a:extLst>
          </p:cNvPr>
          <p:cNvGraphicFramePr>
            <a:graphicFrameLocks noGrp="1"/>
          </p:cNvGraphicFramePr>
          <p:nvPr>
            <p:extLst>
              <p:ext uri="{D42A27DB-BD31-4B8C-83A1-F6EECF244321}">
                <p14:modId xmlns:p14="http://schemas.microsoft.com/office/powerpoint/2010/main" val="1349444934"/>
              </p:ext>
            </p:extLst>
          </p:nvPr>
        </p:nvGraphicFramePr>
        <p:xfrm>
          <a:off x="1640510" y="4709958"/>
          <a:ext cx="9395615" cy="2164080"/>
        </p:xfrm>
        <a:graphic>
          <a:graphicData uri="http://schemas.openxmlformats.org/drawingml/2006/table">
            <a:tbl>
              <a:tblPr firstRow="1" bandRow="1">
                <a:tableStyleId>{5C22544A-7EE6-4342-B048-85BDC9FD1C3A}</a:tableStyleId>
              </a:tblPr>
              <a:tblGrid>
                <a:gridCol w="1642738">
                  <a:extLst>
                    <a:ext uri="{9D8B030D-6E8A-4147-A177-3AD203B41FA5}">
                      <a16:colId xmlns:a16="http://schemas.microsoft.com/office/drawing/2014/main" val="1804956508"/>
                    </a:ext>
                  </a:extLst>
                </a:gridCol>
                <a:gridCol w="3387576">
                  <a:extLst>
                    <a:ext uri="{9D8B030D-6E8A-4147-A177-3AD203B41FA5}">
                      <a16:colId xmlns:a16="http://schemas.microsoft.com/office/drawing/2014/main" val="3487298249"/>
                    </a:ext>
                  </a:extLst>
                </a:gridCol>
                <a:gridCol w="4365301">
                  <a:extLst>
                    <a:ext uri="{9D8B030D-6E8A-4147-A177-3AD203B41FA5}">
                      <a16:colId xmlns:a16="http://schemas.microsoft.com/office/drawing/2014/main" val="2526771184"/>
                    </a:ext>
                  </a:extLst>
                </a:gridCol>
              </a:tblGrid>
              <a:tr h="313843">
                <a:tc>
                  <a:txBody>
                    <a:bodyPr/>
                    <a:lstStyle/>
                    <a:p>
                      <a:endParaRPr lang="en-US" sz="1600" dirty="0"/>
                    </a:p>
                  </a:txBody>
                  <a:tcPr/>
                </a:tc>
                <a:tc>
                  <a:txBody>
                    <a:bodyPr/>
                    <a:lstStyle/>
                    <a:p>
                      <a:r>
                        <a:rPr lang="en-US" sz="1600" dirty="0"/>
                        <a:t>Least Developed Countries</a:t>
                      </a:r>
                    </a:p>
                  </a:txBody>
                  <a:tcPr/>
                </a:tc>
                <a:tc>
                  <a:txBody>
                    <a:bodyPr/>
                    <a:lstStyle/>
                    <a:p>
                      <a:r>
                        <a:rPr lang="en-US" sz="1600" dirty="0"/>
                        <a:t>Most Developed Countries</a:t>
                      </a:r>
                    </a:p>
                  </a:txBody>
                  <a:tcPr/>
                </a:tc>
                <a:extLst>
                  <a:ext uri="{0D108BD9-81ED-4DB2-BD59-A6C34878D82A}">
                    <a16:rowId xmlns:a16="http://schemas.microsoft.com/office/drawing/2014/main" val="2220410138"/>
                  </a:ext>
                </a:extLst>
              </a:tr>
              <a:tr h="775583">
                <a:tc>
                  <a:txBody>
                    <a:bodyPr/>
                    <a:lstStyle/>
                    <a:p>
                      <a:r>
                        <a:rPr lang="en-US" sz="1600" dirty="0"/>
                        <a:t>General Trend</a:t>
                      </a:r>
                    </a:p>
                  </a:txBody>
                  <a:tcPr/>
                </a:tc>
                <a:tc>
                  <a:txBody>
                    <a:bodyPr/>
                    <a:lstStyle/>
                    <a:p>
                      <a:r>
                        <a:rPr lang="en-US" sz="1200" dirty="0"/>
                        <a:t>Least developed countries show overall lower depression rates with relatively stable or show minor trends with no dramatic changes</a:t>
                      </a:r>
                    </a:p>
                  </a:txBody>
                  <a:tcPr/>
                </a:tc>
                <a:tc>
                  <a:txBody>
                    <a:bodyPr/>
                    <a:lstStyle/>
                    <a:p>
                      <a:r>
                        <a:rPr lang="en-US" sz="1200" dirty="0"/>
                        <a:t>Depression rates have shown slight increases or remained fairly steady over the years. Suggests depression rates are persistent over time with some gradual trends rather than dramatic shifts.</a:t>
                      </a:r>
                    </a:p>
                  </a:txBody>
                  <a:tcPr/>
                </a:tc>
                <a:extLst>
                  <a:ext uri="{0D108BD9-81ED-4DB2-BD59-A6C34878D82A}">
                    <a16:rowId xmlns:a16="http://schemas.microsoft.com/office/drawing/2014/main" val="321967064"/>
                  </a:ext>
                </a:extLst>
              </a:tr>
              <a:tr h="775583">
                <a:tc>
                  <a:txBody>
                    <a:bodyPr/>
                    <a:lstStyle/>
                    <a:p>
                      <a:r>
                        <a:rPr lang="en-US" sz="1600" dirty="0"/>
                        <a:t>Implications</a:t>
                      </a:r>
                    </a:p>
                  </a:txBody>
                  <a:tcPr/>
                </a:tc>
                <a:tc>
                  <a:txBody>
                    <a:bodyPr/>
                    <a:lstStyle/>
                    <a:p>
                      <a:r>
                        <a:rPr lang="en-US" sz="1200" dirty="0"/>
                        <a:t>The lower and more stable rates in the least developed countries may reflect a range of factors, including culture attitudes, lower diagnosis/reporting rates, or different </a:t>
                      </a:r>
                      <a:r>
                        <a:rPr lang="en-US" sz="1200" dirty="0" err="1"/>
                        <a:t>stresssors</a:t>
                      </a:r>
                      <a:r>
                        <a:rPr lang="en-US" sz="1200" dirty="0"/>
                        <a:t>.</a:t>
                      </a:r>
                    </a:p>
                  </a:txBody>
                  <a:tcPr/>
                </a:tc>
                <a:tc>
                  <a:txBody>
                    <a:bodyPr/>
                    <a:lstStyle/>
                    <a:p>
                      <a:r>
                        <a:rPr lang="en-US" sz="1200" dirty="0"/>
                        <a:t>Steady increase in some countries (US) may warrant further investigation into possible contributing factors such as changes in economic conditions, healthcare policies, or cultural attitudes toward mental health</a:t>
                      </a:r>
                    </a:p>
                  </a:txBody>
                  <a:tcPr/>
                </a:tc>
                <a:extLst>
                  <a:ext uri="{0D108BD9-81ED-4DB2-BD59-A6C34878D82A}">
                    <a16:rowId xmlns:a16="http://schemas.microsoft.com/office/drawing/2014/main" val="3606131511"/>
                  </a:ext>
                </a:extLst>
              </a:tr>
            </a:tbl>
          </a:graphicData>
        </a:graphic>
      </p:graphicFrame>
    </p:spTree>
    <p:extLst>
      <p:ext uri="{BB962C8B-B14F-4D97-AF65-F5344CB8AC3E}">
        <p14:creationId xmlns:p14="http://schemas.microsoft.com/office/powerpoint/2010/main" val="2318449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Colorful carved figures of humans">
            <a:extLst>
              <a:ext uri="{FF2B5EF4-FFF2-40B4-BE49-F238E27FC236}">
                <a16:creationId xmlns:a16="http://schemas.microsoft.com/office/drawing/2014/main" id="{6082CFEB-578D-E31E-E66C-B8F0CF404BDE}"/>
              </a:ext>
            </a:extLst>
          </p:cNvPr>
          <p:cNvPicPr>
            <a:picLocks noChangeAspect="1"/>
          </p:cNvPicPr>
          <p:nvPr/>
        </p:nvPicPr>
        <p:blipFill>
          <a:blip r:embed="rId3">
            <a:alphaModFix amt="15000"/>
          </a:blip>
          <a:srcRect t="21053"/>
          <a:stretch/>
        </p:blipFill>
        <p:spPr>
          <a:xfrm>
            <a:off x="20" y="10"/>
            <a:ext cx="12191980" cy="6857990"/>
          </a:xfrm>
          <a:prstGeom prst="rect">
            <a:avLst/>
          </a:prstGeom>
        </p:spPr>
      </p:pic>
      <p:sp>
        <p:nvSpPr>
          <p:cNvPr id="2" name="Title 1">
            <a:extLst>
              <a:ext uri="{FF2B5EF4-FFF2-40B4-BE49-F238E27FC236}">
                <a16:creationId xmlns:a16="http://schemas.microsoft.com/office/drawing/2014/main" id="{5F437A06-47A5-4884-EA69-3A08CECA6F32}"/>
              </a:ext>
            </a:extLst>
          </p:cNvPr>
          <p:cNvSpPr>
            <a:spLocks noGrp="1"/>
          </p:cNvSpPr>
          <p:nvPr>
            <p:ph type="title"/>
          </p:nvPr>
        </p:nvSpPr>
        <p:spPr>
          <a:xfrm>
            <a:off x="1141413" y="609600"/>
            <a:ext cx="9905998" cy="190500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12D437F6-2C2D-7F7C-B827-D998C94179E6}"/>
              </a:ext>
            </a:extLst>
          </p:cNvPr>
          <p:cNvSpPr>
            <a:spLocks noGrp="1"/>
          </p:cNvSpPr>
          <p:nvPr>
            <p:ph idx="1"/>
          </p:nvPr>
        </p:nvSpPr>
        <p:spPr>
          <a:xfrm>
            <a:off x="1141413" y="2666999"/>
            <a:ext cx="9905998" cy="3124201"/>
          </a:xfrm>
        </p:spPr>
        <p:txBody>
          <a:bodyPr>
            <a:normAutofit/>
          </a:bodyPr>
          <a:lstStyle/>
          <a:p>
            <a:r>
              <a:rPr lang="en-US" dirty="0"/>
              <a:t>The variability observed across different countries strongly supports my Hypothesis. Mental health disorder rates are not uniform globally but are shaped by variable circumstances such as cultural, socioeconomic, and healthcare factors unique to each country. These findings emphasize the need to consider country-specific factors when address mental health issues and designing polices or interventions</a:t>
            </a:r>
          </a:p>
        </p:txBody>
      </p:sp>
    </p:spTree>
    <p:extLst>
      <p:ext uri="{BB962C8B-B14F-4D97-AF65-F5344CB8AC3E}">
        <p14:creationId xmlns:p14="http://schemas.microsoft.com/office/powerpoint/2010/main" val="66076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3A81-1388-D73E-FECF-9D8E329B1D5E}"/>
              </a:ext>
            </a:extLst>
          </p:cNvPr>
          <p:cNvSpPr>
            <a:spLocks noGrp="1"/>
          </p:cNvSpPr>
          <p:nvPr>
            <p:ph type="title"/>
          </p:nvPr>
        </p:nvSpPr>
        <p:spPr>
          <a:xfrm>
            <a:off x="1141413" y="609600"/>
            <a:ext cx="9905998" cy="1468582"/>
          </a:xfrm>
        </p:spPr>
        <p:txBody>
          <a:bodyPr>
            <a:normAutofit/>
          </a:bodyPr>
          <a:lstStyle/>
          <a:p>
            <a:r>
              <a:rPr lang="en-US" dirty="0"/>
              <a:t>Question and Hypothesis</a:t>
            </a:r>
          </a:p>
        </p:txBody>
      </p:sp>
      <p:graphicFrame>
        <p:nvGraphicFramePr>
          <p:cNvPr id="6" name="Rectangle 1">
            <a:extLst>
              <a:ext uri="{FF2B5EF4-FFF2-40B4-BE49-F238E27FC236}">
                <a16:creationId xmlns:a16="http://schemas.microsoft.com/office/drawing/2014/main" id="{B926295E-1D34-99DC-8CF6-6D5E7DF6C8C4}"/>
              </a:ext>
            </a:extLst>
          </p:cNvPr>
          <p:cNvGraphicFramePr>
            <a:graphicFrameLocks noGrp="1"/>
          </p:cNvGraphicFramePr>
          <p:nvPr>
            <p:ph idx="1"/>
            <p:extLst>
              <p:ext uri="{D42A27DB-BD31-4B8C-83A1-F6EECF244321}">
                <p14:modId xmlns:p14="http://schemas.microsoft.com/office/powerpoint/2010/main" val="1563872389"/>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643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0129-E824-0A73-7DA2-0ACBFECB3B1D}"/>
              </a:ext>
            </a:extLst>
          </p:cNvPr>
          <p:cNvSpPr>
            <a:spLocks noGrp="1"/>
          </p:cNvSpPr>
          <p:nvPr>
            <p:ph type="title"/>
          </p:nvPr>
        </p:nvSpPr>
        <p:spPr>
          <a:xfrm>
            <a:off x="286389" y="184068"/>
            <a:ext cx="9905998" cy="1905000"/>
          </a:xfrm>
        </p:spPr>
        <p:txBody>
          <a:bodyPr/>
          <a:lstStyle/>
          <a:p>
            <a:r>
              <a:rPr lang="en-US" dirty="0"/>
              <a:t>Variables</a:t>
            </a:r>
          </a:p>
        </p:txBody>
      </p:sp>
      <p:graphicFrame>
        <p:nvGraphicFramePr>
          <p:cNvPr id="5" name="Content Placeholder 2">
            <a:extLst>
              <a:ext uri="{FF2B5EF4-FFF2-40B4-BE49-F238E27FC236}">
                <a16:creationId xmlns:a16="http://schemas.microsoft.com/office/drawing/2014/main" id="{117C4E72-E20D-AD5C-249B-52E1315BAFB4}"/>
              </a:ext>
            </a:extLst>
          </p:cNvPr>
          <p:cNvGraphicFramePr>
            <a:graphicFrameLocks noGrp="1"/>
          </p:cNvGraphicFramePr>
          <p:nvPr>
            <p:ph idx="1"/>
            <p:extLst>
              <p:ext uri="{D42A27DB-BD31-4B8C-83A1-F6EECF244321}">
                <p14:modId xmlns:p14="http://schemas.microsoft.com/office/powerpoint/2010/main" val="920376391"/>
              </p:ext>
            </p:extLst>
          </p:nvPr>
        </p:nvGraphicFramePr>
        <p:xfrm>
          <a:off x="546265" y="1531917"/>
          <a:ext cx="11055927" cy="5142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845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111C-27D8-3715-C972-57D8DCE6643C}"/>
              </a:ext>
            </a:extLst>
          </p:cNvPr>
          <p:cNvSpPr>
            <a:spLocks noGrp="1"/>
          </p:cNvSpPr>
          <p:nvPr>
            <p:ph type="title"/>
          </p:nvPr>
        </p:nvSpPr>
        <p:spPr>
          <a:xfrm>
            <a:off x="310140" y="110836"/>
            <a:ext cx="9905998" cy="1905000"/>
          </a:xfrm>
        </p:spPr>
        <p:txBody>
          <a:bodyPr/>
          <a:lstStyle/>
          <a:p>
            <a:r>
              <a:rPr lang="en-US" dirty="0"/>
              <a:t>Overall Picture of Variables </a:t>
            </a:r>
            <a:br>
              <a:rPr lang="en-US" dirty="0"/>
            </a:br>
            <a:r>
              <a:rPr lang="en-US" dirty="0"/>
              <a:t>(Descriptive Statistics &amp; Boxplots)</a:t>
            </a:r>
          </a:p>
        </p:txBody>
      </p:sp>
      <p:pic>
        <p:nvPicPr>
          <p:cNvPr id="5" name="Content Placeholder 4">
            <a:extLst>
              <a:ext uri="{FF2B5EF4-FFF2-40B4-BE49-F238E27FC236}">
                <a16:creationId xmlns:a16="http://schemas.microsoft.com/office/drawing/2014/main" id="{D4A133D7-E13D-CD31-0C8C-0436E586F90C}"/>
              </a:ext>
            </a:extLst>
          </p:cNvPr>
          <p:cNvPicPr>
            <a:picLocks noGrp="1" noChangeAspect="1"/>
          </p:cNvPicPr>
          <p:nvPr>
            <p:ph idx="1"/>
          </p:nvPr>
        </p:nvPicPr>
        <p:blipFill>
          <a:blip r:embed="rId2"/>
          <a:stretch>
            <a:fillRect/>
          </a:stretch>
        </p:blipFill>
        <p:spPr>
          <a:xfrm>
            <a:off x="235089" y="2015836"/>
            <a:ext cx="4351693" cy="4232564"/>
          </a:xfrm>
        </p:spPr>
      </p:pic>
      <p:pic>
        <p:nvPicPr>
          <p:cNvPr id="7" name="Picture 6">
            <a:extLst>
              <a:ext uri="{FF2B5EF4-FFF2-40B4-BE49-F238E27FC236}">
                <a16:creationId xmlns:a16="http://schemas.microsoft.com/office/drawing/2014/main" id="{72221DB3-4DFD-09A1-7971-ED7B6338A6B3}"/>
              </a:ext>
            </a:extLst>
          </p:cNvPr>
          <p:cNvPicPr>
            <a:picLocks noChangeAspect="1"/>
          </p:cNvPicPr>
          <p:nvPr/>
        </p:nvPicPr>
        <p:blipFill>
          <a:blip r:embed="rId3"/>
          <a:stretch>
            <a:fillRect/>
          </a:stretch>
        </p:blipFill>
        <p:spPr>
          <a:xfrm>
            <a:off x="4661833" y="2015836"/>
            <a:ext cx="7427207" cy="4232564"/>
          </a:xfrm>
          <a:prstGeom prst="rect">
            <a:avLst/>
          </a:prstGeom>
        </p:spPr>
      </p:pic>
    </p:spTree>
    <p:extLst>
      <p:ext uri="{BB962C8B-B14F-4D97-AF65-F5344CB8AC3E}">
        <p14:creationId xmlns:p14="http://schemas.microsoft.com/office/powerpoint/2010/main" val="2879884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7640DEC-97A2-496C-B454-5B165BB6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41283-18F3-A31C-4859-FE5A1E2E1DC5}"/>
              </a:ext>
            </a:extLst>
          </p:cNvPr>
          <p:cNvSpPr>
            <a:spLocks noGrp="1"/>
          </p:cNvSpPr>
          <p:nvPr>
            <p:ph type="title"/>
          </p:nvPr>
        </p:nvSpPr>
        <p:spPr>
          <a:xfrm>
            <a:off x="-493476" y="195390"/>
            <a:ext cx="5580977" cy="717014"/>
          </a:xfrm>
        </p:spPr>
        <p:txBody>
          <a:bodyPr>
            <a:normAutofit fontScale="90000"/>
          </a:bodyPr>
          <a:lstStyle/>
          <a:p>
            <a:pPr algn="r"/>
            <a:r>
              <a:rPr lang="en-US" sz="2800" dirty="0"/>
              <a:t>Histogram with outliers </a:t>
            </a:r>
            <a:br>
              <a:rPr lang="en-US" sz="2800" dirty="0"/>
            </a:br>
            <a:r>
              <a:rPr lang="en-US" sz="2800" dirty="0"/>
              <a:t>And Descriptive Statistics…</a:t>
            </a:r>
          </a:p>
        </p:txBody>
      </p:sp>
      <p:pic>
        <p:nvPicPr>
          <p:cNvPr id="9" name="Picture 8" descr="A graph of a normalized number of individuals&#10;&#10;Description automatically generated with medium confidence">
            <a:extLst>
              <a:ext uri="{FF2B5EF4-FFF2-40B4-BE49-F238E27FC236}">
                <a16:creationId xmlns:a16="http://schemas.microsoft.com/office/drawing/2014/main" id="{3E735C63-2867-9B66-3F46-5881265CE6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6027" y="1107795"/>
            <a:ext cx="3501518" cy="2188449"/>
          </a:xfrm>
          <a:prstGeom prst="rect">
            <a:avLst/>
          </a:prstGeom>
        </p:spPr>
      </p:pic>
      <p:pic>
        <p:nvPicPr>
          <p:cNvPr id="17" name="Picture 16" descr="A graph of eating disorders">
            <a:extLst>
              <a:ext uri="{FF2B5EF4-FFF2-40B4-BE49-F238E27FC236}">
                <a16:creationId xmlns:a16="http://schemas.microsoft.com/office/drawing/2014/main" id="{ED604EA5-BED7-B7FD-DE1F-2D53AB8A57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2145" y="1107794"/>
            <a:ext cx="3501518" cy="2188449"/>
          </a:xfrm>
          <a:prstGeom prst="rect">
            <a:avLst/>
          </a:prstGeom>
        </p:spPr>
      </p:pic>
      <p:pic>
        <p:nvPicPr>
          <p:cNvPr id="15" name="Picture 14" descr="A graph of a person with a graph&#10;&#10;Description automatically generated with medium confidence">
            <a:extLst>
              <a:ext uri="{FF2B5EF4-FFF2-40B4-BE49-F238E27FC236}">
                <a16:creationId xmlns:a16="http://schemas.microsoft.com/office/drawing/2014/main" id="{10BE34DF-27CB-9400-17C8-089E10529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80" y="1107794"/>
            <a:ext cx="3501518" cy="2188449"/>
          </a:xfrm>
          <a:prstGeom prst="rect">
            <a:avLst/>
          </a:prstGeom>
        </p:spPr>
      </p:pic>
      <p:pic>
        <p:nvPicPr>
          <p:cNvPr id="21" name="Picture 20">
            <a:extLst>
              <a:ext uri="{FF2B5EF4-FFF2-40B4-BE49-F238E27FC236}">
                <a16:creationId xmlns:a16="http://schemas.microsoft.com/office/drawing/2014/main" id="{C766664E-1F01-CA18-D38E-FAE713FEC539}"/>
              </a:ext>
            </a:extLst>
          </p:cNvPr>
          <p:cNvPicPr>
            <a:picLocks noChangeAspect="1"/>
          </p:cNvPicPr>
          <p:nvPr/>
        </p:nvPicPr>
        <p:blipFill>
          <a:blip r:embed="rId7"/>
          <a:stretch>
            <a:fillRect/>
          </a:stretch>
        </p:blipFill>
        <p:spPr>
          <a:xfrm>
            <a:off x="237572" y="3423557"/>
            <a:ext cx="4008455" cy="2831003"/>
          </a:xfrm>
          <a:prstGeom prst="rect">
            <a:avLst/>
          </a:prstGeom>
        </p:spPr>
      </p:pic>
      <p:pic>
        <p:nvPicPr>
          <p:cNvPr id="23" name="Picture 22">
            <a:extLst>
              <a:ext uri="{FF2B5EF4-FFF2-40B4-BE49-F238E27FC236}">
                <a16:creationId xmlns:a16="http://schemas.microsoft.com/office/drawing/2014/main" id="{FC861E68-00C8-A232-770A-7212CE962157}"/>
              </a:ext>
            </a:extLst>
          </p:cNvPr>
          <p:cNvPicPr>
            <a:picLocks noChangeAspect="1"/>
          </p:cNvPicPr>
          <p:nvPr/>
        </p:nvPicPr>
        <p:blipFill>
          <a:blip r:embed="rId8"/>
          <a:stretch>
            <a:fillRect/>
          </a:stretch>
        </p:blipFill>
        <p:spPr>
          <a:xfrm>
            <a:off x="4695775" y="3429000"/>
            <a:ext cx="2509200" cy="3316423"/>
          </a:xfrm>
          <a:prstGeom prst="rect">
            <a:avLst/>
          </a:prstGeom>
        </p:spPr>
      </p:pic>
      <p:pic>
        <p:nvPicPr>
          <p:cNvPr id="32" name="Picture 31">
            <a:extLst>
              <a:ext uri="{FF2B5EF4-FFF2-40B4-BE49-F238E27FC236}">
                <a16:creationId xmlns:a16="http://schemas.microsoft.com/office/drawing/2014/main" id="{78A8ED08-779D-9D1B-ABBC-E9038FB06B6C}"/>
              </a:ext>
            </a:extLst>
          </p:cNvPr>
          <p:cNvPicPr>
            <a:picLocks noChangeAspect="1"/>
          </p:cNvPicPr>
          <p:nvPr/>
        </p:nvPicPr>
        <p:blipFill>
          <a:blip r:embed="rId9"/>
          <a:stretch>
            <a:fillRect/>
          </a:stretch>
        </p:blipFill>
        <p:spPr>
          <a:xfrm>
            <a:off x="7669207" y="3423557"/>
            <a:ext cx="4297043" cy="3012869"/>
          </a:xfrm>
          <a:prstGeom prst="rect">
            <a:avLst/>
          </a:prstGeom>
        </p:spPr>
      </p:pic>
      <p:sp>
        <p:nvSpPr>
          <p:cNvPr id="34" name="Star: 5 Points 33">
            <a:extLst>
              <a:ext uri="{FF2B5EF4-FFF2-40B4-BE49-F238E27FC236}">
                <a16:creationId xmlns:a16="http://schemas.microsoft.com/office/drawing/2014/main" id="{8BCE32A9-FD68-A305-8432-4C8D4AD01017}"/>
              </a:ext>
            </a:extLst>
          </p:cNvPr>
          <p:cNvSpPr/>
          <p:nvPr/>
        </p:nvSpPr>
        <p:spPr>
          <a:xfrm>
            <a:off x="3540999" y="5750206"/>
            <a:ext cx="275899" cy="245558"/>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Star: 5 Points 34">
            <a:extLst>
              <a:ext uri="{FF2B5EF4-FFF2-40B4-BE49-F238E27FC236}">
                <a16:creationId xmlns:a16="http://schemas.microsoft.com/office/drawing/2014/main" id="{CD8498C1-34CD-5E89-70D0-A4CCA7F6CDFD}"/>
              </a:ext>
            </a:extLst>
          </p:cNvPr>
          <p:cNvSpPr/>
          <p:nvPr/>
        </p:nvSpPr>
        <p:spPr>
          <a:xfrm>
            <a:off x="4485061" y="6499865"/>
            <a:ext cx="275899" cy="245558"/>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Star: 5 Points 35">
            <a:extLst>
              <a:ext uri="{FF2B5EF4-FFF2-40B4-BE49-F238E27FC236}">
                <a16:creationId xmlns:a16="http://schemas.microsoft.com/office/drawing/2014/main" id="{A0220BB3-C2B8-5F44-403C-11EA8E898D6D}"/>
              </a:ext>
            </a:extLst>
          </p:cNvPr>
          <p:cNvSpPr/>
          <p:nvPr/>
        </p:nvSpPr>
        <p:spPr>
          <a:xfrm>
            <a:off x="7393308" y="6080577"/>
            <a:ext cx="275899" cy="245558"/>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94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81B9CFD-6570-44E4-A274-2518DB1BA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79DB6-F060-C946-2DB1-84B7531E24D0}"/>
              </a:ext>
            </a:extLst>
          </p:cNvPr>
          <p:cNvSpPr>
            <a:spLocks noGrp="1"/>
          </p:cNvSpPr>
          <p:nvPr>
            <p:ph type="title"/>
          </p:nvPr>
        </p:nvSpPr>
        <p:spPr>
          <a:xfrm>
            <a:off x="862427" y="609599"/>
            <a:ext cx="3283970" cy="1463478"/>
          </a:xfrm>
        </p:spPr>
        <p:txBody>
          <a:bodyPr vert="horz" lIns="91440" tIns="45720" rIns="91440" bIns="45720" rtlCol="0">
            <a:normAutofit/>
          </a:bodyPr>
          <a:lstStyle/>
          <a:p>
            <a:r>
              <a:rPr lang="en-US">
                <a:effectLst>
                  <a:glow rad="38100">
                    <a:schemeClr val="bg1">
                      <a:lumMod val="65000"/>
                      <a:lumOff val="35000"/>
                      <a:alpha val="50000"/>
                    </a:schemeClr>
                  </a:glow>
                  <a:outerShdw blurRad="28575" dist="31750" dir="13200000" algn="tl" rotWithShape="0">
                    <a:srgbClr val="000000">
                      <a:alpha val="25000"/>
                    </a:srgbClr>
                  </a:outerShdw>
                </a:effectLst>
              </a:rPr>
              <a:t>Depression and Anxiety…</a:t>
            </a:r>
          </a:p>
        </p:txBody>
      </p:sp>
      <p:sp>
        <p:nvSpPr>
          <p:cNvPr id="20" name="Content Placeholder 19">
            <a:extLst>
              <a:ext uri="{FF2B5EF4-FFF2-40B4-BE49-F238E27FC236}">
                <a16:creationId xmlns:a16="http://schemas.microsoft.com/office/drawing/2014/main" id="{267EA059-8063-6A90-640C-7E2C43B09250}"/>
              </a:ext>
            </a:extLst>
          </p:cNvPr>
          <p:cNvSpPr>
            <a:spLocks noGrp="1"/>
          </p:cNvSpPr>
          <p:nvPr>
            <p:ph idx="1"/>
          </p:nvPr>
        </p:nvSpPr>
        <p:spPr>
          <a:xfrm>
            <a:off x="818779" y="2251880"/>
            <a:ext cx="3310963" cy="3772401"/>
          </a:xfrm>
        </p:spPr>
        <p:txBody>
          <a:bodyPr anchor="t">
            <a:normAutofit/>
          </a:bodyPr>
          <a:lstStyle/>
          <a:p>
            <a:pPr>
              <a:buClr>
                <a:srgbClr val="FE0A0A"/>
              </a:buClr>
            </a:pPr>
            <a:endParaRPr lang="en-US"/>
          </a:p>
        </p:txBody>
      </p:sp>
      <p:pic>
        <p:nvPicPr>
          <p:cNvPr id="11" name="Content Placeholder 10" descr="A graph of depression&#10;&#10;Description automatically generated">
            <a:extLst>
              <a:ext uri="{FF2B5EF4-FFF2-40B4-BE49-F238E27FC236}">
                <a16:creationId xmlns:a16="http://schemas.microsoft.com/office/drawing/2014/main" id="{374C59E8-3944-9051-5D61-A3C44A50F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8942" y="816054"/>
            <a:ext cx="2812851" cy="175803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C73AAD8-4AD5-6964-77B6-9732E1E73EC6}"/>
              </a:ext>
            </a:extLst>
          </p:cNvPr>
          <p:cNvPicPr>
            <a:picLocks noChangeAspect="1"/>
          </p:cNvPicPr>
          <p:nvPr/>
        </p:nvPicPr>
        <p:blipFill>
          <a:blip r:embed="rId5"/>
          <a:stretch>
            <a:fillRect/>
          </a:stretch>
        </p:blipFill>
        <p:spPr>
          <a:xfrm>
            <a:off x="8942225" y="670240"/>
            <a:ext cx="2743200" cy="2046600"/>
          </a:xfrm>
          <a:prstGeom prst="rect">
            <a:avLst/>
          </a:prstGeom>
        </p:spPr>
      </p:pic>
      <p:cxnSp>
        <p:nvCxnSpPr>
          <p:cNvPr id="25" name="Straight Connector 24">
            <a:extLst>
              <a:ext uri="{FF2B5EF4-FFF2-40B4-BE49-F238E27FC236}">
                <a16:creationId xmlns:a16="http://schemas.microsoft.com/office/drawing/2014/main" id="{E8470FD2-B13A-4556-9D05-BC82BFE6B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2972"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DCF570-5FFA-4422-B8A3-C28A303EF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94479" y="3429000"/>
            <a:ext cx="7498080"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7" name="Picture 6" descr="A graph of a person's mental disorder&#10;&#10;Description automatically generated">
            <a:extLst>
              <a:ext uri="{FF2B5EF4-FFF2-40B4-BE49-F238E27FC236}">
                <a16:creationId xmlns:a16="http://schemas.microsoft.com/office/drawing/2014/main" id="{BAFBCC21-B2FD-D80D-AF97-6315D8DFE6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3188" y="4303320"/>
            <a:ext cx="2785868" cy="1741167"/>
          </a:xfrm>
          <a:prstGeom prst="rect">
            <a:avLst/>
          </a:prstGeom>
        </p:spPr>
      </p:pic>
      <p:cxnSp>
        <p:nvCxnSpPr>
          <p:cNvPr id="29" name="Straight Connector 28">
            <a:extLst>
              <a:ext uri="{FF2B5EF4-FFF2-40B4-BE49-F238E27FC236}">
                <a16:creationId xmlns:a16="http://schemas.microsoft.com/office/drawing/2014/main" id="{8E32D90B-5FD5-41C6-B6BA-4C814B307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435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7C04BD66-B6A7-DE83-05E4-4D259C101295}"/>
              </a:ext>
            </a:extLst>
          </p:cNvPr>
          <p:cNvPicPr>
            <a:picLocks noChangeAspect="1"/>
          </p:cNvPicPr>
          <p:nvPr/>
        </p:nvPicPr>
        <p:blipFill>
          <a:blip r:embed="rId7"/>
          <a:stretch>
            <a:fillRect/>
          </a:stretch>
        </p:blipFill>
        <p:spPr>
          <a:xfrm>
            <a:off x="8942225" y="4198884"/>
            <a:ext cx="2743198" cy="1928076"/>
          </a:xfrm>
          <a:prstGeom prst="rect">
            <a:avLst/>
          </a:prstGeom>
        </p:spPr>
      </p:pic>
    </p:spTree>
    <p:extLst>
      <p:ext uri="{BB962C8B-B14F-4D97-AF65-F5344CB8AC3E}">
        <p14:creationId xmlns:p14="http://schemas.microsoft.com/office/powerpoint/2010/main" val="208933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81B9CFD-6570-44E4-A274-2518DB1BA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D2E48-6F74-E40D-4E22-D124593980C7}"/>
              </a:ext>
            </a:extLst>
          </p:cNvPr>
          <p:cNvSpPr>
            <a:spLocks noGrp="1"/>
          </p:cNvSpPr>
          <p:nvPr>
            <p:ph type="title"/>
          </p:nvPr>
        </p:nvSpPr>
        <p:spPr>
          <a:xfrm>
            <a:off x="862427" y="609599"/>
            <a:ext cx="3283970" cy="1463478"/>
          </a:xfrm>
        </p:spPr>
        <p:txBody>
          <a:bodyPr vert="horz" lIns="91440" tIns="45720" rIns="91440" bIns="45720" rtlCol="0">
            <a:normAutofit/>
          </a:bodyPr>
          <a:lstStyle/>
          <a:p>
            <a:r>
              <a:rPr lang="en-US">
                <a:effectLst>
                  <a:glow rad="38100">
                    <a:schemeClr val="bg1">
                      <a:lumMod val="65000"/>
                      <a:lumOff val="35000"/>
                      <a:alpha val="50000"/>
                    </a:schemeClr>
                  </a:glow>
                  <a:outerShdw blurRad="28575" dist="31750" dir="13200000" algn="tl" rotWithShape="0">
                    <a:srgbClr val="000000">
                      <a:alpha val="25000"/>
                    </a:srgbClr>
                  </a:outerShdw>
                </a:effectLst>
              </a:rPr>
              <a:t>Drugs and Alcohol…</a:t>
            </a:r>
          </a:p>
        </p:txBody>
      </p:sp>
      <p:sp>
        <p:nvSpPr>
          <p:cNvPr id="22" name="Content Placeholder 21">
            <a:extLst>
              <a:ext uri="{FF2B5EF4-FFF2-40B4-BE49-F238E27FC236}">
                <a16:creationId xmlns:a16="http://schemas.microsoft.com/office/drawing/2014/main" id="{623E440A-1866-DD2B-0025-F9E817874971}"/>
              </a:ext>
            </a:extLst>
          </p:cNvPr>
          <p:cNvSpPr>
            <a:spLocks noGrp="1"/>
          </p:cNvSpPr>
          <p:nvPr>
            <p:ph idx="1"/>
          </p:nvPr>
        </p:nvSpPr>
        <p:spPr>
          <a:xfrm>
            <a:off x="818779" y="2251880"/>
            <a:ext cx="3310963" cy="3772401"/>
          </a:xfrm>
        </p:spPr>
        <p:txBody>
          <a:bodyPr anchor="t">
            <a:normAutofit/>
          </a:bodyPr>
          <a:lstStyle/>
          <a:p>
            <a:pPr>
              <a:buClr>
                <a:srgbClr val="FE0A0A"/>
              </a:buClr>
            </a:pPr>
            <a:endParaRPr lang="en-US"/>
          </a:p>
        </p:txBody>
      </p:sp>
      <p:pic>
        <p:nvPicPr>
          <p:cNvPr id="5" name="Content Placeholder 4" descr="A graph of alcohol use disorders&#10;&#10;Description automatically generated">
            <a:extLst>
              <a:ext uri="{FF2B5EF4-FFF2-40B4-BE49-F238E27FC236}">
                <a16:creationId xmlns:a16="http://schemas.microsoft.com/office/drawing/2014/main" id="{7B0DAC0C-E2F8-251F-4382-2E6E360FD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942" y="816054"/>
            <a:ext cx="2812851" cy="1758032"/>
          </a:xfrm>
          <a:prstGeom prst="rect">
            <a:avLst/>
          </a:prstGeom>
        </p:spPr>
      </p:pic>
      <p:pic>
        <p:nvPicPr>
          <p:cNvPr id="6" name="Picture 5">
            <a:extLst>
              <a:ext uri="{FF2B5EF4-FFF2-40B4-BE49-F238E27FC236}">
                <a16:creationId xmlns:a16="http://schemas.microsoft.com/office/drawing/2014/main" id="{9CCD52AB-E958-CB0F-CE4D-D8B1F9CEF8DD}"/>
              </a:ext>
            </a:extLst>
          </p:cNvPr>
          <p:cNvPicPr>
            <a:picLocks noChangeAspect="1"/>
          </p:cNvPicPr>
          <p:nvPr/>
        </p:nvPicPr>
        <p:blipFill>
          <a:blip r:embed="rId4"/>
          <a:stretch>
            <a:fillRect/>
          </a:stretch>
        </p:blipFill>
        <p:spPr>
          <a:xfrm>
            <a:off x="8942225" y="702515"/>
            <a:ext cx="2743200" cy="1982051"/>
          </a:xfrm>
          <a:prstGeom prst="rect">
            <a:avLst/>
          </a:prstGeom>
        </p:spPr>
      </p:pic>
      <p:cxnSp>
        <p:nvCxnSpPr>
          <p:cNvPr id="27" name="Straight Connector 26">
            <a:extLst>
              <a:ext uri="{FF2B5EF4-FFF2-40B4-BE49-F238E27FC236}">
                <a16:creationId xmlns:a16="http://schemas.microsoft.com/office/drawing/2014/main" id="{E8470FD2-B13A-4556-9D05-BC82BFE6B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2972"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DCF570-5FFA-4422-B8A3-C28A303EF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94479" y="3429000"/>
            <a:ext cx="7498080"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3" name="Content Placeholder 12" descr="A graph of a drug use&#10;&#10;Description automatically generated">
            <a:extLst>
              <a:ext uri="{FF2B5EF4-FFF2-40B4-BE49-F238E27FC236}">
                <a16:creationId xmlns:a16="http://schemas.microsoft.com/office/drawing/2014/main" id="{9162EBE0-D6D8-7EB0-ABC4-8E577E66C9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3188" y="4303320"/>
            <a:ext cx="2785868" cy="1741167"/>
          </a:xfrm>
          <a:prstGeom prst="rect">
            <a:avLst/>
          </a:prstGeom>
        </p:spPr>
      </p:pic>
      <p:cxnSp>
        <p:nvCxnSpPr>
          <p:cNvPr id="31" name="Straight Connector 30">
            <a:extLst>
              <a:ext uri="{FF2B5EF4-FFF2-40B4-BE49-F238E27FC236}">
                <a16:creationId xmlns:a16="http://schemas.microsoft.com/office/drawing/2014/main" id="{8E32D90B-5FD5-41C6-B6BA-4C814B307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435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58639F1-DAF5-AB2C-B69C-4DDD83C2115B}"/>
              </a:ext>
            </a:extLst>
          </p:cNvPr>
          <p:cNvPicPr>
            <a:picLocks noChangeAspect="1"/>
          </p:cNvPicPr>
          <p:nvPr/>
        </p:nvPicPr>
        <p:blipFill>
          <a:blip r:embed="rId6"/>
          <a:stretch>
            <a:fillRect/>
          </a:stretch>
        </p:blipFill>
        <p:spPr>
          <a:xfrm>
            <a:off x="8942225" y="4197152"/>
            <a:ext cx="2743198" cy="1931540"/>
          </a:xfrm>
          <a:prstGeom prst="rect">
            <a:avLst/>
          </a:prstGeom>
        </p:spPr>
      </p:pic>
    </p:spTree>
    <p:extLst>
      <p:ext uri="{BB962C8B-B14F-4D97-AF65-F5344CB8AC3E}">
        <p14:creationId xmlns:p14="http://schemas.microsoft.com/office/powerpoint/2010/main" val="141017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Graph">
            <a:extLst>
              <a:ext uri="{FF2B5EF4-FFF2-40B4-BE49-F238E27FC236}">
                <a16:creationId xmlns:a16="http://schemas.microsoft.com/office/drawing/2014/main" id="{4B644D8F-35EF-B83A-FAF6-EC8EA0E34307}"/>
              </a:ext>
            </a:extLst>
          </p:cNvPr>
          <p:cNvPicPr>
            <a:picLocks noChangeAspect="1"/>
          </p:cNvPicPr>
          <p:nvPr/>
        </p:nvPicPr>
        <p:blipFill>
          <a:blip r:embed="rId3">
            <a:alphaModFix amt="15000"/>
          </a:blip>
          <a:srcRect t="3981" b="6019"/>
          <a:stretch/>
        </p:blipFill>
        <p:spPr>
          <a:xfrm>
            <a:off x="20" y="10"/>
            <a:ext cx="12191980" cy="6857990"/>
          </a:xfrm>
          <a:prstGeom prst="rect">
            <a:avLst/>
          </a:prstGeom>
        </p:spPr>
      </p:pic>
      <p:sp>
        <p:nvSpPr>
          <p:cNvPr id="2" name="Title 1">
            <a:extLst>
              <a:ext uri="{FF2B5EF4-FFF2-40B4-BE49-F238E27FC236}">
                <a16:creationId xmlns:a16="http://schemas.microsoft.com/office/drawing/2014/main" id="{8B202E82-20F2-6C78-1FAF-69155546479F}"/>
              </a:ext>
            </a:extLst>
          </p:cNvPr>
          <p:cNvSpPr>
            <a:spLocks noGrp="1"/>
          </p:cNvSpPr>
          <p:nvPr>
            <p:ph type="title"/>
          </p:nvPr>
        </p:nvSpPr>
        <p:spPr>
          <a:xfrm>
            <a:off x="1141413" y="609600"/>
            <a:ext cx="9905998" cy="1905000"/>
          </a:xfrm>
        </p:spPr>
        <p:txBody>
          <a:bodyPr>
            <a:normAutofit/>
          </a:bodyPr>
          <a:lstStyle/>
          <a:p>
            <a:r>
              <a:rPr lang="en-US" dirty="0"/>
              <a:t>Outliers</a:t>
            </a:r>
          </a:p>
        </p:txBody>
      </p:sp>
      <p:sp>
        <p:nvSpPr>
          <p:cNvPr id="3" name="Content Placeholder 2">
            <a:extLst>
              <a:ext uri="{FF2B5EF4-FFF2-40B4-BE49-F238E27FC236}">
                <a16:creationId xmlns:a16="http://schemas.microsoft.com/office/drawing/2014/main" id="{A5939344-B688-7D80-5110-FC542A7B6B70}"/>
              </a:ext>
            </a:extLst>
          </p:cNvPr>
          <p:cNvSpPr>
            <a:spLocks noGrp="1"/>
          </p:cNvSpPr>
          <p:nvPr>
            <p:ph idx="1"/>
          </p:nvPr>
        </p:nvSpPr>
        <p:spPr>
          <a:xfrm>
            <a:off x="1141413" y="2666999"/>
            <a:ext cx="9905998" cy="3124201"/>
          </a:xfrm>
        </p:spPr>
        <p:txBody>
          <a:bodyPr>
            <a:normAutofit/>
          </a:bodyPr>
          <a:lstStyle/>
          <a:p>
            <a:r>
              <a:rPr lang="en-US" b="0" i="0" dirty="0">
                <a:effectLst/>
                <a:latin typeface="system-ui"/>
              </a:rPr>
              <a:t>Due to the nature of the project with the purpose of global comparisons and trend analysis. Outliers were kept as numerous outlier points were found within each histogram, which removing would greatly impact the study.</a:t>
            </a:r>
            <a:endParaRPr lang="en-US" dirty="0"/>
          </a:p>
        </p:txBody>
      </p:sp>
    </p:spTree>
    <p:extLst>
      <p:ext uri="{BB962C8B-B14F-4D97-AF65-F5344CB8AC3E}">
        <p14:creationId xmlns:p14="http://schemas.microsoft.com/office/powerpoint/2010/main" val="288672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71D0-A215-8D30-898A-05D64D8B622C}"/>
              </a:ext>
            </a:extLst>
          </p:cNvPr>
          <p:cNvSpPr>
            <a:spLocks noGrp="1"/>
          </p:cNvSpPr>
          <p:nvPr>
            <p:ph type="title"/>
          </p:nvPr>
        </p:nvSpPr>
        <p:spPr>
          <a:xfrm>
            <a:off x="5593277" y="167157"/>
            <a:ext cx="5782733" cy="934192"/>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PMF</a:t>
            </a:r>
          </a:p>
        </p:txBody>
      </p:sp>
      <p:sp>
        <p:nvSpPr>
          <p:cNvPr id="12" name="Rectangle 11">
            <a:extLst>
              <a:ext uri="{FF2B5EF4-FFF2-40B4-BE49-F238E27FC236}">
                <a16:creationId xmlns:a16="http://schemas.microsoft.com/office/drawing/2014/main" id="{9D49B1F5-E95E-4D8F-9A06-39677A39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045" y="0"/>
            <a:ext cx="4396706" cy="6858000"/>
          </a:xfrm>
          <a:prstGeom prst="rect">
            <a:avLst/>
          </a:prstGeom>
          <a:solidFill>
            <a:schemeClr val="tx1"/>
          </a:solidFill>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blue and orange dots&#10;&#10;Description automatically generated">
            <a:extLst>
              <a:ext uri="{FF2B5EF4-FFF2-40B4-BE49-F238E27FC236}">
                <a16:creationId xmlns:a16="http://schemas.microsoft.com/office/drawing/2014/main" id="{F86AD21E-E879-E205-6882-BAEDC413986D}"/>
              </a:ext>
            </a:extLst>
          </p:cNvPr>
          <p:cNvPicPr>
            <a:picLocks noChangeAspect="1"/>
          </p:cNvPicPr>
          <p:nvPr/>
        </p:nvPicPr>
        <p:blipFill>
          <a:blip r:embed="rId3"/>
          <a:stretch>
            <a:fillRect/>
          </a:stretch>
        </p:blipFill>
        <p:spPr>
          <a:xfrm>
            <a:off x="636434" y="634253"/>
            <a:ext cx="3715584" cy="2340817"/>
          </a:xfrm>
          <a:prstGeom prst="rect">
            <a:avLst/>
          </a:prstGeom>
        </p:spPr>
      </p:pic>
      <p:pic>
        <p:nvPicPr>
          <p:cNvPr id="5" name="Picture 4" descr="A graph of a number of people with different colored lines&#10;&#10;Description automatically generated with medium confidence">
            <a:extLst>
              <a:ext uri="{FF2B5EF4-FFF2-40B4-BE49-F238E27FC236}">
                <a16:creationId xmlns:a16="http://schemas.microsoft.com/office/drawing/2014/main" id="{9A9832ED-937A-CF51-3133-160B892D94B3}"/>
              </a:ext>
            </a:extLst>
          </p:cNvPr>
          <p:cNvPicPr>
            <a:picLocks noChangeAspect="1"/>
          </p:cNvPicPr>
          <p:nvPr/>
        </p:nvPicPr>
        <p:blipFill>
          <a:blip r:embed="rId4"/>
          <a:stretch>
            <a:fillRect/>
          </a:stretch>
        </p:blipFill>
        <p:spPr>
          <a:xfrm>
            <a:off x="636434" y="3828076"/>
            <a:ext cx="3715583" cy="2489439"/>
          </a:xfrm>
          <a:prstGeom prst="rect">
            <a:avLst/>
          </a:prstGeom>
        </p:spPr>
      </p:pic>
      <p:sp>
        <p:nvSpPr>
          <p:cNvPr id="8" name="TextBox 7">
            <a:extLst>
              <a:ext uri="{FF2B5EF4-FFF2-40B4-BE49-F238E27FC236}">
                <a16:creationId xmlns:a16="http://schemas.microsoft.com/office/drawing/2014/main" id="{8211E8FD-A7DF-2C15-C7B7-A3FD5943B3AB}"/>
              </a:ext>
            </a:extLst>
          </p:cNvPr>
          <p:cNvSpPr txBox="1"/>
          <p:nvPr/>
        </p:nvSpPr>
        <p:spPr>
          <a:xfrm>
            <a:off x="5458094" y="1481495"/>
            <a:ext cx="6321677" cy="646331"/>
          </a:xfrm>
          <a:prstGeom prst="rect">
            <a:avLst/>
          </a:prstGeom>
          <a:noFill/>
        </p:spPr>
        <p:txBody>
          <a:bodyPr wrap="square" rtlCol="0">
            <a:spAutoFit/>
          </a:bodyPr>
          <a:lstStyle/>
          <a:p>
            <a:r>
              <a:rPr lang="en-US" dirty="0"/>
              <a:t>Compares United States to the Netherlands, which was found to have the highest incidence of schizophrenia.  </a:t>
            </a:r>
          </a:p>
        </p:txBody>
      </p:sp>
      <p:sp>
        <p:nvSpPr>
          <p:cNvPr id="9" name="TextBox 8">
            <a:extLst>
              <a:ext uri="{FF2B5EF4-FFF2-40B4-BE49-F238E27FC236}">
                <a16:creationId xmlns:a16="http://schemas.microsoft.com/office/drawing/2014/main" id="{1F26A34E-BC84-94CD-A9A1-660FD7C6B264}"/>
              </a:ext>
            </a:extLst>
          </p:cNvPr>
          <p:cNvSpPr txBox="1"/>
          <p:nvPr/>
        </p:nvSpPr>
        <p:spPr>
          <a:xfrm>
            <a:off x="5458094" y="2735546"/>
            <a:ext cx="6448301" cy="1754326"/>
          </a:xfrm>
          <a:prstGeom prst="rect">
            <a:avLst/>
          </a:prstGeom>
          <a:noFill/>
        </p:spPr>
        <p:txBody>
          <a:bodyPr wrap="square" rtlCol="0">
            <a:spAutoFit/>
          </a:bodyPr>
          <a:lstStyle/>
          <a:p>
            <a:r>
              <a:rPr lang="en-US" dirty="0"/>
              <a:t>The PMF suggests that the schizophrenia prevalence rates are relatively stable over time for both countries, with the Netherlands showing a marginally higher prevalence than the United States. The probabilities for each value are very close, showing that prevalence is consistent within each country.</a:t>
            </a:r>
          </a:p>
        </p:txBody>
      </p:sp>
    </p:spTree>
    <p:extLst>
      <p:ext uri="{BB962C8B-B14F-4D97-AF65-F5344CB8AC3E}">
        <p14:creationId xmlns:p14="http://schemas.microsoft.com/office/powerpoint/2010/main" val="2362920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2150</TotalTime>
  <Words>842</Words>
  <Application>Microsoft Office PowerPoint</Application>
  <PresentationFormat>Widescreen</PresentationFormat>
  <Paragraphs>50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Century Gothic</vt:lpstr>
      <vt:lpstr>system-ui</vt:lpstr>
      <vt:lpstr>Mesh</vt:lpstr>
      <vt:lpstr>Global Mental Health EDA</vt:lpstr>
      <vt:lpstr>Question and Hypothesis</vt:lpstr>
      <vt:lpstr>Variables</vt:lpstr>
      <vt:lpstr>Overall Picture of Variables  (Descriptive Statistics &amp; Boxplots)</vt:lpstr>
      <vt:lpstr>Histogram with outliers  And Descriptive Statistics…</vt:lpstr>
      <vt:lpstr>Depression and Anxiety…</vt:lpstr>
      <vt:lpstr>Drugs and Alcohol…</vt:lpstr>
      <vt:lpstr>Outliers</vt:lpstr>
      <vt:lpstr>PMF</vt:lpstr>
      <vt:lpstr>CDF</vt:lpstr>
      <vt:lpstr>Analytical Distribution</vt:lpstr>
      <vt:lpstr>Scatter Plot: Comparing Depression rates with Drug and Alcohol USE Disorders</vt:lpstr>
      <vt:lpstr>Testing Hypothesis:  comparison of mental health disorders between united states and germany</vt:lpstr>
      <vt:lpstr>Regression analysis of most developed countries vs least developed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Eula Fullerton</dc:creator>
  <cp:lastModifiedBy>Eula Fullerton</cp:lastModifiedBy>
  <cp:revision>10</cp:revision>
  <dcterms:created xsi:type="dcterms:W3CDTF">2024-11-14T13:36:35Z</dcterms:created>
  <dcterms:modified xsi:type="dcterms:W3CDTF">2024-11-17T03:50:11Z</dcterms:modified>
</cp:coreProperties>
</file>