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2" r:id="rId25"/>
    <p:sldId id="287" r:id="rId26"/>
    <p:sldId id="283" r:id="rId27"/>
    <p:sldId id="284" r:id="rId28"/>
    <p:sldId id="286" r:id="rId29"/>
    <p:sldId id="285" r:id="rId30"/>
    <p:sldId id="296" r:id="rId31"/>
    <p:sldId id="288" r:id="rId32"/>
    <p:sldId id="289" r:id="rId33"/>
    <p:sldId id="295" r:id="rId34"/>
    <p:sldId id="294" r:id="rId35"/>
    <p:sldId id="291" r:id="rId36"/>
    <p:sldId id="292" r:id="rId37"/>
    <p:sldId id="297" r:id="rId38"/>
    <p:sldId id="29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>
        <p:scale>
          <a:sx n="40" d="100"/>
          <a:sy n="40" d="100"/>
        </p:scale>
        <p:origin x="100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2017093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2017093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线性回归!$C$3:$C$20</c:f>
              <c:numCache>
                <c:formatCode>General</c:formatCode>
                <c:ptCount val="18"/>
                <c:pt idx="0">
                  <c:v>87</c:v>
                </c:pt>
                <c:pt idx="1">
                  <c:v>52</c:v>
                </c:pt>
                <c:pt idx="2">
                  <c:v>114</c:v>
                </c:pt>
                <c:pt idx="3">
                  <c:v>71</c:v>
                </c:pt>
                <c:pt idx="4">
                  <c:v>76</c:v>
                </c:pt>
                <c:pt idx="5">
                  <c:v>54</c:v>
                </c:pt>
                <c:pt idx="6">
                  <c:v>112</c:v>
                </c:pt>
                <c:pt idx="7">
                  <c:v>101</c:v>
                </c:pt>
                <c:pt idx="8">
                  <c:v>41</c:v>
                </c:pt>
                <c:pt idx="9">
                  <c:v>82</c:v>
                </c:pt>
                <c:pt idx="10">
                  <c:v>50</c:v>
                </c:pt>
                <c:pt idx="11">
                  <c:v>62</c:v>
                </c:pt>
                <c:pt idx="12">
                  <c:v>59</c:v>
                </c:pt>
                <c:pt idx="13">
                  <c:v>109</c:v>
                </c:pt>
                <c:pt idx="14">
                  <c:v>106</c:v>
                </c:pt>
                <c:pt idx="15">
                  <c:v>108</c:v>
                </c:pt>
                <c:pt idx="16">
                  <c:v>52</c:v>
                </c:pt>
                <c:pt idx="17">
                  <c:v>95</c:v>
                </c:pt>
              </c:numCache>
            </c:numRef>
          </c:xVal>
          <c:yVal>
            <c:numRef>
              <c:f>线性回归!$D$3:$D$20</c:f>
              <c:numCache>
                <c:formatCode>General</c:formatCode>
                <c:ptCount val="18"/>
                <c:pt idx="0">
                  <c:v>943.2</c:v>
                </c:pt>
                <c:pt idx="1">
                  <c:v>603.5</c:v>
                </c:pt>
                <c:pt idx="2">
                  <c:v>1340.9</c:v>
                </c:pt>
                <c:pt idx="3">
                  <c:v>821.3</c:v>
                </c:pt>
                <c:pt idx="4">
                  <c:v>898.5</c:v>
                </c:pt>
                <c:pt idx="5">
                  <c:v>598.20000000000005</c:v>
                </c:pt>
                <c:pt idx="6">
                  <c:v>1210.3</c:v>
                </c:pt>
                <c:pt idx="7">
                  <c:v>1134.3</c:v>
                </c:pt>
                <c:pt idx="8">
                  <c:v>583.9</c:v>
                </c:pt>
                <c:pt idx="9">
                  <c:v>852.3</c:v>
                </c:pt>
                <c:pt idx="10">
                  <c:v>629.79999999999995</c:v>
                </c:pt>
                <c:pt idx="11">
                  <c:v>683.2</c:v>
                </c:pt>
                <c:pt idx="12">
                  <c:v>766.7</c:v>
                </c:pt>
                <c:pt idx="13">
                  <c:v>1127.2</c:v>
                </c:pt>
                <c:pt idx="14">
                  <c:v>1180.9000000000001</c:v>
                </c:pt>
                <c:pt idx="15">
                  <c:v>1245.2</c:v>
                </c:pt>
                <c:pt idx="16">
                  <c:v>722.1</c:v>
                </c:pt>
                <c:pt idx="17">
                  <c:v>1041.2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4F-4C41-A76A-D935B99505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1777808"/>
        <c:axId val="1631769072"/>
      </c:scatterChart>
      <c:valAx>
        <c:axId val="1631777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1769072"/>
        <c:crosses val="autoZero"/>
        <c:crossBetween val="midCat"/>
      </c:valAx>
      <c:valAx>
        <c:axId val="163176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1777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线性回归!$C$3:$C$20</c:f>
              <c:numCache>
                <c:formatCode>General</c:formatCode>
                <c:ptCount val="18"/>
                <c:pt idx="0">
                  <c:v>87</c:v>
                </c:pt>
                <c:pt idx="1">
                  <c:v>52</c:v>
                </c:pt>
                <c:pt idx="2">
                  <c:v>114</c:v>
                </c:pt>
                <c:pt idx="3">
                  <c:v>71</c:v>
                </c:pt>
                <c:pt idx="4">
                  <c:v>76</c:v>
                </c:pt>
                <c:pt idx="5">
                  <c:v>54</c:v>
                </c:pt>
                <c:pt idx="6">
                  <c:v>112</c:v>
                </c:pt>
                <c:pt idx="7">
                  <c:v>101</c:v>
                </c:pt>
                <c:pt idx="8">
                  <c:v>41</c:v>
                </c:pt>
                <c:pt idx="9">
                  <c:v>82</c:v>
                </c:pt>
                <c:pt idx="10">
                  <c:v>50</c:v>
                </c:pt>
                <c:pt idx="11">
                  <c:v>62</c:v>
                </c:pt>
                <c:pt idx="12">
                  <c:v>59</c:v>
                </c:pt>
                <c:pt idx="13">
                  <c:v>109</c:v>
                </c:pt>
                <c:pt idx="14">
                  <c:v>106</c:v>
                </c:pt>
                <c:pt idx="15">
                  <c:v>108</c:v>
                </c:pt>
                <c:pt idx="16">
                  <c:v>52</c:v>
                </c:pt>
                <c:pt idx="17">
                  <c:v>95</c:v>
                </c:pt>
              </c:numCache>
            </c:numRef>
          </c:xVal>
          <c:yVal>
            <c:numRef>
              <c:f>线性回归!$D$3:$D$20</c:f>
              <c:numCache>
                <c:formatCode>General</c:formatCode>
                <c:ptCount val="18"/>
                <c:pt idx="0">
                  <c:v>943.2</c:v>
                </c:pt>
                <c:pt idx="1">
                  <c:v>603.5</c:v>
                </c:pt>
                <c:pt idx="2">
                  <c:v>1340.9</c:v>
                </c:pt>
                <c:pt idx="3">
                  <c:v>821.3</c:v>
                </c:pt>
                <c:pt idx="4">
                  <c:v>898.5</c:v>
                </c:pt>
                <c:pt idx="5">
                  <c:v>598.20000000000005</c:v>
                </c:pt>
                <c:pt idx="6">
                  <c:v>1210.3</c:v>
                </c:pt>
                <c:pt idx="7">
                  <c:v>1134.3</c:v>
                </c:pt>
                <c:pt idx="8">
                  <c:v>583.9</c:v>
                </c:pt>
                <c:pt idx="9">
                  <c:v>852.3</c:v>
                </c:pt>
                <c:pt idx="10">
                  <c:v>629.79999999999995</c:v>
                </c:pt>
                <c:pt idx="11">
                  <c:v>683.2</c:v>
                </c:pt>
                <c:pt idx="12">
                  <c:v>766.7</c:v>
                </c:pt>
                <c:pt idx="13">
                  <c:v>1127.2</c:v>
                </c:pt>
                <c:pt idx="14">
                  <c:v>1180.9000000000001</c:v>
                </c:pt>
                <c:pt idx="15">
                  <c:v>1245.2</c:v>
                </c:pt>
                <c:pt idx="16">
                  <c:v>722.1</c:v>
                </c:pt>
                <c:pt idx="17">
                  <c:v>1041.2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F9-4E20-8A05-1130D7A07675}"/>
            </c:ext>
          </c:extLst>
        </c:ser>
        <c:ser>
          <c:idx val="1"/>
          <c:order val="1"/>
          <c:tx>
            <c:v>prediction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线性回归!$C$3:$C$20</c:f>
              <c:numCache>
                <c:formatCode>General</c:formatCode>
                <c:ptCount val="18"/>
                <c:pt idx="0">
                  <c:v>87</c:v>
                </c:pt>
                <c:pt idx="1">
                  <c:v>52</c:v>
                </c:pt>
                <c:pt idx="2">
                  <c:v>114</c:v>
                </c:pt>
                <c:pt idx="3">
                  <c:v>71</c:v>
                </c:pt>
                <c:pt idx="4">
                  <c:v>76</c:v>
                </c:pt>
                <c:pt idx="5">
                  <c:v>54</c:v>
                </c:pt>
                <c:pt idx="6">
                  <c:v>112</c:v>
                </c:pt>
                <c:pt idx="7">
                  <c:v>101</c:v>
                </c:pt>
                <c:pt idx="8">
                  <c:v>41</c:v>
                </c:pt>
                <c:pt idx="9">
                  <c:v>82</c:v>
                </c:pt>
                <c:pt idx="10">
                  <c:v>50</c:v>
                </c:pt>
                <c:pt idx="11">
                  <c:v>62</c:v>
                </c:pt>
                <c:pt idx="12">
                  <c:v>59</c:v>
                </c:pt>
                <c:pt idx="13">
                  <c:v>109</c:v>
                </c:pt>
                <c:pt idx="14">
                  <c:v>106</c:v>
                </c:pt>
                <c:pt idx="15">
                  <c:v>108</c:v>
                </c:pt>
                <c:pt idx="16">
                  <c:v>52</c:v>
                </c:pt>
                <c:pt idx="17">
                  <c:v>95</c:v>
                </c:pt>
              </c:numCache>
            </c:numRef>
          </c:xVal>
          <c:yVal>
            <c:numRef>
              <c:f>线性回归!$E$3:$E$20</c:f>
              <c:numCache>
                <c:formatCode>General</c:formatCode>
                <c:ptCount val="18"/>
                <c:pt idx="0">
                  <c:v>485</c:v>
                </c:pt>
                <c:pt idx="1">
                  <c:v>310</c:v>
                </c:pt>
                <c:pt idx="2">
                  <c:v>620</c:v>
                </c:pt>
                <c:pt idx="3">
                  <c:v>405</c:v>
                </c:pt>
                <c:pt idx="4">
                  <c:v>430</c:v>
                </c:pt>
                <c:pt idx="5">
                  <c:v>320</c:v>
                </c:pt>
                <c:pt idx="6">
                  <c:v>610</c:v>
                </c:pt>
                <c:pt idx="7">
                  <c:v>555</c:v>
                </c:pt>
                <c:pt idx="8">
                  <c:v>255</c:v>
                </c:pt>
                <c:pt idx="9">
                  <c:v>460</c:v>
                </c:pt>
                <c:pt idx="10">
                  <c:v>300</c:v>
                </c:pt>
                <c:pt idx="11">
                  <c:v>360</c:v>
                </c:pt>
                <c:pt idx="12">
                  <c:v>345</c:v>
                </c:pt>
                <c:pt idx="13">
                  <c:v>595</c:v>
                </c:pt>
                <c:pt idx="14">
                  <c:v>580</c:v>
                </c:pt>
                <c:pt idx="15">
                  <c:v>590</c:v>
                </c:pt>
                <c:pt idx="16">
                  <c:v>310</c:v>
                </c:pt>
                <c:pt idx="17">
                  <c:v>525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6F9-4E20-8A05-1130D7A07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1777808"/>
        <c:axId val="1631769072"/>
      </c:scatterChart>
      <c:valAx>
        <c:axId val="1631777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1769072"/>
        <c:crosses val="autoZero"/>
        <c:crossBetween val="midCat"/>
      </c:valAx>
      <c:valAx>
        <c:axId val="163176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1777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梯度提升树!$C$3:$C$14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xVal>
          <c:yVal>
            <c:numRef>
              <c:f>梯度提升树!$D$3:$D$14</c:f>
              <c:numCache>
                <c:formatCode>General</c:formatCode>
                <c:ptCount val="12"/>
                <c:pt idx="0">
                  <c:v>0.99697376090172496</c:v>
                </c:pt>
                <c:pt idx="1">
                  <c:v>0.96943295194504442</c:v>
                </c:pt>
                <c:pt idx="2">
                  <c:v>1.0167403744331969</c:v>
                </c:pt>
                <c:pt idx="3">
                  <c:v>1.0232086787907451</c:v>
                </c:pt>
                <c:pt idx="4">
                  <c:v>2.9837254681420697</c:v>
                </c:pt>
                <c:pt idx="5">
                  <c:v>2.9614775238731617</c:v>
                </c:pt>
                <c:pt idx="6">
                  <c:v>3.0203822097932385</c:v>
                </c:pt>
                <c:pt idx="7">
                  <c:v>3.0203822097932385</c:v>
                </c:pt>
                <c:pt idx="8">
                  <c:v>2.0221110000000002</c:v>
                </c:pt>
                <c:pt idx="9">
                  <c:v>1.9799880000000001</c:v>
                </c:pt>
                <c:pt idx="10">
                  <c:v>2.0231219999999999</c:v>
                </c:pt>
                <c:pt idx="11">
                  <c:v>1.983422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C9-4CD4-B369-62BDB099DB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771024"/>
        <c:axId val="846783504"/>
      </c:scatterChart>
      <c:valAx>
        <c:axId val="846771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783504"/>
        <c:crosses val="autoZero"/>
        <c:crossBetween val="midCat"/>
      </c:valAx>
      <c:valAx>
        <c:axId val="84678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771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5E5E-6C25-4714-97B9-B375A27E35B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5C68-5E73-41CD-9DFB-18926FAF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8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5E5E-6C25-4714-97B9-B375A27E35B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5C68-5E73-41CD-9DFB-18926FAF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9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5E5E-6C25-4714-97B9-B375A27E35B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5C68-5E73-41CD-9DFB-18926FAF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2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5E5E-6C25-4714-97B9-B375A27E35B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5C68-5E73-41CD-9DFB-18926FAF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9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5E5E-6C25-4714-97B9-B375A27E35B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5C68-5E73-41CD-9DFB-18926FAF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4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5E5E-6C25-4714-97B9-B375A27E35B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5C68-5E73-41CD-9DFB-18926FAF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3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5E5E-6C25-4714-97B9-B375A27E35B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5C68-5E73-41CD-9DFB-18926FAF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2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5E5E-6C25-4714-97B9-B375A27E35B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5C68-5E73-41CD-9DFB-18926FAF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9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5E5E-6C25-4714-97B9-B375A27E35B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5C68-5E73-41CD-9DFB-18926FAF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9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5E5E-6C25-4714-97B9-B375A27E35B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5C68-5E73-41CD-9DFB-18926FAF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5E5E-6C25-4714-97B9-B375A27E35B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5C68-5E73-41CD-9DFB-18926FAF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3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5E5E-6C25-4714-97B9-B375A27E35B9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5C68-5E73-41CD-9DFB-18926FAFC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6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jp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机器学习基础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r>
              <a:rPr kumimoji="1" lang="en-US" altLang="zh-CN" sz="2800" dirty="0" smtClean="0">
                <a:solidFill>
                  <a:prstClr val="black"/>
                </a:solidFill>
              </a:rPr>
              <a:t>--</a:t>
            </a:r>
            <a:r>
              <a:rPr kumimoji="1" lang="zh-CN" altLang="en-US" sz="2800" dirty="0">
                <a:solidFill>
                  <a:prstClr val="black"/>
                </a:solidFill>
              </a:rPr>
              <a:t>原理、方法与实践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zh-CN" altLang="en-US" dirty="0" smtClean="0"/>
              <a:t>王志鹏</a:t>
            </a:r>
            <a:endParaRPr 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672688" y="505418"/>
            <a:ext cx="3990623" cy="1049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8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239436" y="0"/>
            <a:ext cx="5526740" cy="1049739"/>
          </a:xfrm>
        </p:spPr>
        <p:txBody>
          <a:bodyPr>
            <a:normAutofit/>
          </a:bodyPr>
          <a:lstStyle/>
          <a:p>
            <a:r>
              <a:rPr lang="zh-CN" altLang="en-US" dirty="0"/>
              <a:t>优化</a:t>
            </a:r>
            <a:r>
              <a:rPr lang="zh-CN" altLang="en-US" dirty="0" smtClean="0"/>
              <a:t>器：梯度下降法</a:t>
            </a:r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81000" y="3149680"/>
            <a:ext cx="5526740" cy="1049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找到所有数据的梯度，进行下降</a:t>
            </a:r>
            <a:endParaRPr 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610" y="1752875"/>
            <a:ext cx="4586588" cy="41255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11" y="404798"/>
            <a:ext cx="4966520" cy="26574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82" y="4286848"/>
            <a:ext cx="2148550" cy="224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1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zh-CN" altLang="en-US" dirty="0" smtClean="0"/>
              <a:t>无约束凸优化的一阶方法：线搜索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无约束凸优化的二阶方法：牛顿法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/>
              <a:t>随机梯度下降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974106" y="349624"/>
            <a:ext cx="3805517" cy="10757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优化</a:t>
            </a:r>
            <a:r>
              <a:rPr lang="zh-CN" altLang="en-US" dirty="0"/>
              <a:t>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0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907024" y="349624"/>
            <a:ext cx="5872599" cy="19546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线搜索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100" dirty="0" smtClean="0"/>
              <a:t>无约束凸优化的一阶方法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8997" y="800314"/>
            <a:ext cx="2582243" cy="939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1"/>
              <p:cNvSpPr txBox="1">
                <a:spLocks/>
              </p:cNvSpPr>
              <p:nvPr/>
            </p:nvSpPr>
            <p:spPr>
              <a:xfrm>
                <a:off x="5962651" y="1957835"/>
                <a:ext cx="6229349" cy="377621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00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zh-CN" altLang="en-US" sz="3000" dirty="0" smtClean="0"/>
                  <a:t>                            一维例子</a:t>
                </a:r>
                <a:endParaRPr lang="en-US" altLang="zh-CN" sz="3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3000" dirty="0" smtClean="0"/>
                  <a:t>1. </a:t>
                </a:r>
                <a:r>
                  <a:rPr lang="zh-CN" altLang="en-US" sz="3000" dirty="0" smtClean="0"/>
                  <a:t>过</a:t>
                </a:r>
                <a:r>
                  <a:rPr lang="en-US" altLang="zh-CN" sz="3000" dirty="0" smtClean="0"/>
                  <a:t>(w, </a:t>
                </a:r>
                <a:r>
                  <a:rPr lang="en-US" altLang="zh-CN" sz="3000" dirty="0" err="1" smtClean="0"/>
                  <a:t>obj</a:t>
                </a:r>
                <a:r>
                  <a:rPr lang="en-US" altLang="zh-CN" sz="3000" dirty="0" smtClean="0"/>
                  <a:t>(w))</a:t>
                </a:r>
                <a:r>
                  <a:rPr lang="zh-CN" altLang="en-US" sz="3000" dirty="0" smtClean="0"/>
                  <a:t>点做</a:t>
                </a:r>
                <a:r>
                  <a:rPr lang="en-US" altLang="zh-CN" sz="3000" dirty="0" err="1" smtClean="0"/>
                  <a:t>obj</a:t>
                </a:r>
                <a:r>
                  <a:rPr lang="zh-CN" altLang="en-US" sz="3000" dirty="0" smtClean="0"/>
                  <a:t>函数的切线，斜率是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0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sz="3000" i="1">
                            <a:latin typeface="Cambria Math" panose="02040503050406030204" pitchFamily="18" charset="0"/>
                          </a:rPr>
                          <m:t>obj</m:t>
                        </m:r>
                      </m:num>
                      <m:den>
                        <m:r>
                          <a:rPr lang="en-US" altLang="zh-CN" sz="30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n-US" altLang="zh-CN" sz="3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3000" dirty="0" smtClean="0"/>
                  <a:t>2. </a:t>
                </a:r>
                <a:r>
                  <a:rPr lang="zh-CN" altLang="en-US" sz="3000" dirty="0" smtClean="0"/>
                  <a:t>过</a:t>
                </a:r>
                <a:r>
                  <a:rPr lang="en-US" altLang="zh-CN" sz="3000" dirty="0" smtClean="0"/>
                  <a:t>(w, </a:t>
                </a:r>
                <a:r>
                  <a:rPr lang="en-US" altLang="zh-CN" sz="3000" dirty="0" err="1" smtClean="0"/>
                  <a:t>obj</a:t>
                </a:r>
                <a:r>
                  <a:rPr lang="en-US" altLang="zh-CN" sz="3000" dirty="0" smtClean="0"/>
                  <a:t>(w))</a:t>
                </a:r>
                <a:r>
                  <a:rPr lang="zh-CN" altLang="en-US" sz="3000" dirty="0" smtClean="0"/>
                  <a:t>点做辅助线</a:t>
                </a:r>
                <a:r>
                  <a:rPr lang="en-US" altLang="zh-CN" sz="3000" dirty="0" smtClean="0"/>
                  <a:t>g(w)</a:t>
                </a:r>
                <a:r>
                  <a:rPr lang="zh-CN" altLang="en-US" sz="3000" dirty="0" smtClean="0"/>
                  <a:t>，斜率是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>
                      <m:f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sz="3000" i="1">
                            <a:latin typeface="Cambria Math" panose="02040503050406030204" pitchFamily="18" charset="0"/>
                          </a:rPr>
                          <m:t>obj</m:t>
                        </m:r>
                      </m:num>
                      <m:den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r>
                  <a:rPr lang="zh-CN" altLang="en-US" sz="3000" dirty="0" smtClean="0"/>
                  <a:t>，</a:t>
                </a:r>
                <a:endParaRPr lang="en-US" altLang="zh-CN" sz="3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3000" dirty="0" smtClean="0"/>
                  <a:t>3. </a:t>
                </a:r>
                <a14:m>
                  <m:oMath xmlns:m="http://schemas.openxmlformats.org/officeDocument/2006/math">
                    <m:r>
                      <a:rPr lang="zh-CN" altLang="en-US" sz="30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000" dirty="0" smtClean="0"/>
                  <a:t>1</a:t>
                </a:r>
                <a:r>
                  <a:rPr lang="zh-CN" altLang="en-US" sz="3000" dirty="0" smtClean="0"/>
                  <a:t>，直至</a:t>
                </a:r>
                <a:r>
                  <a:rPr lang="en-US" altLang="zh-CN" sz="3000" dirty="0" err="1" smtClean="0"/>
                  <a:t>obj</a:t>
                </a:r>
                <a:r>
                  <a:rPr lang="en-US" altLang="zh-CN" sz="3000" dirty="0" smtClean="0"/>
                  <a:t>(w-</a:t>
                </a:r>
                <a14:m>
                  <m:oMath xmlns:m="http://schemas.openxmlformats.org/officeDocument/2006/math">
                    <m:r>
                      <a:rPr lang="zh-CN" altLang="en-US" sz="30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sz="3000" i="1">
                            <a:latin typeface="Cambria Math" panose="02040503050406030204" pitchFamily="18" charset="0"/>
                          </a:rPr>
                          <m:t>obj</m:t>
                        </m:r>
                      </m:num>
                      <m:den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r>
                  <a:rPr lang="en-US" altLang="zh-CN" sz="3000" dirty="0" smtClean="0"/>
                  <a:t>) &lt; g</a:t>
                </a:r>
                <a:r>
                  <a:rPr lang="en-US" altLang="zh-CN" sz="3000" dirty="0"/>
                  <a:t>(w-</a:t>
                </a:r>
                <a14:m>
                  <m:oMath xmlns:m="http://schemas.openxmlformats.org/officeDocument/2006/math">
                    <m:r>
                      <a:rPr lang="zh-CN" altLang="en-US" sz="30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sz="3000" i="1">
                            <a:latin typeface="Cambria Math" panose="02040503050406030204" pitchFamily="18" charset="0"/>
                          </a:rPr>
                          <m:t>obj</m:t>
                        </m:r>
                      </m:num>
                      <m:den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r>
                  <a:rPr lang="en-US" altLang="zh-CN" sz="3000" dirty="0"/>
                  <a:t>)</a:t>
                </a:r>
                <a:r>
                  <a:rPr lang="zh-CN" altLang="en-US" sz="3000" dirty="0" smtClean="0"/>
                  <a:t>重复</a:t>
                </a:r>
                <a14:m>
                  <m:oMath xmlns:m="http://schemas.openxmlformats.org/officeDocument/2006/math">
                    <m:r>
                      <a:rPr lang="zh-CN" altLang="en-US" sz="3000" i="1">
                        <a:latin typeface="Cambria Math" panose="02040503050406030204" pitchFamily="18" charset="0"/>
                      </a:rPr>
                      <m:t>𝜂</m:t>
                    </m:r>
                    <m:box>
                      <m:boxPr>
                        <m:ctrlPr>
                          <a:rPr lang="zh-CN" altLang="en-US" sz="30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box>
                  </m:oMath>
                </a14:m>
                <a:r>
                  <a:rPr lang="en-US" altLang="zh-CN" sz="3000" dirty="0" smtClean="0"/>
                  <a:t>0.8</a:t>
                </a:r>
                <a14:m>
                  <m:oMath xmlns:m="http://schemas.openxmlformats.org/officeDocument/2006/math">
                    <m:r>
                      <a:rPr lang="zh-CN" altLang="en-US" sz="30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altLang="zh-CN" sz="3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3000" dirty="0" smtClean="0"/>
                  <a:t>4. w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30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sz="3000" i="1">
                            <a:latin typeface="Cambria Math" panose="02040503050406030204" pitchFamily="18" charset="0"/>
                          </a:rPr>
                          <m:t>obj</m:t>
                        </m:r>
                      </m:num>
                      <m:den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r>
                  <a:rPr lang="zh-CN" altLang="en-US" sz="3000" dirty="0" smtClean="0"/>
                  <a:t>，</a:t>
                </a:r>
                <a:r>
                  <a:rPr lang="en-US" altLang="zh-CN" sz="3000" dirty="0" err="1" smtClean="0"/>
                  <a:t>goto</a:t>
                </a:r>
                <a:r>
                  <a:rPr lang="en-US" altLang="zh-CN" sz="3000" dirty="0" smtClean="0"/>
                  <a:t> 1</a:t>
                </a:r>
              </a:p>
              <a:p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6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651" y="1957835"/>
                <a:ext cx="6229349" cy="3776215"/>
              </a:xfrm>
              <a:prstGeom prst="rect">
                <a:avLst/>
              </a:prstGeom>
              <a:blipFill>
                <a:blip r:embed="rId4"/>
                <a:stretch>
                  <a:fillRect l="-1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69" y="2323338"/>
            <a:ext cx="5487416" cy="41155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03" b="21112"/>
          <a:stretch/>
        </p:blipFill>
        <p:spPr>
          <a:xfrm>
            <a:off x="2198493" y="187714"/>
            <a:ext cx="2183008" cy="177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1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77556E-17 L -0.00143 -0.335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16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0.37174 -0.009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97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8" y="2091018"/>
            <a:ext cx="5791200" cy="434340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907024" y="349624"/>
            <a:ext cx="5872599" cy="19546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线搜索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100" dirty="0" smtClean="0"/>
              <a:t>无约束凸优化的一阶方法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10" y="1017938"/>
            <a:ext cx="2582243" cy="939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1"/>
              <p:cNvSpPr txBox="1">
                <a:spLocks/>
              </p:cNvSpPr>
              <p:nvPr/>
            </p:nvSpPr>
            <p:spPr>
              <a:xfrm>
                <a:off x="5962651" y="1957835"/>
                <a:ext cx="6229349" cy="377621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00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zh-CN" altLang="en-US" sz="3000" dirty="0" smtClean="0"/>
                  <a:t>                            一维例子</a:t>
                </a:r>
                <a:endParaRPr lang="en-US" altLang="zh-CN" sz="3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3000" dirty="0" smtClean="0"/>
                  <a:t>1. </a:t>
                </a:r>
                <a:r>
                  <a:rPr lang="zh-CN" altLang="en-US" sz="3000" dirty="0" smtClean="0"/>
                  <a:t>过</a:t>
                </a:r>
                <a:r>
                  <a:rPr lang="en-US" altLang="zh-CN" sz="3000" dirty="0" smtClean="0"/>
                  <a:t>(w, </a:t>
                </a:r>
                <a:r>
                  <a:rPr lang="en-US" altLang="zh-CN" sz="3000" dirty="0" err="1" smtClean="0"/>
                  <a:t>obj</a:t>
                </a:r>
                <a:r>
                  <a:rPr lang="en-US" altLang="zh-CN" sz="3000" dirty="0" smtClean="0"/>
                  <a:t>(w))</a:t>
                </a:r>
                <a:r>
                  <a:rPr lang="zh-CN" altLang="en-US" sz="3000" dirty="0" smtClean="0"/>
                  <a:t>点做</a:t>
                </a:r>
                <a:r>
                  <a:rPr lang="en-US" altLang="zh-CN" sz="3000" dirty="0" err="1" smtClean="0"/>
                  <a:t>obj</a:t>
                </a:r>
                <a:r>
                  <a:rPr lang="zh-CN" altLang="en-US" sz="3000" dirty="0" smtClean="0"/>
                  <a:t>函数的切线，斜率是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0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sz="3000" i="1">
                            <a:latin typeface="Cambria Math" panose="02040503050406030204" pitchFamily="18" charset="0"/>
                          </a:rPr>
                          <m:t>obj</m:t>
                        </m:r>
                      </m:num>
                      <m:den>
                        <m:r>
                          <a:rPr lang="en-US" altLang="zh-CN" sz="30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n-US" altLang="zh-CN" sz="3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3000" dirty="0" smtClean="0"/>
                  <a:t>2. </a:t>
                </a:r>
                <a:r>
                  <a:rPr lang="zh-CN" altLang="en-US" sz="3000" dirty="0" smtClean="0"/>
                  <a:t>过</a:t>
                </a:r>
                <a:r>
                  <a:rPr lang="en-US" altLang="zh-CN" sz="3000" dirty="0" smtClean="0"/>
                  <a:t>(w, </a:t>
                </a:r>
                <a:r>
                  <a:rPr lang="en-US" altLang="zh-CN" sz="3000" dirty="0" err="1" smtClean="0"/>
                  <a:t>obj</a:t>
                </a:r>
                <a:r>
                  <a:rPr lang="en-US" altLang="zh-CN" sz="3000" dirty="0" smtClean="0"/>
                  <a:t>(w))</a:t>
                </a:r>
                <a:r>
                  <a:rPr lang="zh-CN" altLang="en-US" sz="3000" dirty="0" smtClean="0"/>
                  <a:t>点做辅助线</a:t>
                </a:r>
                <a:r>
                  <a:rPr lang="en-US" altLang="zh-CN" sz="3000" dirty="0" smtClean="0"/>
                  <a:t>g(w)</a:t>
                </a:r>
                <a:r>
                  <a:rPr lang="zh-CN" altLang="en-US" sz="3000" dirty="0" smtClean="0"/>
                  <a:t>，斜率是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>
                      <m:f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sz="3000" i="1">
                            <a:latin typeface="Cambria Math" panose="02040503050406030204" pitchFamily="18" charset="0"/>
                          </a:rPr>
                          <m:t>obj</m:t>
                        </m:r>
                      </m:num>
                      <m:den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r>
                  <a:rPr lang="zh-CN" altLang="en-US" sz="3000" dirty="0" smtClean="0"/>
                  <a:t>，</a:t>
                </a:r>
                <a:endParaRPr lang="en-US" altLang="zh-CN" sz="3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3000" dirty="0" smtClean="0"/>
                  <a:t>3. </a:t>
                </a:r>
                <a14:m>
                  <m:oMath xmlns:m="http://schemas.openxmlformats.org/officeDocument/2006/math">
                    <m:r>
                      <a:rPr lang="zh-CN" altLang="en-US" sz="30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000" dirty="0" smtClean="0"/>
                  <a:t>1</a:t>
                </a:r>
                <a:r>
                  <a:rPr lang="zh-CN" altLang="en-US" sz="3000" dirty="0" smtClean="0"/>
                  <a:t>，直至</a:t>
                </a:r>
                <a:r>
                  <a:rPr lang="en-US" altLang="zh-CN" sz="3000" dirty="0" err="1" smtClean="0"/>
                  <a:t>obj</a:t>
                </a:r>
                <a:r>
                  <a:rPr lang="en-US" altLang="zh-CN" sz="3000" dirty="0" smtClean="0"/>
                  <a:t>(w-</a:t>
                </a:r>
                <a14:m>
                  <m:oMath xmlns:m="http://schemas.openxmlformats.org/officeDocument/2006/math">
                    <m:r>
                      <a:rPr lang="zh-CN" altLang="en-US" sz="30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sz="3000" i="1">
                            <a:latin typeface="Cambria Math" panose="02040503050406030204" pitchFamily="18" charset="0"/>
                          </a:rPr>
                          <m:t>obj</m:t>
                        </m:r>
                      </m:num>
                      <m:den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r>
                  <a:rPr lang="en-US" altLang="zh-CN" sz="3000" dirty="0" smtClean="0"/>
                  <a:t>) &lt; g</a:t>
                </a:r>
                <a:r>
                  <a:rPr lang="en-US" altLang="zh-CN" sz="3000" dirty="0"/>
                  <a:t>(w-</a:t>
                </a:r>
                <a14:m>
                  <m:oMath xmlns:m="http://schemas.openxmlformats.org/officeDocument/2006/math">
                    <m:r>
                      <a:rPr lang="zh-CN" altLang="en-US" sz="30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sz="3000" i="1">
                            <a:latin typeface="Cambria Math" panose="02040503050406030204" pitchFamily="18" charset="0"/>
                          </a:rPr>
                          <m:t>obj</m:t>
                        </m:r>
                      </m:num>
                      <m:den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r>
                  <a:rPr lang="en-US" altLang="zh-CN" sz="3000" dirty="0"/>
                  <a:t>)</a:t>
                </a:r>
                <a:r>
                  <a:rPr lang="zh-CN" altLang="en-US" sz="3000" dirty="0" smtClean="0"/>
                  <a:t>重复</a:t>
                </a:r>
                <a14:m>
                  <m:oMath xmlns:m="http://schemas.openxmlformats.org/officeDocument/2006/math">
                    <m:r>
                      <a:rPr lang="zh-CN" altLang="en-US" sz="3000" i="1">
                        <a:latin typeface="Cambria Math" panose="02040503050406030204" pitchFamily="18" charset="0"/>
                      </a:rPr>
                      <m:t>𝜂</m:t>
                    </m:r>
                    <m:box>
                      <m:boxPr>
                        <m:ctrlPr>
                          <a:rPr lang="zh-CN" altLang="en-US" sz="30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box>
                  </m:oMath>
                </a14:m>
                <a:r>
                  <a:rPr lang="en-US" altLang="zh-CN" sz="3000" dirty="0" smtClean="0"/>
                  <a:t>0.8</a:t>
                </a:r>
                <a14:m>
                  <m:oMath xmlns:m="http://schemas.openxmlformats.org/officeDocument/2006/math">
                    <m:r>
                      <a:rPr lang="zh-CN" altLang="en-US" sz="30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altLang="zh-CN" sz="3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3000" dirty="0" smtClean="0"/>
                  <a:t>4. w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30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sz="3000" i="1">
                            <a:latin typeface="Cambria Math" panose="02040503050406030204" pitchFamily="18" charset="0"/>
                          </a:rPr>
                          <m:t>obj</m:t>
                        </m:r>
                      </m:num>
                      <m:den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r>
                  <a:rPr lang="zh-CN" altLang="en-US" sz="3000" dirty="0" smtClean="0"/>
                  <a:t>，</a:t>
                </a:r>
                <a:r>
                  <a:rPr lang="en-US" altLang="zh-CN" sz="3000" dirty="0" err="1" smtClean="0"/>
                  <a:t>goto</a:t>
                </a:r>
                <a:r>
                  <a:rPr lang="en-US" altLang="zh-CN" sz="3000" dirty="0" smtClean="0"/>
                  <a:t> 1</a:t>
                </a:r>
              </a:p>
              <a:p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6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651" y="1957835"/>
                <a:ext cx="6229349" cy="3776215"/>
              </a:xfrm>
              <a:prstGeom prst="rect">
                <a:avLst/>
              </a:prstGeom>
              <a:blipFill>
                <a:blip r:embed="rId4"/>
                <a:stretch>
                  <a:fillRect l="-1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0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907024" y="349624"/>
            <a:ext cx="5872599" cy="1954664"/>
          </a:xfrm>
        </p:spPr>
        <p:txBody>
          <a:bodyPr>
            <a:normAutofit/>
          </a:bodyPr>
          <a:lstStyle/>
          <a:p>
            <a:r>
              <a:rPr lang="zh-CN" altLang="en-US" dirty="0"/>
              <a:t>牛顿法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100" dirty="0" smtClean="0"/>
              <a:t>无约束凸优化的二阶方法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1"/>
              <p:cNvSpPr txBox="1">
                <a:spLocks/>
              </p:cNvSpPr>
              <p:nvPr/>
            </p:nvSpPr>
            <p:spPr>
              <a:xfrm>
                <a:off x="5657851" y="1957835"/>
                <a:ext cx="6800850" cy="377621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zh-CN" altLang="en-US" sz="3000" dirty="0" smtClean="0"/>
                  <a:t>              牛顿法解方程</a:t>
                </a:r>
                <a:r>
                  <a:rPr lang="en-US" altLang="zh-CN" sz="3000" dirty="0" smtClean="0"/>
                  <a:t>f(x) = 0</a:t>
                </a: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zh-CN" altLang="en-US" sz="3000" dirty="0" smtClean="0"/>
                  <a:t>过</a:t>
                </a:r>
                <a:r>
                  <a:rPr lang="en-US" altLang="zh-CN" sz="3000" dirty="0" smtClean="0"/>
                  <a:t>(x, f(x))</a:t>
                </a:r>
                <a:r>
                  <a:rPr lang="zh-CN" altLang="en-US" sz="3000" dirty="0" smtClean="0"/>
                  <a:t>做</a:t>
                </a:r>
                <a:r>
                  <a:rPr lang="en-US" altLang="zh-CN" sz="3000" dirty="0" smtClean="0"/>
                  <a:t>f(x)</a:t>
                </a:r>
                <a:r>
                  <a:rPr lang="zh-CN" altLang="en-US" sz="3000" dirty="0" smtClean="0"/>
                  <a:t>的切线，斜率是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000" dirty="0" smtClean="0"/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zh-CN" altLang="en-US" sz="3000" dirty="0" smtClean="0"/>
                  <a:t>切线与</a:t>
                </a:r>
                <a:r>
                  <a:rPr lang="en-US" altLang="zh-CN" sz="3000" dirty="0" smtClean="0"/>
                  <a:t>x</a:t>
                </a:r>
                <a:r>
                  <a:rPr lang="zh-CN" altLang="en-US" sz="3000" dirty="0" smtClean="0"/>
                  <a:t>轴相交在</a:t>
                </a:r>
                <a:r>
                  <a:rPr lang="en-US" altLang="zh-CN" sz="3000" dirty="0" smtClean="0"/>
                  <a:t>t = x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3000" dirty="0"/>
                          <m:t> </m:t>
                        </m:r>
                      </m:den>
                    </m:f>
                  </m:oMath>
                </a14:m>
                <a:r>
                  <a:rPr lang="zh-CN" altLang="en-US" sz="3000" dirty="0" smtClean="0"/>
                  <a:t>处</a:t>
                </a:r>
                <a:endParaRPr lang="en-US" altLang="zh-CN" sz="3000" dirty="0" smtClean="0"/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altLang="zh-CN" sz="3000" dirty="0" smtClean="0"/>
                  <a:t>x = t</a:t>
                </a:r>
                <a:r>
                  <a:rPr lang="zh-CN" altLang="en-US" sz="3000" dirty="0" smtClean="0"/>
                  <a:t>，</a:t>
                </a:r>
                <a:r>
                  <a:rPr lang="en-US" altLang="zh-CN" sz="3000" dirty="0" err="1" smtClean="0"/>
                  <a:t>goto</a:t>
                </a:r>
                <a:r>
                  <a:rPr lang="en-US" altLang="zh-CN" sz="3000" dirty="0" smtClean="0"/>
                  <a:t> 1</a:t>
                </a:r>
              </a:p>
              <a:p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6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851" y="1957835"/>
                <a:ext cx="6800850" cy="3776215"/>
              </a:xfrm>
              <a:prstGeom prst="rect">
                <a:avLst/>
              </a:prstGeom>
              <a:blipFill>
                <a:blip r:embed="rId2"/>
                <a:stretch>
                  <a:fillRect l="-1882" t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8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907024" y="349624"/>
            <a:ext cx="5872599" cy="1954664"/>
          </a:xfrm>
        </p:spPr>
        <p:txBody>
          <a:bodyPr>
            <a:normAutofit/>
          </a:bodyPr>
          <a:lstStyle/>
          <a:p>
            <a:r>
              <a:rPr lang="zh-CN" altLang="en-US" dirty="0"/>
              <a:t>牛顿法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100" dirty="0" smtClean="0"/>
              <a:t>无约束凸优化的二阶方法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1"/>
              <p:cNvSpPr txBox="1">
                <a:spLocks/>
              </p:cNvSpPr>
              <p:nvPr/>
            </p:nvSpPr>
            <p:spPr>
              <a:xfrm>
                <a:off x="5638801" y="1957835"/>
                <a:ext cx="6800850" cy="377621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zh-CN" altLang="en-US" sz="3000" dirty="0" smtClean="0"/>
                  <a:t>              牛顿法解方程</a:t>
                </a:r>
                <a:r>
                  <a:rPr lang="en-US" altLang="zh-CN" sz="3000" dirty="0" smtClean="0"/>
                  <a:t>f(x) = 0</a:t>
                </a: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zh-CN" altLang="en-US" sz="3000" dirty="0" smtClean="0"/>
                  <a:t>过</a:t>
                </a:r>
                <a:r>
                  <a:rPr lang="en-US" altLang="zh-CN" sz="3000" dirty="0" smtClean="0"/>
                  <a:t>(x, f(x))</a:t>
                </a:r>
                <a:r>
                  <a:rPr lang="zh-CN" altLang="en-US" sz="3000" dirty="0" smtClean="0"/>
                  <a:t>做</a:t>
                </a:r>
                <a:r>
                  <a:rPr lang="en-US" altLang="zh-CN" sz="3000" dirty="0" smtClean="0"/>
                  <a:t>f(x)</a:t>
                </a:r>
                <a:r>
                  <a:rPr lang="zh-CN" altLang="en-US" sz="3000" dirty="0" smtClean="0"/>
                  <a:t>的切线，斜率是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000" dirty="0" smtClean="0"/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zh-CN" altLang="en-US" sz="3000" dirty="0" smtClean="0"/>
                  <a:t>切线与</a:t>
                </a:r>
                <a:r>
                  <a:rPr lang="en-US" altLang="zh-CN" sz="3000" dirty="0" smtClean="0"/>
                  <a:t>x</a:t>
                </a:r>
                <a:r>
                  <a:rPr lang="zh-CN" altLang="en-US" sz="3000" dirty="0" smtClean="0"/>
                  <a:t>轴相交在</a:t>
                </a:r>
                <a:r>
                  <a:rPr lang="en-US" altLang="zh-CN" sz="3000" dirty="0" smtClean="0"/>
                  <a:t>t = x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3000" dirty="0"/>
                          <m:t> </m:t>
                        </m:r>
                      </m:den>
                    </m:f>
                  </m:oMath>
                </a14:m>
                <a:r>
                  <a:rPr lang="zh-CN" altLang="en-US" sz="3000" dirty="0" smtClean="0"/>
                  <a:t>处</a:t>
                </a:r>
                <a:endParaRPr lang="en-US" altLang="zh-CN" sz="3000" dirty="0" smtClean="0"/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altLang="zh-CN" sz="3000" dirty="0" smtClean="0"/>
                  <a:t>x = t</a:t>
                </a:r>
                <a:r>
                  <a:rPr lang="zh-CN" altLang="en-US" sz="3000" dirty="0" smtClean="0"/>
                  <a:t>，</a:t>
                </a:r>
                <a:r>
                  <a:rPr lang="en-US" altLang="zh-CN" sz="3000" dirty="0" err="1" smtClean="0"/>
                  <a:t>goto</a:t>
                </a:r>
                <a:r>
                  <a:rPr lang="en-US" altLang="zh-CN" sz="3000" dirty="0" smtClean="0"/>
                  <a:t> 1</a:t>
                </a:r>
              </a:p>
              <a:p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6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1" y="1957835"/>
                <a:ext cx="6800850" cy="3776215"/>
              </a:xfrm>
              <a:prstGeom prst="rect">
                <a:avLst/>
              </a:prstGeom>
              <a:blipFill>
                <a:blip r:embed="rId2"/>
                <a:stretch>
                  <a:fillRect l="-1882" t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712" y="1466850"/>
            <a:ext cx="58928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9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907024" y="349624"/>
            <a:ext cx="5872599" cy="1954664"/>
          </a:xfrm>
        </p:spPr>
        <p:txBody>
          <a:bodyPr>
            <a:normAutofit/>
          </a:bodyPr>
          <a:lstStyle/>
          <a:p>
            <a:r>
              <a:rPr lang="zh-CN" altLang="en-US" dirty="0"/>
              <a:t>牛顿法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100" dirty="0" smtClean="0"/>
              <a:t>无约束凸优化的二阶方法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1"/>
              <p:cNvSpPr txBox="1">
                <a:spLocks/>
              </p:cNvSpPr>
              <p:nvPr/>
            </p:nvSpPr>
            <p:spPr>
              <a:xfrm>
                <a:off x="38100" y="2304288"/>
                <a:ext cx="9086849" cy="377621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zh-CN" altLang="en-US" sz="3000" dirty="0" smtClean="0"/>
                  <a:t> 牛顿法求</a:t>
                </a:r>
                <a:r>
                  <a:rPr lang="en-US" altLang="zh-CN" sz="3000" dirty="0" err="1" smtClean="0"/>
                  <a:t>obj</a:t>
                </a:r>
                <a:r>
                  <a:rPr lang="en-US" altLang="zh-CN" sz="3000" dirty="0" smtClean="0"/>
                  <a:t>(w)</a:t>
                </a:r>
                <a:r>
                  <a:rPr lang="zh-CN" altLang="en-US" sz="3000" dirty="0" smtClean="0"/>
                  <a:t>的最小值，等同于解方程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sz="3000" i="1">
                            <a:latin typeface="Cambria Math" panose="02040503050406030204" pitchFamily="18" charset="0"/>
                          </a:rPr>
                          <m:t>obj</m:t>
                        </m:r>
                      </m:num>
                      <m:den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r>
                  <a:rPr lang="en-US" altLang="zh-CN" sz="3000" dirty="0" smtClean="0"/>
                  <a:t>=0</a:t>
                </a:r>
              </a:p>
              <a:p>
                <a:endParaRPr lang="en-US" altLang="zh-CN" sz="3000" dirty="0" smtClean="0"/>
              </a:p>
              <a:p>
                <a:r>
                  <a:rPr lang="en-US" altLang="zh-CN" sz="3000" dirty="0" smtClean="0"/>
                  <a:t>w = w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obj</m:t>
                            </m:r>
                          </m:num>
                          <m:den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𝑑𝑤</m:t>
                            </m:r>
                          </m:den>
                        </m:f>
                      </m:num>
                      <m:den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f>
                          <m:fPr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3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obj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3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</m:den>
                    </m:f>
                  </m:oMath>
                </a14:m>
                <a:endParaRPr lang="en-US" altLang="zh-CN" sz="3000" dirty="0" smtClean="0"/>
              </a:p>
              <a:p>
                <a:endParaRPr lang="en-US" altLang="zh-CN" sz="3000" dirty="0" smtClean="0"/>
              </a:p>
              <a:p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6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2304288"/>
                <a:ext cx="9086849" cy="3776215"/>
              </a:xfrm>
              <a:prstGeom prst="rect">
                <a:avLst/>
              </a:prstGeom>
              <a:blipFill>
                <a:blip r:embed="rId2"/>
                <a:stretch>
                  <a:fillRect l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8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907024" y="349624"/>
            <a:ext cx="5872599" cy="19546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随机梯度下降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100" dirty="0" smtClean="0"/>
              <a:t>大规模数据上常用方法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914400" y="2304288"/>
            <a:ext cx="11068050" cy="3776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目前为止，梯度是基于全部数据进行计算，进行参数更新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随机梯度下降，基于部分数据进行梯度计算，进行参数更新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</a:p>
          <a:p>
            <a:r>
              <a:rPr lang="zh-CN" altLang="en-US" dirty="0" smtClean="0"/>
              <a:t>适用于大规模问题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7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639402" y="628650"/>
            <a:ext cx="3990623" cy="104973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模型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100" dirty="0" smtClean="0"/>
              <a:t>选取合适的模型</a:t>
            </a:r>
            <a:endParaRPr lang="en-US" sz="3100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04800" y="1049739"/>
            <a:ext cx="9577388" cy="196016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机器学习的目的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找数据背后的可以泛化的规律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不是单纯对数据进行拟合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/>
              <a:t>欠拟合与过拟合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38" y="3124450"/>
            <a:ext cx="4833162" cy="146708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8" y="4970665"/>
            <a:ext cx="5004002" cy="14466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610" y="1752875"/>
            <a:ext cx="4586588" cy="412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2977" y="3417608"/>
            <a:ext cx="10515600" cy="1325563"/>
          </a:xfrm>
        </p:spPr>
        <p:txBody>
          <a:bodyPr/>
          <a:lstStyle/>
          <a:p>
            <a:r>
              <a:rPr lang="zh-CN" altLang="en-US" dirty="0"/>
              <a:t>逻辑</a:t>
            </a:r>
            <a:r>
              <a:rPr lang="zh-CN" altLang="en-US" dirty="0" smtClean="0"/>
              <a:t>回归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3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鸣谢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eCafe</a:t>
            </a:r>
            <a:endParaRPr lang="en-US" altLang="zh-CN" dirty="0" smtClean="0"/>
          </a:p>
          <a:p>
            <a:pPr lvl="1"/>
            <a:r>
              <a:rPr lang="zh-CN" altLang="en-US" dirty="0"/>
              <a:t>成</a:t>
            </a:r>
            <a:r>
              <a:rPr lang="zh-CN" altLang="en-US" dirty="0" smtClean="0"/>
              <a:t>臣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自我介绍</a:t>
            </a:r>
            <a:endParaRPr lang="en-US" altLang="zh-CN" dirty="0"/>
          </a:p>
          <a:p>
            <a:endParaRPr lang="en-US" dirty="0"/>
          </a:p>
          <a:p>
            <a:pPr lvl="1"/>
            <a:r>
              <a:rPr lang="zh-CN" altLang="en-US" dirty="0"/>
              <a:t>十年</a:t>
            </a:r>
            <a:r>
              <a:rPr lang="en-US" altLang="zh-CN" dirty="0"/>
              <a:t>AI</a:t>
            </a:r>
            <a:r>
              <a:rPr lang="zh-CN" altLang="en-US" dirty="0"/>
              <a:t>路，漫漫无坦途，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梦想做生物，非常爱吃鱼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6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521824" y="0"/>
            <a:ext cx="5108201" cy="104973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数据：特征</a:t>
            </a:r>
            <a:r>
              <a:rPr lang="en-US" altLang="zh-CN" dirty="0" smtClean="0"/>
              <a:t>+</a:t>
            </a:r>
            <a:r>
              <a:rPr lang="zh-CN" altLang="en-US" dirty="0" smtClean="0"/>
              <a:t>标签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18" y="762001"/>
            <a:ext cx="5829732" cy="56726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610" y="1752875"/>
            <a:ext cx="4586588" cy="412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131674" y="0"/>
            <a:ext cx="5108201" cy="104973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模型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33" y="304800"/>
            <a:ext cx="5779168" cy="5029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723" y="3733800"/>
            <a:ext cx="4678529" cy="3124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46" y="5600641"/>
            <a:ext cx="4965955" cy="11430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8673" y="963054"/>
            <a:ext cx="3080380" cy="277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6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131674" y="0"/>
            <a:ext cx="5108201" cy="1049739"/>
          </a:xfrm>
        </p:spPr>
        <p:txBody>
          <a:bodyPr>
            <a:normAutofit/>
          </a:bodyPr>
          <a:lstStyle/>
          <a:p>
            <a:r>
              <a:rPr lang="zh-CN" altLang="en-US" dirty="0"/>
              <a:t>目标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47" y="4821639"/>
            <a:ext cx="11798906" cy="19177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865" y="1247549"/>
            <a:ext cx="4586588" cy="412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131675" y="0"/>
            <a:ext cx="2774576" cy="104973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优化器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3" y="1716347"/>
            <a:ext cx="6925051" cy="4155031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271542" y="333304"/>
            <a:ext cx="5995907" cy="1049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算</a:t>
            </a:r>
            <a:r>
              <a:rPr lang="zh-CN" altLang="en-US" dirty="0" smtClean="0"/>
              <a:t>出梯度，优化起来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579" y="1383043"/>
            <a:ext cx="4586588" cy="412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3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417608"/>
            <a:ext cx="11347077" cy="1325563"/>
          </a:xfrm>
        </p:spPr>
        <p:txBody>
          <a:bodyPr/>
          <a:lstStyle/>
          <a:p>
            <a:r>
              <a:rPr lang="zh-CN" altLang="en-US" dirty="0" smtClean="0"/>
              <a:t>梯度提升树（</a:t>
            </a:r>
            <a:r>
              <a:rPr lang="en-US" altLang="zh-CN" dirty="0" smtClean="0"/>
              <a:t>gradient boosting decision tree</a:t>
            </a:r>
            <a:r>
              <a:rPr lang="zh-CN" altLang="en-US" dirty="0" smtClean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988675" y="0"/>
            <a:ext cx="2774576" cy="1049739"/>
          </a:xfrm>
        </p:spPr>
        <p:txBody>
          <a:bodyPr>
            <a:normAutofit/>
          </a:bodyPr>
          <a:lstStyle/>
          <a:p>
            <a:r>
              <a:rPr lang="zh-CN" altLang="en-US" dirty="0"/>
              <a:t>数据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8" y="1191619"/>
            <a:ext cx="2205038" cy="4477405"/>
          </a:xfrm>
          <a:prstGeom prst="rect">
            <a:avLst/>
          </a:prstGeom>
        </p:spPr>
      </p:pic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04897"/>
              </p:ext>
            </p:extLst>
          </p:nvPr>
        </p:nvGraphicFramePr>
        <p:xfrm>
          <a:off x="2771775" y="3093305"/>
          <a:ext cx="3600450" cy="1814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189" y="1752875"/>
            <a:ext cx="4739068" cy="426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33350" y="3909603"/>
            <a:ext cx="8896349" cy="1233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 smtClean="0"/>
              <a:t>直接对模型输出进行操作，来减小</a:t>
            </a:r>
            <a:r>
              <a:rPr lang="en-US" altLang="zh-CN" sz="3000" dirty="0" err="1" smtClean="0"/>
              <a:t>obj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1002704"/>
            <a:ext cx="8896349" cy="966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假设已经有一个模型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1" y="1969093"/>
            <a:ext cx="4610337" cy="13589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28" y="5189679"/>
            <a:ext cx="7620392" cy="13208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784" y="104549"/>
            <a:ext cx="4939941" cy="444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28" y="1102836"/>
            <a:ext cx="6448622" cy="1117761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23850" y="2319444"/>
            <a:ext cx="8896349" cy="966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泰</a:t>
            </a:r>
            <a:r>
              <a:rPr lang="zh-CN" altLang="en-US" dirty="0" smtClean="0"/>
              <a:t>勒展开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7" b="37373"/>
          <a:stretch/>
        </p:blipFill>
        <p:spPr>
          <a:xfrm>
            <a:off x="379179" y="3068655"/>
            <a:ext cx="8452000" cy="229742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5881528"/>
            <a:ext cx="5381623" cy="8555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031" y="256668"/>
            <a:ext cx="4188491" cy="37674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0" y="5621292"/>
            <a:ext cx="2508400" cy="111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53" y="666646"/>
            <a:ext cx="8584528" cy="32005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00" y="4243000"/>
            <a:ext cx="2184200" cy="21162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535" y="390929"/>
            <a:ext cx="3864693" cy="347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0" t="66668"/>
          <a:stretch/>
        </p:blipFill>
        <p:spPr>
          <a:xfrm>
            <a:off x="361950" y="1257300"/>
            <a:ext cx="8669531" cy="1066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714645"/>
            <a:ext cx="4419600" cy="21588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2567405"/>
            <a:ext cx="1822926" cy="58704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386" y="4571843"/>
            <a:ext cx="6019800" cy="1924050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1165412" y="2704053"/>
            <a:ext cx="1825438" cy="31359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假设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0575" y="116580"/>
            <a:ext cx="4586588" cy="412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E3753B-97C5-4EC0-9FD3-02309CE81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175"/>
            <a:ext cx="10515600" cy="62865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四次课</a:t>
            </a:r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>
                <a:sym typeface="Wingdings" panose="05000000000000000000" pitchFamily="2" charset="2"/>
              </a:rPr>
              <a:t> </a:t>
            </a:r>
            <a:r>
              <a:rPr kumimoji="1" lang="en-US" altLang="zh-CN" dirty="0" smtClean="0"/>
              <a:t>1.</a:t>
            </a:r>
            <a:r>
              <a:rPr lang="zh-CN" altLang="en-US" dirty="0"/>
              <a:t>定义、前沿</a:t>
            </a:r>
            <a:r>
              <a:rPr kumimoji="1" lang="zh-CN" altLang="en-US" dirty="0" smtClean="0"/>
              <a:t>成果、基础方法</a:t>
            </a:r>
            <a:endParaRPr kumimoji="1" lang="en-US" altLang="zh-CN" dirty="0"/>
          </a:p>
          <a:p>
            <a:pPr lvl="1"/>
            <a:endParaRPr kumimoji="1" lang="en-US" altLang="ja-JP" dirty="0"/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 </a:t>
            </a:r>
            <a:r>
              <a:rPr lang="en-US" altLang="zh-CN" dirty="0" smtClean="0"/>
              <a:t>2. </a:t>
            </a:r>
            <a:r>
              <a:rPr lang="zh-CN" altLang="en-US" dirty="0" smtClean="0"/>
              <a:t>监督学习</a:t>
            </a:r>
            <a:endParaRPr kumimoji="1" lang="en-US" altLang="zh-CN" dirty="0" smtClean="0"/>
          </a:p>
          <a:p>
            <a:pPr lvl="2"/>
            <a:r>
              <a:rPr lang="zh-CN" altLang="en-US" dirty="0" smtClean="0"/>
              <a:t>线性回归、逻辑回归、梯度提升树（</a:t>
            </a:r>
            <a:r>
              <a:rPr lang="en-US" altLang="zh-CN" dirty="0" smtClean="0"/>
              <a:t> gradient boosting decision trees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优化方法</a:t>
            </a:r>
            <a:endParaRPr lang="en-US" altLang="zh-CN" dirty="0" smtClean="0"/>
          </a:p>
          <a:p>
            <a:pPr lvl="2"/>
            <a:endParaRPr lang="en-US" altLang="ja-JP" dirty="0"/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3. </a:t>
            </a:r>
            <a:r>
              <a:rPr lang="zh-CN" altLang="en-US" dirty="0" smtClean="0"/>
              <a:t>神经网络原理讲解与实践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Multi-layer perceptron: </a:t>
            </a:r>
            <a:r>
              <a:rPr lang="en-US" altLang="zh-CN" dirty="0" err="1" smtClean="0"/>
              <a:t>tensorflow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反向传播、激活函数、</a:t>
            </a:r>
            <a:r>
              <a:rPr lang="en-US" altLang="zh-CN" dirty="0" smtClean="0"/>
              <a:t>dropout</a:t>
            </a:r>
            <a:r>
              <a:rPr lang="zh-CN" altLang="en-US" dirty="0" smtClean="0"/>
              <a:t>及其他相关知识点</a:t>
            </a:r>
            <a:endParaRPr lang="en-US" altLang="zh-CN" dirty="0" smtClean="0"/>
          </a:p>
          <a:p>
            <a:pPr lvl="2"/>
            <a:r>
              <a:rPr lang="en-US" altLang="ja-JP" dirty="0" smtClean="0"/>
              <a:t>Convolutional neural network:</a:t>
            </a:r>
            <a:r>
              <a:rPr lang="en-US" altLang="ja-JP" dirty="0" smtClean="0">
                <a:sym typeface="Wingdings" panose="05000000000000000000" pitchFamily="2" charset="2"/>
              </a:rPr>
              <a:t> </a:t>
            </a:r>
            <a:r>
              <a:rPr lang="en-US" altLang="ja-JP" dirty="0" err="1" smtClean="0">
                <a:sym typeface="Wingdings" panose="05000000000000000000" pitchFamily="2" charset="2"/>
              </a:rPr>
              <a:t>keras</a:t>
            </a:r>
            <a:endParaRPr lang="en-US" altLang="ja-JP" dirty="0" smtClean="0">
              <a:sym typeface="Wingdings" panose="05000000000000000000" pitchFamily="2" charset="2"/>
            </a:endParaRPr>
          </a:p>
          <a:p>
            <a:pPr lvl="2"/>
            <a:r>
              <a:rPr lang="en-US" altLang="ja-JP" dirty="0" smtClean="0">
                <a:sym typeface="Wingdings" panose="05000000000000000000" pitchFamily="2" charset="2"/>
              </a:rPr>
              <a:t>Recurrent neural network: </a:t>
            </a:r>
            <a:r>
              <a:rPr lang="en-US" altLang="ja-JP" dirty="0" err="1" smtClean="0">
                <a:sym typeface="Wingdings" panose="05000000000000000000" pitchFamily="2" charset="2"/>
              </a:rPr>
              <a:t>keras</a:t>
            </a:r>
            <a:endParaRPr lang="en-US" altLang="ja-JP" dirty="0" smtClean="0">
              <a:sym typeface="Wingdings" panose="05000000000000000000" pitchFamily="2" charset="2"/>
            </a:endParaRPr>
          </a:p>
          <a:p>
            <a:pPr lvl="1"/>
            <a:endParaRPr lang="en-US" altLang="ja-JP" dirty="0" smtClean="0"/>
          </a:p>
          <a:p>
            <a:pPr lvl="1"/>
            <a:r>
              <a:rPr lang="en-US" altLang="zh-CN" dirty="0" smtClean="0"/>
              <a:t>4. </a:t>
            </a:r>
            <a:r>
              <a:rPr lang="zh-CN" altLang="en-US" dirty="0" smtClean="0"/>
              <a:t>强化学习方法介绍与实践</a:t>
            </a:r>
            <a:endParaRPr lang="en-US" altLang="zh-CN" dirty="0" smtClean="0"/>
          </a:p>
          <a:p>
            <a:pPr lvl="2"/>
            <a:r>
              <a:rPr lang="en-US" altLang="ja-JP" dirty="0" smtClean="0"/>
              <a:t>Alpha go</a:t>
            </a:r>
            <a:r>
              <a:rPr lang="zh-CN" altLang="en-US" dirty="0" smtClean="0"/>
              <a:t>论文介绍</a:t>
            </a:r>
            <a:endParaRPr lang="en-US" altLang="zh-CN" dirty="0" smtClean="0"/>
          </a:p>
          <a:p>
            <a:pPr lvl="2"/>
            <a:r>
              <a:rPr lang="en-US" altLang="ja-JP" dirty="0" smtClean="0"/>
              <a:t>Policy gradient</a:t>
            </a:r>
          </a:p>
          <a:p>
            <a:pPr marL="914400" lvl="2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99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9150" y="514351"/>
            <a:ext cx="10534650" cy="188595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对一个距离</a:t>
            </a:r>
            <a:r>
              <a:rPr lang="en-US" altLang="zh-CN" sz="4000" dirty="0" smtClean="0"/>
              <a:t>l</a:t>
            </a:r>
            <a:r>
              <a:rPr lang="zh-CN" altLang="en-US" sz="4000" dirty="0" smtClean="0"/>
              <a:t>，以及一个已经有的模型和模型输出，可以通过在每个输出上加一个最优的</a:t>
            </a:r>
            <a:r>
              <a:rPr lang="en-US" altLang="zh-CN" sz="4000" dirty="0" smtClean="0"/>
              <a:t>t</a:t>
            </a:r>
            <a:r>
              <a:rPr lang="zh-CN" altLang="en-US" sz="4000" dirty="0" smtClean="0"/>
              <a:t>的办法来减小目标</a:t>
            </a:r>
            <a:endParaRPr 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2893536"/>
            <a:ext cx="6448622" cy="11177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0" b="52754"/>
          <a:stretch/>
        </p:blipFill>
        <p:spPr>
          <a:xfrm>
            <a:off x="819150" y="4504532"/>
            <a:ext cx="4229100" cy="101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4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4914" b="-2432"/>
          <a:stretch/>
        </p:blipFill>
        <p:spPr>
          <a:xfrm>
            <a:off x="514350" y="3675100"/>
            <a:ext cx="2876550" cy="22113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228" y="1066694"/>
            <a:ext cx="6496944" cy="20765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4914" b="-2432"/>
          <a:stretch/>
        </p:blipFill>
        <p:spPr>
          <a:xfrm>
            <a:off x="5886450" y="3594910"/>
            <a:ext cx="2876550" cy="221135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449679" y="190500"/>
            <a:ext cx="38100" cy="52197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0726" y="3506070"/>
            <a:ext cx="2637472" cy="237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314950" y="2152649"/>
            <a:ext cx="3519486" cy="266301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2800" dirty="0" smtClean="0"/>
              <a:t>右</a:t>
            </a:r>
            <a:endParaRPr 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85750" y="2152649"/>
            <a:ext cx="3519486" cy="26630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2800" dirty="0" smtClean="0"/>
              <a:t>左</a:t>
            </a:r>
            <a:endParaRPr lang="en-US" sz="28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4914" b="-2432"/>
          <a:stretch/>
        </p:blipFill>
        <p:spPr>
          <a:xfrm>
            <a:off x="514351" y="2684500"/>
            <a:ext cx="2477410" cy="190451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228" y="76094"/>
            <a:ext cx="6496944" cy="20765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4914" b="-2432"/>
          <a:stretch/>
        </p:blipFill>
        <p:spPr>
          <a:xfrm>
            <a:off x="5886450" y="2604310"/>
            <a:ext cx="2485113" cy="1910433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362450" y="76094"/>
            <a:ext cx="57150" cy="2076555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612" y="4943475"/>
            <a:ext cx="5972175" cy="1914525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4419600" y="4648094"/>
            <a:ext cx="57150" cy="2076555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255543" y="4648094"/>
            <a:ext cx="57150" cy="2076555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31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523875"/>
            <a:ext cx="5972175" cy="191452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343150" y="228494"/>
            <a:ext cx="57150" cy="2076555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179093" y="228494"/>
            <a:ext cx="57150" cy="2076555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5962650" y="3981450"/>
            <a:ext cx="1119187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1.0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7372350" y="2438400"/>
            <a:ext cx="1181100" cy="100965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&gt;= 4</a:t>
            </a:r>
            <a:r>
              <a:rPr lang="zh-CN" altLang="en-US" dirty="0" smtClean="0"/>
              <a:t>吗？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8553450" y="3981450"/>
            <a:ext cx="1181100" cy="100965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&gt;= </a:t>
            </a:r>
            <a:r>
              <a:rPr lang="en-US" altLang="zh-CN" dirty="0" smtClean="0"/>
              <a:t>8</a:t>
            </a:r>
            <a:r>
              <a:rPr lang="zh-CN" altLang="en-US" dirty="0" smtClean="0"/>
              <a:t>吗？</a:t>
            </a:r>
            <a:endParaRPr lang="en-US" dirty="0"/>
          </a:p>
        </p:txBody>
      </p:sp>
      <p:sp>
        <p:nvSpPr>
          <p:cNvPr id="11" name="椭圆 10"/>
          <p:cNvSpPr/>
          <p:nvPr/>
        </p:nvSpPr>
        <p:spPr>
          <a:xfrm>
            <a:off x="7372350" y="5486400"/>
            <a:ext cx="1119187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3.0</a:t>
            </a:r>
            <a:endParaRPr lang="en-US" dirty="0"/>
          </a:p>
        </p:txBody>
      </p:sp>
      <p:sp>
        <p:nvSpPr>
          <p:cNvPr id="12" name="椭圆 11"/>
          <p:cNvSpPr/>
          <p:nvPr/>
        </p:nvSpPr>
        <p:spPr>
          <a:xfrm>
            <a:off x="10020300" y="5486400"/>
            <a:ext cx="1119187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2.0</a:t>
            </a:r>
            <a:endParaRPr lang="en-US" dirty="0"/>
          </a:p>
        </p:txBody>
      </p:sp>
      <p:cxnSp>
        <p:nvCxnSpPr>
          <p:cNvPr id="14" name="直接箭头连接符 13"/>
          <p:cNvCxnSpPr>
            <a:stCxn id="9" idx="2"/>
            <a:endCxn id="8" idx="0"/>
          </p:cNvCxnSpPr>
          <p:nvPr/>
        </p:nvCxnSpPr>
        <p:spPr>
          <a:xfrm flipH="1">
            <a:off x="6522244" y="3448050"/>
            <a:ext cx="1440656" cy="53340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2"/>
            <a:endCxn id="10" idx="0"/>
          </p:cNvCxnSpPr>
          <p:nvPr/>
        </p:nvCxnSpPr>
        <p:spPr>
          <a:xfrm>
            <a:off x="7962900" y="3448050"/>
            <a:ext cx="1181100" cy="53340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7890272" y="4991100"/>
            <a:ext cx="1440656" cy="53340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2" idx="0"/>
          </p:cNvCxnSpPr>
          <p:nvPr/>
        </p:nvCxnSpPr>
        <p:spPr>
          <a:xfrm>
            <a:off x="9315450" y="5010150"/>
            <a:ext cx="1264444" cy="47625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4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75812" y="309283"/>
            <a:ext cx="3177988" cy="927846"/>
          </a:xfrm>
        </p:spPr>
        <p:txBody>
          <a:bodyPr/>
          <a:lstStyle/>
          <a:p>
            <a:r>
              <a:rPr lang="en-US" altLang="zh-CN" dirty="0" smtClean="0"/>
              <a:t>GBDT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16224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根据特征大小，给不同的最好的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，生成一颗树</a:t>
            </a:r>
            <a:endParaRPr lang="en-US" altLang="zh-CN" dirty="0" smtClean="0"/>
          </a:p>
          <a:p>
            <a:r>
              <a:rPr lang="zh-CN" altLang="en-US" dirty="0" smtClean="0"/>
              <a:t>把这颗树，添加到现有的模型上面，对模型进行改进</a:t>
            </a:r>
            <a:endParaRPr lang="en-US" altLang="zh-CN" dirty="0" smtClean="0"/>
          </a:p>
          <a:p>
            <a:r>
              <a:rPr lang="zh-CN" altLang="en-US" dirty="0" smtClean="0"/>
              <a:t>重复以上过程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00462"/>
            <a:ext cx="3481388" cy="261954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448" y="3438974"/>
            <a:ext cx="2276475" cy="15906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648" y="3455138"/>
            <a:ext cx="3584050" cy="2752640"/>
          </a:xfrm>
          <a:prstGeom prst="rect">
            <a:avLst/>
          </a:prstGeom>
        </p:spPr>
      </p:pic>
      <p:sp>
        <p:nvSpPr>
          <p:cNvPr id="4" name="等腰三角形 3"/>
          <p:cNvSpPr/>
          <p:nvPr/>
        </p:nvSpPr>
        <p:spPr>
          <a:xfrm>
            <a:off x="470647" y="3576918"/>
            <a:ext cx="954741" cy="6857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0.2</a:t>
            </a:r>
            <a:endParaRPr lang="en-US" dirty="0"/>
          </a:p>
        </p:txBody>
      </p:sp>
      <p:sp>
        <p:nvSpPr>
          <p:cNvPr id="8" name="等腰三角形 7"/>
          <p:cNvSpPr/>
          <p:nvPr/>
        </p:nvSpPr>
        <p:spPr>
          <a:xfrm>
            <a:off x="4427723" y="3418047"/>
            <a:ext cx="954741" cy="6857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0.2</a:t>
            </a:r>
            <a:endParaRPr lang="en-US" dirty="0"/>
          </a:p>
        </p:txBody>
      </p:sp>
      <p:sp>
        <p:nvSpPr>
          <p:cNvPr id="9" name="等腰三角形 8"/>
          <p:cNvSpPr/>
          <p:nvPr/>
        </p:nvSpPr>
        <p:spPr>
          <a:xfrm>
            <a:off x="8391382" y="3418047"/>
            <a:ext cx="954741" cy="6857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7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9402" y="0"/>
            <a:ext cx="3990623" cy="1049739"/>
          </a:xfrm>
        </p:spPr>
        <p:txBody>
          <a:bodyPr/>
          <a:lstStyle/>
          <a:p>
            <a:r>
              <a:rPr lang="zh-CN" altLang="en-US" dirty="0" smtClean="0"/>
              <a:t>监督学习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825586" y="1049739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000173" y="1867953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特征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3077743" y="1856252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标签</a:t>
            </a:r>
            <a:endParaRPr lang="en-US" altLang="zh-CN" dirty="0" smtClean="0"/>
          </a:p>
        </p:txBody>
      </p:sp>
      <p:cxnSp>
        <p:nvCxnSpPr>
          <p:cNvPr id="11" name="肘形连接符 10"/>
          <p:cNvCxnSpPr>
            <a:stCxn id="6" idx="2"/>
            <a:endCxn id="13" idx="0"/>
          </p:cNvCxnSpPr>
          <p:nvPr/>
        </p:nvCxnSpPr>
        <p:spPr>
          <a:xfrm rot="5400000">
            <a:off x="1318080" y="2686322"/>
            <a:ext cx="614763" cy="0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926214" y="2993704"/>
            <a:ext cx="1324535" cy="591053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模型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8252" y="3033737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预测</a:t>
            </a:r>
            <a:endParaRPr lang="en-US" altLang="zh-CN" dirty="0" smtClean="0"/>
          </a:p>
        </p:txBody>
      </p:sp>
      <p:cxnSp>
        <p:nvCxnSpPr>
          <p:cNvPr id="15" name="肘形连接符 14"/>
          <p:cNvCxnSpPr/>
          <p:nvPr/>
        </p:nvCxnSpPr>
        <p:spPr>
          <a:xfrm>
            <a:off x="2250749" y="3304619"/>
            <a:ext cx="827503" cy="0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7" idx="3"/>
            <a:endCxn id="22" idx="0"/>
          </p:cNvCxnSpPr>
          <p:nvPr/>
        </p:nvCxnSpPr>
        <p:spPr>
          <a:xfrm>
            <a:off x="4328319" y="2111746"/>
            <a:ext cx="1612052" cy="921991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315083" y="3033737"/>
            <a:ext cx="1250576" cy="5109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距离</a:t>
            </a:r>
            <a:endParaRPr lang="en-US" altLang="zh-CN" dirty="0" smtClean="0"/>
          </a:p>
        </p:txBody>
      </p:sp>
      <p:cxnSp>
        <p:nvCxnSpPr>
          <p:cNvPr id="25" name="肘形连接符 24"/>
          <p:cNvCxnSpPr>
            <a:stCxn id="14" idx="3"/>
            <a:endCxn id="22" idx="1"/>
          </p:cNvCxnSpPr>
          <p:nvPr/>
        </p:nvCxnSpPr>
        <p:spPr>
          <a:xfrm>
            <a:off x="4328828" y="3289231"/>
            <a:ext cx="986255" cy="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305678" y="4272253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复杂度</a:t>
            </a:r>
            <a:endParaRPr lang="en-US" altLang="zh-CN" dirty="0" smtClean="0"/>
          </a:p>
        </p:txBody>
      </p:sp>
      <p:cxnSp>
        <p:nvCxnSpPr>
          <p:cNvPr id="33" name="直接箭头连接符 32"/>
          <p:cNvCxnSpPr>
            <a:stCxn id="13" idx="4"/>
            <a:endCxn id="28" idx="1"/>
          </p:cNvCxnSpPr>
          <p:nvPr/>
        </p:nvCxnSpPr>
        <p:spPr>
          <a:xfrm>
            <a:off x="1588482" y="3584757"/>
            <a:ext cx="3717196" cy="9429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加号 33"/>
          <p:cNvSpPr/>
          <p:nvPr/>
        </p:nvSpPr>
        <p:spPr>
          <a:xfrm>
            <a:off x="5624865" y="3640137"/>
            <a:ext cx="509916" cy="54223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等号 34"/>
          <p:cNvSpPr/>
          <p:nvPr/>
        </p:nvSpPr>
        <p:spPr>
          <a:xfrm rot="5400000">
            <a:off x="5644718" y="5020706"/>
            <a:ext cx="536780" cy="443346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305678" y="5572292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</a:t>
            </a:r>
            <a:endParaRPr lang="en-US" altLang="zh-CN" dirty="0" smtClean="0"/>
          </a:p>
        </p:txBody>
      </p:sp>
      <p:sp>
        <p:nvSpPr>
          <p:cNvPr id="41" name="椭圆 40"/>
          <p:cNvSpPr/>
          <p:nvPr/>
        </p:nvSpPr>
        <p:spPr>
          <a:xfrm>
            <a:off x="2321113" y="4866189"/>
            <a:ext cx="1324535" cy="5910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优化器</a:t>
            </a:r>
            <a:endParaRPr lang="en-US" dirty="0"/>
          </a:p>
        </p:txBody>
      </p:sp>
      <p:cxnSp>
        <p:nvCxnSpPr>
          <p:cNvPr id="42" name="直接箭头连接符 41"/>
          <p:cNvCxnSpPr>
            <a:endCxn id="36" idx="1"/>
          </p:cNvCxnSpPr>
          <p:nvPr/>
        </p:nvCxnSpPr>
        <p:spPr>
          <a:xfrm>
            <a:off x="3639459" y="5230022"/>
            <a:ext cx="1666219" cy="59776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 rot="16200000" flipV="1">
            <a:off x="1190268" y="4038351"/>
            <a:ext cx="1547737" cy="751310"/>
          </a:xfrm>
          <a:prstGeom prst="bentConnector3">
            <a:avLst>
              <a:gd name="adj1" fmla="val 767"/>
            </a:avLst>
          </a:prstGeom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83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2" grpId="0" animBg="1"/>
      <p:bldP spid="28" grpId="0" animBg="1"/>
      <p:bldP spid="34" grpId="0" animBg="1"/>
      <p:bldP spid="35" grpId="0" animBg="1"/>
      <p:bldP spid="36" grpId="0" animBg="1"/>
      <p:bldP spid="4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17558"/>
            <a:ext cx="13014120" cy="8975558"/>
          </a:xfrm>
        </p:spPr>
      </p:pic>
    </p:spTree>
    <p:extLst>
      <p:ext uri="{BB962C8B-B14F-4D97-AF65-F5344CB8AC3E}">
        <p14:creationId xmlns:p14="http://schemas.microsoft.com/office/powerpoint/2010/main" val="29920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4" y="84224"/>
            <a:ext cx="16895512" cy="740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7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50" y="36417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0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9402" y="0"/>
            <a:ext cx="3990623" cy="1049739"/>
          </a:xfrm>
        </p:spPr>
        <p:txBody>
          <a:bodyPr/>
          <a:lstStyle/>
          <a:p>
            <a:r>
              <a:rPr lang="zh-CN" altLang="en-US" dirty="0" smtClean="0"/>
              <a:t>监督学习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825586" y="1049739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000173" y="1867953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特征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3077743" y="1856252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标签</a:t>
            </a:r>
            <a:endParaRPr lang="en-US" altLang="zh-CN" dirty="0" smtClean="0"/>
          </a:p>
        </p:txBody>
      </p:sp>
      <p:cxnSp>
        <p:nvCxnSpPr>
          <p:cNvPr id="11" name="肘形连接符 10"/>
          <p:cNvCxnSpPr>
            <a:stCxn id="6" idx="2"/>
            <a:endCxn id="13" idx="0"/>
          </p:cNvCxnSpPr>
          <p:nvPr/>
        </p:nvCxnSpPr>
        <p:spPr>
          <a:xfrm rot="5400000">
            <a:off x="1318080" y="2686322"/>
            <a:ext cx="614763" cy="0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926214" y="2993704"/>
            <a:ext cx="1324535" cy="591053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模型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8252" y="3033737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预测</a:t>
            </a:r>
            <a:endParaRPr lang="en-US" altLang="zh-CN" dirty="0" smtClean="0"/>
          </a:p>
        </p:txBody>
      </p:sp>
      <p:cxnSp>
        <p:nvCxnSpPr>
          <p:cNvPr id="15" name="肘形连接符 14"/>
          <p:cNvCxnSpPr/>
          <p:nvPr/>
        </p:nvCxnSpPr>
        <p:spPr>
          <a:xfrm>
            <a:off x="2250749" y="3304619"/>
            <a:ext cx="827503" cy="0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7" idx="3"/>
            <a:endCxn id="22" idx="0"/>
          </p:cNvCxnSpPr>
          <p:nvPr/>
        </p:nvCxnSpPr>
        <p:spPr>
          <a:xfrm>
            <a:off x="4328319" y="2111746"/>
            <a:ext cx="1612052" cy="921991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315083" y="3033737"/>
            <a:ext cx="1250576" cy="5109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距离</a:t>
            </a:r>
            <a:endParaRPr lang="en-US" altLang="zh-CN" dirty="0" smtClean="0"/>
          </a:p>
        </p:txBody>
      </p:sp>
      <p:cxnSp>
        <p:nvCxnSpPr>
          <p:cNvPr id="25" name="肘形连接符 24"/>
          <p:cNvCxnSpPr>
            <a:stCxn id="14" idx="3"/>
            <a:endCxn id="22" idx="1"/>
          </p:cNvCxnSpPr>
          <p:nvPr/>
        </p:nvCxnSpPr>
        <p:spPr>
          <a:xfrm>
            <a:off x="4328828" y="3289231"/>
            <a:ext cx="986255" cy="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305678" y="4272253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复杂度</a:t>
            </a:r>
            <a:endParaRPr lang="en-US" altLang="zh-CN" dirty="0" smtClean="0"/>
          </a:p>
        </p:txBody>
      </p:sp>
      <p:cxnSp>
        <p:nvCxnSpPr>
          <p:cNvPr id="33" name="直接箭头连接符 32"/>
          <p:cNvCxnSpPr>
            <a:stCxn id="13" idx="4"/>
            <a:endCxn id="28" idx="1"/>
          </p:cNvCxnSpPr>
          <p:nvPr/>
        </p:nvCxnSpPr>
        <p:spPr>
          <a:xfrm>
            <a:off x="1588482" y="3584757"/>
            <a:ext cx="3717196" cy="9429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加号 33"/>
          <p:cNvSpPr/>
          <p:nvPr/>
        </p:nvSpPr>
        <p:spPr>
          <a:xfrm>
            <a:off x="5624865" y="3640137"/>
            <a:ext cx="509916" cy="54223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等号 34"/>
          <p:cNvSpPr/>
          <p:nvPr/>
        </p:nvSpPr>
        <p:spPr>
          <a:xfrm rot="5400000">
            <a:off x="5644718" y="5020706"/>
            <a:ext cx="536780" cy="443346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305678" y="5572292"/>
            <a:ext cx="1250576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</a:t>
            </a:r>
            <a:endParaRPr lang="en-US" altLang="zh-CN" dirty="0" smtClean="0"/>
          </a:p>
        </p:txBody>
      </p:sp>
      <p:sp>
        <p:nvSpPr>
          <p:cNvPr id="41" name="椭圆 40"/>
          <p:cNvSpPr/>
          <p:nvPr/>
        </p:nvSpPr>
        <p:spPr>
          <a:xfrm>
            <a:off x="2321113" y="4866189"/>
            <a:ext cx="1324535" cy="5910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优化器</a:t>
            </a:r>
            <a:endParaRPr lang="en-US" dirty="0"/>
          </a:p>
        </p:txBody>
      </p:sp>
      <p:cxnSp>
        <p:nvCxnSpPr>
          <p:cNvPr id="42" name="直接箭头连接符 41"/>
          <p:cNvCxnSpPr>
            <a:endCxn id="36" idx="1"/>
          </p:cNvCxnSpPr>
          <p:nvPr/>
        </p:nvCxnSpPr>
        <p:spPr>
          <a:xfrm>
            <a:off x="3639459" y="5230022"/>
            <a:ext cx="1666219" cy="59776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 rot="16200000" flipV="1">
            <a:off x="1190268" y="4038351"/>
            <a:ext cx="1547737" cy="751310"/>
          </a:xfrm>
          <a:prstGeom prst="bentConnector3">
            <a:avLst>
              <a:gd name="adj1" fmla="val 767"/>
            </a:avLst>
          </a:prstGeom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23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2" grpId="0" animBg="1"/>
      <p:bldP spid="28" grpId="0" animBg="1"/>
      <p:bldP spid="34" grpId="0" animBg="1"/>
      <p:bldP spid="35" grpId="0" animBg="1"/>
      <p:bldP spid="36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7639402" y="0"/>
            <a:ext cx="3990623" cy="1049739"/>
          </a:xfrm>
        </p:spPr>
        <p:txBody>
          <a:bodyPr/>
          <a:lstStyle/>
          <a:p>
            <a:r>
              <a:rPr lang="zh-CN" altLang="en-US" dirty="0" smtClean="0"/>
              <a:t>监督学习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距离：损失（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目标：</a:t>
            </a:r>
            <a:r>
              <a:rPr lang="en-US" altLang="zh-CN" dirty="0" smtClean="0"/>
              <a:t>objective</a:t>
            </a:r>
          </a:p>
          <a:p>
            <a:r>
              <a:rPr lang="zh-CN" altLang="en-US" dirty="0" smtClean="0"/>
              <a:t>优化器：优化方法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325" y="1415562"/>
            <a:ext cx="5768795" cy="518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8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2977" y="3417608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线性回归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521824" y="0"/>
            <a:ext cx="5108201" cy="104973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数据：特征</a:t>
            </a:r>
            <a:r>
              <a:rPr lang="en-US" altLang="zh-CN" dirty="0" smtClean="0"/>
              <a:t>+</a:t>
            </a:r>
            <a:r>
              <a:rPr lang="zh-CN" altLang="en-US" dirty="0" smtClean="0"/>
              <a:t>标签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79" y="1167420"/>
            <a:ext cx="3420187" cy="4938853"/>
          </a:xfrm>
          <a:prstGeom prst="rect">
            <a:avLst/>
          </a:prstGeom>
        </p:spPr>
      </p:pic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1935624"/>
              </p:ext>
            </p:extLst>
          </p:nvPr>
        </p:nvGraphicFramePr>
        <p:xfrm>
          <a:off x="3781167" y="2458994"/>
          <a:ext cx="3412283" cy="2273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610" y="1752875"/>
            <a:ext cx="4586588" cy="412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0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639402" y="0"/>
            <a:ext cx="3990623" cy="1049739"/>
          </a:xfrm>
        </p:spPr>
        <p:txBody>
          <a:bodyPr/>
          <a:lstStyle/>
          <a:p>
            <a:r>
              <a:rPr lang="zh-CN" altLang="en-US" dirty="0"/>
              <a:t>模型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29664" t="-697"/>
          <a:stretch/>
        </p:blipFill>
        <p:spPr>
          <a:xfrm>
            <a:off x="376518" y="2075560"/>
            <a:ext cx="3325651" cy="44328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70230" b="84161"/>
          <a:stretch/>
        </p:blipFill>
        <p:spPr>
          <a:xfrm>
            <a:off x="647675" y="801809"/>
            <a:ext cx="1693231" cy="838732"/>
          </a:xfrm>
          <a:prstGeom prst="rect">
            <a:avLst/>
          </a:prstGeom>
        </p:spPr>
      </p:pic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594648"/>
              </p:ext>
            </p:extLst>
          </p:nvPr>
        </p:nvGraphicFramePr>
        <p:xfrm>
          <a:off x="3884449" y="4034118"/>
          <a:ext cx="3126722" cy="2218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610" y="1752875"/>
            <a:ext cx="4586588" cy="412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639402" y="0"/>
            <a:ext cx="3990623" cy="1049739"/>
          </a:xfrm>
        </p:spPr>
        <p:txBody>
          <a:bodyPr/>
          <a:lstStyle/>
          <a:p>
            <a:r>
              <a:rPr lang="zh-CN" altLang="en-US" dirty="0" smtClean="0"/>
              <a:t>目标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3279"/>
            <a:ext cx="6723529" cy="12067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610" y="1752875"/>
            <a:ext cx="4586588" cy="412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9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498</Words>
  <Application>Microsoft Office PowerPoint</Application>
  <PresentationFormat>宽屏</PresentationFormat>
  <Paragraphs>142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游ゴシック</vt:lpstr>
      <vt:lpstr>等线</vt:lpstr>
      <vt:lpstr>等线 Light</vt:lpstr>
      <vt:lpstr>Arial</vt:lpstr>
      <vt:lpstr>Calibri</vt:lpstr>
      <vt:lpstr>Calibri Light</vt:lpstr>
      <vt:lpstr>Cambria Math</vt:lpstr>
      <vt:lpstr>Wingdings</vt:lpstr>
      <vt:lpstr>Office 主题​​</vt:lpstr>
      <vt:lpstr>机器学习基础                 --原理、方法与实践</vt:lpstr>
      <vt:lpstr>PowerPoint 演示文稿</vt:lpstr>
      <vt:lpstr>PowerPoint 演示文稿</vt:lpstr>
      <vt:lpstr>监督学习</vt:lpstr>
      <vt:lpstr>监督学习</vt:lpstr>
      <vt:lpstr>线性回归</vt:lpstr>
      <vt:lpstr>数据：特征+标签</vt:lpstr>
      <vt:lpstr>模型</vt:lpstr>
      <vt:lpstr>目标</vt:lpstr>
      <vt:lpstr>优化器：梯度下降法</vt:lpstr>
      <vt:lpstr>优化方法</vt:lpstr>
      <vt:lpstr>线搜索 无约束凸优化的一阶方法 </vt:lpstr>
      <vt:lpstr>线搜索 无约束凸优化的一阶方法 </vt:lpstr>
      <vt:lpstr>牛顿法 无约束凸优化的二阶方法 </vt:lpstr>
      <vt:lpstr>牛顿法 无约束凸优化的二阶方法 </vt:lpstr>
      <vt:lpstr>牛顿法 无约束凸优化的二阶方法 </vt:lpstr>
      <vt:lpstr>随机梯度下降 大规模数据上常用方法 </vt:lpstr>
      <vt:lpstr>模型 选取合适的模型</vt:lpstr>
      <vt:lpstr>逻辑回归</vt:lpstr>
      <vt:lpstr>数据：特征+标签</vt:lpstr>
      <vt:lpstr>模型</vt:lpstr>
      <vt:lpstr>目标</vt:lpstr>
      <vt:lpstr>优化器</vt:lpstr>
      <vt:lpstr>梯度提升树（gradient boosting decision tree）</vt:lpstr>
      <vt:lpstr>数据</vt:lpstr>
      <vt:lpstr>PowerPoint 演示文稿</vt:lpstr>
      <vt:lpstr>PowerPoint 演示文稿</vt:lpstr>
      <vt:lpstr>PowerPoint 演示文稿</vt:lpstr>
      <vt:lpstr>假设</vt:lpstr>
      <vt:lpstr>PowerPoint 演示文稿</vt:lpstr>
      <vt:lpstr>PowerPoint 演示文稿</vt:lpstr>
      <vt:lpstr>PowerPoint 演示文稿</vt:lpstr>
      <vt:lpstr>PowerPoint 演示文稿</vt:lpstr>
      <vt:lpstr>GBDT</vt:lpstr>
      <vt:lpstr>监督学习</vt:lpstr>
      <vt:lpstr>PowerPoint 演示文稿</vt:lpstr>
      <vt:lpstr>PowerPoint 演示文稿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机器学习基础                 --原理、方法与实践</dc:title>
  <dc:creator>王志鹏</dc:creator>
  <cp:lastModifiedBy>王志鹏</cp:lastModifiedBy>
  <cp:revision>62</cp:revision>
  <dcterms:created xsi:type="dcterms:W3CDTF">2017-09-29T05:03:43Z</dcterms:created>
  <dcterms:modified xsi:type="dcterms:W3CDTF">2017-09-30T09:46:18Z</dcterms:modified>
</cp:coreProperties>
</file>