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291" r:id="rId6"/>
    <p:sldId id="259" r:id="rId7"/>
    <p:sldId id="260" r:id="rId8"/>
    <p:sldId id="264" r:id="rId9"/>
    <p:sldId id="261" r:id="rId10"/>
    <p:sldId id="263" r:id="rId11"/>
    <p:sldId id="262" r:id="rId12"/>
    <p:sldId id="265" r:id="rId13"/>
    <p:sldId id="266" r:id="rId14"/>
    <p:sldId id="273" r:id="rId15"/>
    <p:sldId id="292" r:id="rId16"/>
    <p:sldId id="293" r:id="rId17"/>
    <p:sldId id="294" r:id="rId18"/>
    <p:sldId id="295" r:id="rId19"/>
    <p:sldId id="296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38" r:id="rId30"/>
    <p:sldId id="336" r:id="rId31"/>
    <p:sldId id="337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8" r:id="rId44"/>
    <p:sldId id="320" r:id="rId45"/>
    <p:sldId id="321" r:id="rId46"/>
    <p:sldId id="322" r:id="rId47"/>
    <p:sldId id="317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29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093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线性回归!$D$3:$D$20</c:f>
              <c:numCache>
                <c:formatCode>General</c:formatCode>
                <c:ptCount val="18"/>
                <c:pt idx="0">
                  <c:v>943.2</c:v>
                </c:pt>
                <c:pt idx="1">
                  <c:v>603.5</c:v>
                </c:pt>
                <c:pt idx="2">
                  <c:v>1340.9</c:v>
                </c:pt>
                <c:pt idx="3">
                  <c:v>821.3</c:v>
                </c:pt>
                <c:pt idx="4">
                  <c:v>898.5</c:v>
                </c:pt>
                <c:pt idx="5">
                  <c:v>598.20000000000005</c:v>
                </c:pt>
                <c:pt idx="6">
                  <c:v>1210.3</c:v>
                </c:pt>
                <c:pt idx="7">
                  <c:v>1134.3</c:v>
                </c:pt>
                <c:pt idx="8">
                  <c:v>583.9</c:v>
                </c:pt>
                <c:pt idx="9">
                  <c:v>852.3</c:v>
                </c:pt>
                <c:pt idx="10">
                  <c:v>629.79999999999995</c:v>
                </c:pt>
                <c:pt idx="11">
                  <c:v>683.2</c:v>
                </c:pt>
                <c:pt idx="12">
                  <c:v>766.7</c:v>
                </c:pt>
                <c:pt idx="13">
                  <c:v>1127.2</c:v>
                </c:pt>
                <c:pt idx="14">
                  <c:v>1180.9000000000001</c:v>
                </c:pt>
                <c:pt idx="15">
                  <c:v>1245.2</c:v>
                </c:pt>
                <c:pt idx="16">
                  <c:v>722.1</c:v>
                </c:pt>
                <c:pt idx="17">
                  <c:v>1041.2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4F-4C41-A76A-D935B9950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777808"/>
        <c:axId val="1631769072"/>
      </c:scatterChart>
      <c:valAx>
        <c:axId val="163177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69072"/>
        <c:crosses val="autoZero"/>
        <c:crossBetween val="midCat"/>
      </c:valAx>
      <c:valAx>
        <c:axId val="16317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7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线性回归!$D$3:$D$20</c:f>
              <c:numCache>
                <c:formatCode>General</c:formatCode>
                <c:ptCount val="18"/>
                <c:pt idx="0">
                  <c:v>943.2</c:v>
                </c:pt>
                <c:pt idx="1">
                  <c:v>603.5</c:v>
                </c:pt>
                <c:pt idx="2">
                  <c:v>1340.9</c:v>
                </c:pt>
                <c:pt idx="3">
                  <c:v>821.3</c:v>
                </c:pt>
                <c:pt idx="4">
                  <c:v>898.5</c:v>
                </c:pt>
                <c:pt idx="5">
                  <c:v>598.20000000000005</c:v>
                </c:pt>
                <c:pt idx="6">
                  <c:v>1210.3</c:v>
                </c:pt>
                <c:pt idx="7">
                  <c:v>1134.3</c:v>
                </c:pt>
                <c:pt idx="8">
                  <c:v>583.9</c:v>
                </c:pt>
                <c:pt idx="9">
                  <c:v>852.3</c:v>
                </c:pt>
                <c:pt idx="10">
                  <c:v>629.79999999999995</c:v>
                </c:pt>
                <c:pt idx="11">
                  <c:v>683.2</c:v>
                </c:pt>
                <c:pt idx="12">
                  <c:v>766.7</c:v>
                </c:pt>
                <c:pt idx="13">
                  <c:v>1127.2</c:v>
                </c:pt>
                <c:pt idx="14">
                  <c:v>1180.9000000000001</c:v>
                </c:pt>
                <c:pt idx="15">
                  <c:v>1245.2</c:v>
                </c:pt>
                <c:pt idx="16">
                  <c:v>722.1</c:v>
                </c:pt>
                <c:pt idx="17">
                  <c:v>1041.2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F9-4E20-8A05-1130D7A07675}"/>
            </c:ext>
          </c:extLst>
        </c:ser>
        <c:ser>
          <c:idx val="1"/>
          <c:order val="1"/>
          <c:tx>
            <c:v>prediction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线性回归!$E$3:$E$20</c:f>
              <c:numCache>
                <c:formatCode>General</c:formatCode>
                <c:ptCount val="18"/>
                <c:pt idx="0">
                  <c:v>485</c:v>
                </c:pt>
                <c:pt idx="1">
                  <c:v>310</c:v>
                </c:pt>
                <c:pt idx="2">
                  <c:v>620</c:v>
                </c:pt>
                <c:pt idx="3">
                  <c:v>405</c:v>
                </c:pt>
                <c:pt idx="4">
                  <c:v>430</c:v>
                </c:pt>
                <c:pt idx="5">
                  <c:v>320</c:v>
                </c:pt>
                <c:pt idx="6">
                  <c:v>610</c:v>
                </c:pt>
                <c:pt idx="7">
                  <c:v>555</c:v>
                </c:pt>
                <c:pt idx="8">
                  <c:v>255</c:v>
                </c:pt>
                <c:pt idx="9">
                  <c:v>460</c:v>
                </c:pt>
                <c:pt idx="10">
                  <c:v>300</c:v>
                </c:pt>
                <c:pt idx="11">
                  <c:v>360</c:v>
                </c:pt>
                <c:pt idx="12">
                  <c:v>345</c:v>
                </c:pt>
                <c:pt idx="13">
                  <c:v>595</c:v>
                </c:pt>
                <c:pt idx="14">
                  <c:v>580</c:v>
                </c:pt>
                <c:pt idx="15">
                  <c:v>590</c:v>
                </c:pt>
                <c:pt idx="16">
                  <c:v>310</c:v>
                </c:pt>
                <c:pt idx="17">
                  <c:v>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F9-4E20-8A05-1130D7A07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777808"/>
        <c:axId val="1631769072"/>
      </c:scatterChart>
      <c:valAx>
        <c:axId val="163177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69072"/>
        <c:crosses val="autoZero"/>
        <c:crossBetween val="midCat"/>
      </c:valAx>
      <c:valAx>
        <c:axId val="16317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7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E5E-6C25-4714-97B9-B375A27E35B9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17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kumimoji="1" lang="en-US" altLang="zh-CN" sz="2800" dirty="0" smtClean="0">
                <a:solidFill>
                  <a:prstClr val="black"/>
                </a:solidFill>
              </a:rPr>
              <a:t>--</a:t>
            </a:r>
            <a:r>
              <a:rPr kumimoji="1" lang="zh-CN" altLang="en-US" sz="2800" dirty="0">
                <a:solidFill>
                  <a:prstClr val="black"/>
                </a:solidFill>
              </a:rPr>
              <a:t>原理、方法与实践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zh-CN" altLang="en-US" dirty="0" smtClean="0"/>
              <a:t>王志鹏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672688" y="505418"/>
            <a:ext cx="3990623" cy="104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/>
              <a:t>模型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9664" t="-697"/>
          <a:stretch/>
        </p:blipFill>
        <p:spPr>
          <a:xfrm>
            <a:off x="376518" y="2075560"/>
            <a:ext cx="3325651" cy="44328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70230" b="84161"/>
          <a:stretch/>
        </p:blipFill>
        <p:spPr>
          <a:xfrm>
            <a:off x="647675" y="801809"/>
            <a:ext cx="1693231" cy="838732"/>
          </a:xfrm>
          <a:prstGeom prst="rect">
            <a:avLst/>
          </a:prstGeom>
        </p:spPr>
      </p:pic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94648"/>
              </p:ext>
            </p:extLst>
          </p:nvPr>
        </p:nvGraphicFramePr>
        <p:xfrm>
          <a:off x="3884449" y="4034118"/>
          <a:ext cx="3126722" cy="221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279"/>
            <a:ext cx="6723529" cy="1206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9436" y="0"/>
            <a:ext cx="5526740" cy="1049739"/>
          </a:xfrm>
        </p:spPr>
        <p:txBody>
          <a:bodyPr>
            <a:normAutofit/>
          </a:bodyPr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器：梯度下降法</a:t>
            </a:r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81000" y="3149680"/>
            <a:ext cx="5526740" cy="104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找到所有数据的梯度，进行下降</a:t>
            </a:r>
            <a:endParaRPr 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" y="404798"/>
            <a:ext cx="4966520" cy="2657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2" y="4286848"/>
            <a:ext cx="2148550" cy="22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随机梯度下降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74106" y="349624"/>
            <a:ext cx="3805517" cy="10757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随机梯度下降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大规模数据上常用方法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2304288"/>
            <a:ext cx="11068050" cy="377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梯度</a:t>
            </a:r>
            <a:r>
              <a:rPr lang="zh-CN" altLang="en-US" dirty="0"/>
              <a:t>可以</a:t>
            </a:r>
            <a:r>
              <a:rPr lang="zh-CN" altLang="en-US" dirty="0" smtClean="0"/>
              <a:t>基于全部数据进行计算，进行参数更新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随机梯度下降，基于部分数据进行梯度计算，进行参数更新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适用于大规模问题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除了线性回归，上次还讲了逻辑回归与梯度提升树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今日提纲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层感知机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卷积神经网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递归神经网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en-US" altLang="zh-CN" dirty="0" smtClean="0"/>
              <a:t>Alpha Go Zero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是这个系列里最后一次课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12" y="1752875"/>
            <a:ext cx="5025386" cy="4520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38682" y="3281082"/>
            <a:ext cx="1842247" cy="1183342"/>
          </a:xfrm>
          <a:prstGeom prst="rect">
            <a:avLst/>
          </a:prstGeom>
          <a:noFill/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t="12358"/>
          <a:stretch/>
        </p:blipFill>
        <p:spPr>
          <a:xfrm>
            <a:off x="4221480" y="4408170"/>
            <a:ext cx="638185" cy="56768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6" b="3809"/>
          <a:stretch/>
        </p:blipFill>
        <p:spPr>
          <a:xfrm>
            <a:off x="3244358" y="4478397"/>
            <a:ext cx="573093" cy="513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4" y="4398010"/>
            <a:ext cx="546128" cy="5334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54680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65320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775960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44040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676206" y="320472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28" y="3168633"/>
            <a:ext cx="2679838" cy="6350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61" y="6018530"/>
            <a:ext cx="342918" cy="5207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2" b="7447"/>
          <a:stretch/>
        </p:blipFill>
        <p:spPr>
          <a:xfrm>
            <a:off x="4603734" y="6082030"/>
            <a:ext cx="532146" cy="50546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1" idx="0"/>
            <a:endCxn id="5" idx="2"/>
          </p:cNvCxnSpPr>
          <p:nvPr/>
        </p:nvCxnSpPr>
        <p:spPr>
          <a:xfrm flipH="1" flipV="1">
            <a:off x="4869180" y="5459730"/>
            <a:ext cx="627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141720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  <a:endCxn id="8" idx="2"/>
          </p:cNvCxnSpPr>
          <p:nvPr/>
        </p:nvCxnSpPr>
        <p:spPr>
          <a:xfrm flipV="1">
            <a:off x="4869180" y="3707649"/>
            <a:ext cx="21088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8" idx="2"/>
          </p:cNvCxnSpPr>
          <p:nvPr/>
        </p:nvCxnSpPr>
        <p:spPr>
          <a:xfrm flipH="1" flipV="1">
            <a:off x="5080066" y="3707649"/>
            <a:ext cx="1099754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78" y="4380212"/>
            <a:ext cx="571529" cy="54612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17" y="6062966"/>
            <a:ext cx="495325" cy="5842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66" y="6068071"/>
            <a:ext cx="584230" cy="558829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3558540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47900" y="548132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35" y="2774912"/>
            <a:ext cx="1879697" cy="142247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4" idx="0"/>
            <a:endCxn id="8" idx="2"/>
          </p:cNvCxnSpPr>
          <p:nvPr/>
        </p:nvCxnSpPr>
        <p:spPr>
          <a:xfrm flipV="1">
            <a:off x="3558540" y="3707649"/>
            <a:ext cx="152152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0"/>
            <a:endCxn id="8" idx="2"/>
          </p:cNvCxnSpPr>
          <p:nvPr/>
        </p:nvCxnSpPr>
        <p:spPr>
          <a:xfrm flipV="1">
            <a:off x="2247900" y="3707649"/>
            <a:ext cx="283216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86" y="4250366"/>
            <a:ext cx="3733800" cy="24933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61" y="2838414"/>
            <a:ext cx="2489328" cy="1295467"/>
          </a:xfrm>
          <a:prstGeom prst="rect">
            <a:avLst/>
          </a:prstGeom>
        </p:spPr>
      </p:pic>
      <p:cxnSp>
        <p:nvCxnSpPr>
          <p:cNvPr id="37" name="直接箭头连接符 36"/>
          <p:cNvCxnSpPr>
            <a:stCxn id="6" idx="0"/>
            <a:endCxn id="38" idx="2"/>
          </p:cNvCxnSpPr>
          <p:nvPr/>
        </p:nvCxnSpPr>
        <p:spPr>
          <a:xfrm flipH="1" flipV="1">
            <a:off x="2983989" y="3737607"/>
            <a:ext cx="3195831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580129" y="3234687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/>
          <p:cNvCxnSpPr>
            <a:endCxn id="38" idx="2"/>
          </p:cNvCxnSpPr>
          <p:nvPr/>
        </p:nvCxnSpPr>
        <p:spPr>
          <a:xfrm flipH="1" flipV="1">
            <a:off x="2983989" y="3737607"/>
            <a:ext cx="1847095" cy="11938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2"/>
            <a:endCxn id="38" idx="2"/>
          </p:cNvCxnSpPr>
          <p:nvPr/>
        </p:nvCxnSpPr>
        <p:spPr>
          <a:xfrm flipH="1" flipV="1">
            <a:off x="2983989" y="3737607"/>
            <a:ext cx="546916" cy="12538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0"/>
            <a:endCxn id="38" idx="2"/>
          </p:cNvCxnSpPr>
          <p:nvPr/>
        </p:nvCxnSpPr>
        <p:spPr>
          <a:xfrm flipV="1">
            <a:off x="2247900" y="3737607"/>
            <a:ext cx="736089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746507" y="323228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08" y="4294004"/>
            <a:ext cx="342918" cy="520727"/>
          </a:xfrm>
          <a:prstGeom prst="rect">
            <a:avLst/>
          </a:prstGeom>
        </p:spPr>
      </p:pic>
      <p:cxnSp>
        <p:nvCxnSpPr>
          <p:cNvPr id="57" name="直接箭头连接符 56"/>
          <p:cNvCxnSpPr/>
          <p:nvPr/>
        </p:nvCxnSpPr>
        <p:spPr>
          <a:xfrm flipV="1">
            <a:off x="7112267" y="3735204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03734" y="137941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dirty="0"/>
          </a:p>
        </p:txBody>
      </p:sp>
      <p:cxnSp>
        <p:nvCxnSpPr>
          <p:cNvPr id="59" name="直接箭头连接符 58"/>
          <p:cNvCxnSpPr>
            <a:stCxn id="38" idx="0"/>
            <a:endCxn id="58" idx="2"/>
          </p:cNvCxnSpPr>
          <p:nvPr/>
        </p:nvCxnSpPr>
        <p:spPr>
          <a:xfrm flipV="1">
            <a:off x="2983989" y="1882339"/>
            <a:ext cx="2023605" cy="1352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8" idx="0"/>
            <a:endCxn id="58" idx="2"/>
          </p:cNvCxnSpPr>
          <p:nvPr/>
        </p:nvCxnSpPr>
        <p:spPr>
          <a:xfrm flipH="1" flipV="1">
            <a:off x="5007594" y="1882339"/>
            <a:ext cx="72472" cy="13223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5" idx="0"/>
            <a:endCxn id="58" idx="2"/>
          </p:cNvCxnSpPr>
          <p:nvPr/>
        </p:nvCxnSpPr>
        <p:spPr>
          <a:xfrm flipH="1" flipV="1">
            <a:off x="5007594" y="1882339"/>
            <a:ext cx="2142773" cy="1349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0052 -0.5557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78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237 -3.3333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7 -3.33333E-6 L -0.42331 0.66945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47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66602 -3.33333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8" grpId="0" animBg="1"/>
      <p:bldP spid="55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神经网络基本组成部分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乘法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非线性激活函数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求梯度更复杂了（别担心，有自动求梯度的软件）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40" y="1971676"/>
            <a:ext cx="4812893" cy="43291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7399"/>
          </a:xfrm>
        </p:spPr>
        <p:txBody>
          <a:bodyPr/>
          <a:lstStyle/>
          <a:p>
            <a:r>
              <a:rPr lang="zh-CN" altLang="en-US" dirty="0" smtClean="0"/>
              <a:t>回想线性模型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最小化</a:t>
            </a:r>
            <a:r>
              <a:rPr lang="zh-CN" altLang="en-US" dirty="0"/>
              <a:t>目标</a:t>
            </a:r>
            <a:r>
              <a:rPr lang="zh-CN" altLang="en-US" dirty="0" smtClean="0"/>
              <a:t>：预测与标签的距离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模型复杂度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求出目标关于每个参数（</a:t>
            </a:r>
            <a:r>
              <a:rPr lang="en-US" altLang="zh-CN" dirty="0" smtClean="0"/>
              <a:t>a, b)</a:t>
            </a:r>
            <a:r>
              <a:rPr lang="zh-CN" altLang="en-US" dirty="0" smtClean="0"/>
              <a:t>的梯度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进行梯度下降</a:t>
            </a:r>
            <a:endParaRPr lang="en-US" altLang="zh-CN" dirty="0" smtClean="0"/>
          </a:p>
          <a:p>
            <a:pPr lvl="2"/>
            <a:endParaRPr lang="en-US" dirty="0"/>
          </a:p>
          <a:p>
            <a:r>
              <a:rPr lang="zh-CN" altLang="en-US" dirty="0" smtClean="0"/>
              <a:t>神经网络也是一样的！！！！！！！！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为刑娜募捐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728"/>
            <a:ext cx="10515600" cy="53922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n-US" dirty="0"/>
              <a:t>清华大学</a:t>
            </a:r>
            <a:r>
              <a:rPr lang="en-US" altLang="ja-JP" dirty="0"/>
              <a:t>2003</a:t>
            </a:r>
            <a:r>
              <a:rPr lang="ja-JP" altLang="en-US" dirty="0"/>
              <a:t>级美术学院本科毕业生刑娜的父亲，在旅日期间，因意外摔倒致严重脑出血，情况危急，正住院治疗。清华大学日本校友会有关成员前往虎之门医院看望了刑娜父母。刑娜父亲情况非常严重，经济负担远超过家人的承受能力。目前清华日本校友会为刑娜同学的父亲发起了募捐，请大家大家量力、自愿捐助。银行：三菱</a:t>
            </a:r>
            <a:r>
              <a:rPr lang="en-US" altLang="ja-JP" dirty="0"/>
              <a:t>UFJ </a:t>
            </a:r>
            <a:r>
              <a:rPr lang="ja-JP" altLang="en-US" dirty="0"/>
              <a:t>支店：本乡支店， 普通 </a:t>
            </a:r>
            <a:r>
              <a:rPr lang="en-US" altLang="ja-JP" dirty="0"/>
              <a:t>4640566</a:t>
            </a:r>
            <a:r>
              <a:rPr lang="ja-JP" altLang="en-US" dirty="0"/>
              <a:t>， 名义：セイカダイガク レイピン 様，截止日期：周三（</a:t>
            </a:r>
            <a:r>
              <a:rPr lang="en-US" altLang="ja-JP" dirty="0"/>
              <a:t>29</a:t>
            </a:r>
            <a:r>
              <a:rPr lang="ja-JP" altLang="en-US" dirty="0"/>
              <a:t>日）下午</a:t>
            </a:r>
            <a:r>
              <a:rPr lang="en-US" altLang="ja-JP" dirty="0"/>
              <a:t>3:00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lnSpc>
                <a:spcPct val="170000"/>
              </a:lnSpc>
            </a:pPr>
            <a:r>
              <a:rPr lang="ja-JP" altLang="en-US" dirty="0" smtClean="0"/>
              <a:t>详情</a:t>
            </a:r>
            <a:r>
              <a:rPr lang="ja-JP" altLang="en-US" dirty="0"/>
              <a:t>：刑娜的父母于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赴日旅游，期间，刑娜的父亲意外摔倒，后送往东京虎之门医院进行抢救。送到医院时，刑娜的父亲有危及生命的严重脑出血，已经进行了一次开颅手术。医生判断，需要进行两次开颅手术，并需要术后住院一个月。目前刑娜父亲情况非常糟糕，植物人状态，而刑娜同学的家庭负担非常重。刑娜父亲为下岗工人，母亲工厂内退，依靠退休金生活。此次刑娜父亲住院的费用已经超过</a:t>
            </a:r>
            <a:r>
              <a:rPr lang="en-US" altLang="ja-JP" dirty="0"/>
              <a:t>1000</a:t>
            </a:r>
            <a:r>
              <a:rPr lang="ja-JP" altLang="en-US" dirty="0"/>
              <a:t>万日元，远远超过了刑娜家庭可以负担的范围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lnSpc>
                <a:spcPct val="170000"/>
              </a:lnSpc>
            </a:pPr>
            <a:r>
              <a:rPr lang="ja-JP" altLang="en-US" dirty="0" smtClean="0"/>
              <a:t>这里</a:t>
            </a:r>
            <a:r>
              <a:rPr lang="ja-JP" altLang="en-US" dirty="0"/>
              <a:t>也请</a:t>
            </a:r>
            <a:r>
              <a:rPr lang="ja-JP" altLang="en-US" dirty="0" smtClean="0"/>
              <a:t>广大</a:t>
            </a:r>
            <a:r>
              <a:rPr lang="zh-CN" altLang="en-US" dirty="0" smtClean="0"/>
              <a:t>在</a:t>
            </a:r>
            <a:r>
              <a:rPr lang="ja-JP" altLang="en-US" dirty="0" smtClean="0"/>
              <a:t>日</a:t>
            </a:r>
            <a:r>
              <a:rPr lang="ja-JP" altLang="en-US" dirty="0"/>
              <a:t>的朋友们热情伸出援手。也提醒大家，家人来日本旅游时，请在国内事先买好意外伤害保险！谢谢大家！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87" y="0"/>
            <a:ext cx="10515600" cy="1325563"/>
          </a:xfrm>
        </p:spPr>
        <p:txBody>
          <a:bodyPr/>
          <a:lstStyle/>
          <a:p>
            <a:r>
              <a:rPr lang="zh-CN" altLang="en-US" dirty="0"/>
              <a:t>梯度怎么</a:t>
            </a:r>
            <a:r>
              <a:rPr lang="zh-CN" altLang="en-US" dirty="0" smtClean="0"/>
              <a:t>求：链式法则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1199308"/>
            <a:ext cx="3683189" cy="191779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3" y="3412953"/>
            <a:ext cx="7849003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4024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25088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56152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2960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461770" y="320472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25" y="6018530"/>
            <a:ext cx="342918" cy="5207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2" b="7447"/>
          <a:stretch/>
        </p:blipFill>
        <p:spPr>
          <a:xfrm>
            <a:off x="3389298" y="6082030"/>
            <a:ext cx="532146" cy="50546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3" idx="0"/>
            <a:endCxn id="8" idx="2"/>
          </p:cNvCxnSpPr>
          <p:nvPr/>
        </p:nvCxnSpPr>
        <p:spPr>
          <a:xfrm flipH="1" flipV="1">
            <a:off x="3654744" y="5459730"/>
            <a:ext cx="627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27284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V="1">
            <a:off x="3654744" y="3707649"/>
            <a:ext cx="21088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11" idx="2"/>
          </p:cNvCxnSpPr>
          <p:nvPr/>
        </p:nvCxnSpPr>
        <p:spPr>
          <a:xfrm flipH="1" flipV="1">
            <a:off x="3865630" y="3707649"/>
            <a:ext cx="1099754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1" y="6062966"/>
            <a:ext cx="495325" cy="5842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30" y="6068071"/>
            <a:ext cx="584230" cy="558829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2344104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033464" y="548132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1" idx="2"/>
          </p:cNvCxnSpPr>
          <p:nvPr/>
        </p:nvCxnSpPr>
        <p:spPr>
          <a:xfrm flipV="1">
            <a:off x="2344104" y="3707649"/>
            <a:ext cx="152152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0"/>
            <a:endCxn id="11" idx="2"/>
          </p:cNvCxnSpPr>
          <p:nvPr/>
        </p:nvCxnSpPr>
        <p:spPr>
          <a:xfrm flipV="1">
            <a:off x="1033464" y="3707649"/>
            <a:ext cx="283216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0"/>
            <a:endCxn id="26" idx="2"/>
          </p:cNvCxnSpPr>
          <p:nvPr/>
        </p:nvCxnSpPr>
        <p:spPr>
          <a:xfrm flipH="1" flipV="1">
            <a:off x="1769553" y="3737607"/>
            <a:ext cx="3195831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65693" y="3234687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/>
          <p:cNvCxnSpPr>
            <a:endCxn id="26" idx="2"/>
          </p:cNvCxnSpPr>
          <p:nvPr/>
        </p:nvCxnSpPr>
        <p:spPr>
          <a:xfrm flipH="1" flipV="1">
            <a:off x="1769553" y="3737607"/>
            <a:ext cx="1847095" cy="11938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6" idx="2"/>
          </p:cNvCxnSpPr>
          <p:nvPr/>
        </p:nvCxnSpPr>
        <p:spPr>
          <a:xfrm flipH="1" flipV="1">
            <a:off x="1769553" y="3737607"/>
            <a:ext cx="546916" cy="12538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0"/>
            <a:endCxn id="26" idx="2"/>
          </p:cNvCxnSpPr>
          <p:nvPr/>
        </p:nvCxnSpPr>
        <p:spPr>
          <a:xfrm flipV="1">
            <a:off x="1033464" y="3737607"/>
            <a:ext cx="736089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32071" y="323228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72" y="4294004"/>
            <a:ext cx="342918" cy="520727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5897831" y="3735204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89298" y="137941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dirty="0"/>
          </a:p>
        </p:txBody>
      </p:sp>
      <p:cxnSp>
        <p:nvCxnSpPr>
          <p:cNvPr id="34" name="直接箭头连接符 33"/>
          <p:cNvCxnSpPr>
            <a:stCxn id="26" idx="0"/>
            <a:endCxn id="33" idx="2"/>
          </p:cNvCxnSpPr>
          <p:nvPr/>
        </p:nvCxnSpPr>
        <p:spPr>
          <a:xfrm flipV="1">
            <a:off x="1769553" y="1882339"/>
            <a:ext cx="2023605" cy="1352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0"/>
            <a:endCxn id="33" idx="2"/>
          </p:cNvCxnSpPr>
          <p:nvPr/>
        </p:nvCxnSpPr>
        <p:spPr>
          <a:xfrm flipH="1" flipV="1">
            <a:off x="3793158" y="1882339"/>
            <a:ext cx="72472" cy="13223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0"/>
            <a:endCxn id="33" idx="2"/>
          </p:cNvCxnSpPr>
          <p:nvPr/>
        </p:nvCxnSpPr>
        <p:spPr>
          <a:xfrm flipH="1" flipV="1">
            <a:off x="3793158" y="1882339"/>
            <a:ext cx="2142773" cy="1349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3788" y="1378612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129241" y="6190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目标关于参数的梯度</a:t>
            </a:r>
            <a:endParaRPr 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76" y="3999692"/>
            <a:ext cx="495325" cy="41912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4" y="2770231"/>
            <a:ext cx="571529" cy="64773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01" y="3978889"/>
            <a:ext cx="2730640" cy="73663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9" y="3422649"/>
            <a:ext cx="25401" cy="1270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10" y="1240032"/>
            <a:ext cx="558829" cy="67313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99" y="1269196"/>
            <a:ext cx="2133710" cy="63503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4" y="1269197"/>
            <a:ext cx="546128" cy="6350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04" y="2526557"/>
            <a:ext cx="2260716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4024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25088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56152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29604" y="4956810"/>
            <a:ext cx="80772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461770" y="320472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25" y="6018530"/>
            <a:ext cx="342918" cy="5207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2" b="7447"/>
          <a:stretch/>
        </p:blipFill>
        <p:spPr>
          <a:xfrm>
            <a:off x="3389298" y="6082030"/>
            <a:ext cx="532146" cy="50546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3" idx="0"/>
            <a:endCxn id="8" idx="2"/>
          </p:cNvCxnSpPr>
          <p:nvPr/>
        </p:nvCxnSpPr>
        <p:spPr>
          <a:xfrm flipH="1" flipV="1">
            <a:off x="3654744" y="5459730"/>
            <a:ext cx="627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27284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V="1">
            <a:off x="3654744" y="3707649"/>
            <a:ext cx="21088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11" idx="2"/>
          </p:cNvCxnSpPr>
          <p:nvPr/>
        </p:nvCxnSpPr>
        <p:spPr>
          <a:xfrm flipH="1" flipV="1">
            <a:off x="3865630" y="3707649"/>
            <a:ext cx="1099754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1" y="6062966"/>
            <a:ext cx="495325" cy="5842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30" y="6068071"/>
            <a:ext cx="584230" cy="558829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2344104" y="545973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033464" y="5481320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1" idx="2"/>
          </p:cNvCxnSpPr>
          <p:nvPr/>
        </p:nvCxnSpPr>
        <p:spPr>
          <a:xfrm flipV="1">
            <a:off x="2344104" y="3707649"/>
            <a:ext cx="152152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0"/>
            <a:endCxn id="11" idx="2"/>
          </p:cNvCxnSpPr>
          <p:nvPr/>
        </p:nvCxnSpPr>
        <p:spPr>
          <a:xfrm flipV="1">
            <a:off x="1033464" y="3707649"/>
            <a:ext cx="2832166" cy="12491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0"/>
            <a:endCxn id="26" idx="2"/>
          </p:cNvCxnSpPr>
          <p:nvPr/>
        </p:nvCxnSpPr>
        <p:spPr>
          <a:xfrm flipH="1" flipV="1">
            <a:off x="1769553" y="3737607"/>
            <a:ext cx="3195831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65693" y="3234687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/>
          <p:cNvCxnSpPr>
            <a:endCxn id="26" idx="2"/>
          </p:cNvCxnSpPr>
          <p:nvPr/>
        </p:nvCxnSpPr>
        <p:spPr>
          <a:xfrm flipH="1" flipV="1">
            <a:off x="1769553" y="3737607"/>
            <a:ext cx="1847095" cy="11938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6" idx="2"/>
          </p:cNvCxnSpPr>
          <p:nvPr/>
        </p:nvCxnSpPr>
        <p:spPr>
          <a:xfrm flipH="1" flipV="1">
            <a:off x="1769553" y="3737607"/>
            <a:ext cx="546916" cy="12538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0"/>
            <a:endCxn id="26" idx="2"/>
          </p:cNvCxnSpPr>
          <p:nvPr/>
        </p:nvCxnSpPr>
        <p:spPr>
          <a:xfrm flipV="1">
            <a:off x="1033464" y="3737607"/>
            <a:ext cx="736089" cy="12192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32071" y="323228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72" y="4294004"/>
            <a:ext cx="342918" cy="520727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5897831" y="3735204"/>
            <a:ext cx="0" cy="6223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89298" y="1379419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dirty="0"/>
          </a:p>
        </p:txBody>
      </p:sp>
      <p:cxnSp>
        <p:nvCxnSpPr>
          <p:cNvPr id="34" name="直接箭头连接符 33"/>
          <p:cNvCxnSpPr>
            <a:stCxn id="26" idx="0"/>
            <a:endCxn id="33" idx="2"/>
          </p:cNvCxnSpPr>
          <p:nvPr/>
        </p:nvCxnSpPr>
        <p:spPr>
          <a:xfrm flipV="1">
            <a:off x="1769553" y="1882339"/>
            <a:ext cx="2023605" cy="1352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0"/>
            <a:endCxn id="33" idx="2"/>
          </p:cNvCxnSpPr>
          <p:nvPr/>
        </p:nvCxnSpPr>
        <p:spPr>
          <a:xfrm flipH="1" flipV="1">
            <a:off x="3793158" y="1882339"/>
            <a:ext cx="72472" cy="13223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0"/>
            <a:endCxn id="33" idx="2"/>
          </p:cNvCxnSpPr>
          <p:nvPr/>
        </p:nvCxnSpPr>
        <p:spPr>
          <a:xfrm flipH="1" flipV="1">
            <a:off x="3793158" y="1882339"/>
            <a:ext cx="2142773" cy="1349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3788" y="1378612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129241" y="6190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目标关于参数的梯度</a:t>
            </a:r>
            <a:endParaRPr 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76" y="3999692"/>
            <a:ext cx="495325" cy="41912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9" y="2808456"/>
            <a:ext cx="571529" cy="64773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47" y="852048"/>
            <a:ext cx="1821591" cy="49140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9" y="3422649"/>
            <a:ext cx="25401" cy="1270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10" y="1240032"/>
            <a:ext cx="558829" cy="67313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4" y="1269197"/>
            <a:ext cx="546128" cy="6350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82" y="1493651"/>
            <a:ext cx="2039138" cy="9087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552" b="-6516"/>
          <a:stretch/>
        </p:blipFill>
        <p:spPr>
          <a:xfrm>
            <a:off x="9531066" y="3464307"/>
            <a:ext cx="1594524" cy="883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47" y="4713531"/>
            <a:ext cx="2844966" cy="953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79" b="-2110"/>
          <a:stretch/>
        </p:blipFill>
        <p:spPr>
          <a:xfrm>
            <a:off x="9477441" y="5678450"/>
            <a:ext cx="1933510" cy="10462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27" y="264162"/>
            <a:ext cx="1479223" cy="44024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67" y="903812"/>
            <a:ext cx="1462683" cy="39443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8" y="4554367"/>
            <a:ext cx="6363027" cy="158758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41" y="2514637"/>
            <a:ext cx="1685464" cy="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363" y="1914525"/>
            <a:ext cx="10882312" cy="45481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反向传播：从目标出发，一步一步反向计算梯度，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直到计算出目标参数的梯度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与线性回归相比，模型更复杂，参数更多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本质不变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有目标（预测与标签的距离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模型复杂度）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求出梯度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使用梯度进行优化（随机梯度下降）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 神经网络：乘法、加法、激活函数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ReLu</a:t>
            </a:r>
            <a:r>
              <a:rPr lang="en-US" altLang="zh-CN" dirty="0" smtClean="0"/>
              <a:t>: rectified linear unit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8" y="2245659"/>
            <a:ext cx="11398254" cy="3333791"/>
          </a:xfrm>
        </p:spPr>
      </p:pic>
    </p:spTree>
    <p:extLst>
      <p:ext uri="{BB962C8B-B14F-4D97-AF65-F5344CB8AC3E}">
        <p14:creationId xmlns:p14="http://schemas.microsoft.com/office/powerpoint/2010/main" val="4280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梯度爆炸</a:t>
            </a:r>
            <a:r>
              <a:rPr lang="zh-CN" altLang="en-US" dirty="0"/>
              <a:t>和</a:t>
            </a:r>
            <a:r>
              <a:rPr lang="zh-CN" altLang="en-US" dirty="0" smtClean="0"/>
              <a:t>梯度消失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梯度的计算是一个连续乘法（加法）的过程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根据层数会连续扩大和连续缩小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r>
              <a:rPr lang="zh-CN" altLang="en-US" dirty="0" smtClean="0"/>
              <a:t>（忽略？）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16" y="2522957"/>
            <a:ext cx="3482117" cy="32480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8" y="2522957"/>
            <a:ext cx="3486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47566"/>
            <a:ext cx="10515600" cy="1325563"/>
          </a:xfrm>
        </p:spPr>
        <p:txBody>
          <a:bodyPr/>
          <a:lstStyle/>
          <a:p>
            <a:r>
              <a:rPr lang="en-US" dirty="0" smtClean="0"/>
              <a:t>Multi</a:t>
            </a:r>
            <a:r>
              <a:rPr lang="en-US" altLang="zh-CN" dirty="0" smtClean="0"/>
              <a:t>-</a:t>
            </a:r>
            <a:r>
              <a:rPr lang="en-US" dirty="0" smtClean="0"/>
              <a:t>layer perceptron: </a:t>
            </a:r>
            <a:r>
              <a:rPr lang="en-US" altLang="zh-CN" dirty="0" err="1" smtClean="0"/>
              <a:t>keras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793376"/>
            <a:ext cx="10896600" cy="53835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mnist.load_data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x_train.reshape</a:t>
            </a:r>
            <a:r>
              <a:rPr lang="en-US" dirty="0"/>
              <a:t>(60000, 784)</a:t>
            </a:r>
          </a:p>
          <a:p>
            <a:pPr marL="0" indent="0">
              <a:buNone/>
            </a:pPr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x_test.reshape</a:t>
            </a:r>
            <a:r>
              <a:rPr lang="en-US" dirty="0"/>
              <a:t>(10000, 784)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x_train.astype</a:t>
            </a:r>
            <a:r>
              <a:rPr lang="en-US" dirty="0"/>
              <a:t>('float32')</a:t>
            </a:r>
          </a:p>
          <a:p>
            <a:pPr marL="0" indent="0">
              <a:buNone/>
            </a:pPr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x_test.astype</a:t>
            </a:r>
            <a:r>
              <a:rPr lang="en-US" dirty="0"/>
              <a:t>('float32')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 /= 255</a:t>
            </a:r>
          </a:p>
          <a:p>
            <a:pPr marL="0" indent="0">
              <a:buNone/>
            </a:pPr>
            <a:r>
              <a:rPr lang="en-US" dirty="0" err="1"/>
              <a:t>x_test</a:t>
            </a:r>
            <a:r>
              <a:rPr lang="en-US" dirty="0"/>
              <a:t> /= </a:t>
            </a:r>
            <a:r>
              <a:rPr lang="en-US" dirty="0" smtClean="0"/>
              <a:t>255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keras.utils.to_categorical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altLang="zh-CN" dirty="0" smtClean="0"/>
              <a:t>10</a:t>
            </a:r>
            <a:r>
              <a:rPr lang="en-US" dirty="0" smtClean="0"/>
              <a:t>) # 3 in 10 </a:t>
            </a:r>
            <a:r>
              <a:rPr lang="en-US" dirty="0" smtClean="0">
                <a:sym typeface="Wingdings" panose="05000000000000000000" pitchFamily="2" charset="2"/>
              </a:rPr>
              <a:t> [0, 0, 0, 1, 0, …]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keras.utils.to_categorical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altLang="zh-CN" dirty="0" smtClean="0"/>
              <a:t>10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4471"/>
            <a:ext cx="10515600" cy="1325563"/>
          </a:xfrm>
        </p:spPr>
        <p:txBody>
          <a:bodyPr/>
          <a:lstStyle/>
          <a:p>
            <a:r>
              <a:rPr lang="en-US" dirty="0" smtClean="0"/>
              <a:t>Multi</a:t>
            </a:r>
            <a:r>
              <a:rPr lang="en-US" altLang="zh-CN" dirty="0" smtClean="0"/>
              <a:t>-</a:t>
            </a:r>
            <a:r>
              <a:rPr lang="en-US" dirty="0" smtClean="0"/>
              <a:t>layer perceptron: </a:t>
            </a:r>
            <a:r>
              <a:rPr lang="en-US" altLang="zh-CN" dirty="0" err="1" smtClean="0"/>
              <a:t>keras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2" y="1075766"/>
            <a:ext cx="10721788" cy="5101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= Sequential()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=(784,)))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num_classes</a:t>
            </a:r>
            <a:r>
              <a:rPr lang="en-US" dirty="0"/>
              <a:t>, activation='</a:t>
            </a:r>
            <a:r>
              <a:rPr lang="en-US" dirty="0" err="1"/>
              <a:t>softmax</a:t>
            </a:r>
            <a:r>
              <a:rPr lang="en-US" dirty="0"/>
              <a:t>'))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(loss = '</a:t>
            </a:r>
            <a:r>
              <a:rPr lang="en-US" dirty="0" err="1" smtClean="0"/>
              <a:t>categorical_crossentropy</a:t>
            </a:r>
            <a:r>
              <a:rPr lang="en-US" dirty="0"/>
              <a:t>', optimizer = </a:t>
            </a:r>
            <a:r>
              <a:rPr lang="en-US" dirty="0" err="1"/>
              <a:t>RMSprop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 = 128, epochs = 20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702" y="2511166"/>
            <a:ext cx="10515600" cy="1325563"/>
          </a:xfrm>
        </p:spPr>
        <p:txBody>
          <a:bodyPr/>
          <a:lstStyle/>
          <a:p>
            <a:r>
              <a:rPr lang="en-US" dirty="0" err="1" smtClean="0"/>
              <a:t>Tensor</a:t>
            </a:r>
            <a:r>
              <a:rPr lang="en-US" altLang="zh-CN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鸣谢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eCafe</a:t>
            </a:r>
            <a:endParaRPr lang="en-US" altLang="zh-CN" dirty="0" smtClean="0"/>
          </a:p>
          <a:p>
            <a:pPr lvl="1"/>
            <a:r>
              <a:rPr lang="zh-CN" altLang="en-US" dirty="0"/>
              <a:t>成</a:t>
            </a:r>
            <a:r>
              <a:rPr lang="zh-CN" altLang="en-US" dirty="0" smtClean="0"/>
              <a:t>臣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自我介绍</a:t>
            </a:r>
            <a:endParaRPr lang="en-US" altLang="zh-CN" dirty="0"/>
          </a:p>
          <a:p>
            <a:endParaRPr lang="en-US" dirty="0"/>
          </a:p>
          <a:p>
            <a:pPr lvl="1"/>
            <a:r>
              <a:rPr lang="zh-CN" altLang="en-US" dirty="0"/>
              <a:t>十年</a:t>
            </a:r>
            <a:r>
              <a:rPr lang="en-US" altLang="zh-CN" dirty="0"/>
              <a:t>AI</a:t>
            </a:r>
            <a:r>
              <a:rPr lang="zh-CN" altLang="en-US" dirty="0"/>
              <a:t>路，漫漫无坦途，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梦想做生物，非常爱吃鱼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03" y="687290"/>
            <a:ext cx="4087075" cy="52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7558"/>
            <a:ext cx="13014120" cy="8975558"/>
          </a:xfrm>
        </p:spPr>
      </p:pic>
    </p:spTree>
    <p:extLst>
      <p:ext uri="{BB962C8B-B14F-4D97-AF65-F5344CB8AC3E}">
        <p14:creationId xmlns:p14="http://schemas.microsoft.com/office/powerpoint/2010/main" val="20314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" y="84224"/>
            <a:ext cx="16895512" cy="74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卷积（</a:t>
            </a:r>
            <a:r>
              <a:rPr lang="en-US" altLang="zh-CN" dirty="0" smtClean="0"/>
              <a:t>convolution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最大池化（</a:t>
            </a:r>
            <a:r>
              <a:rPr lang="en-US" altLang="zh-CN" dirty="0" smtClean="0"/>
              <a:t>max-pooling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12" y="1752875"/>
            <a:ext cx="5025386" cy="4520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38682" y="3281082"/>
            <a:ext cx="1842247" cy="1183342"/>
          </a:xfrm>
          <a:prstGeom prst="rect">
            <a:avLst/>
          </a:prstGeom>
          <a:noFill/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神经网络基础：乘法、加法、激活函数、构造（卷积、池化）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8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卷积的初衷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对图像来说，全连接参数太多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smtClean="0"/>
              <a:t>200 × 200</a:t>
            </a:r>
            <a:r>
              <a:rPr lang="zh-CN" altLang="en-US" dirty="0" smtClean="0"/>
              <a:t>的图片，</a:t>
            </a:r>
            <a:r>
              <a:rPr lang="zh-CN" altLang="en-US" dirty="0"/>
              <a:t>一</a:t>
            </a:r>
            <a:r>
              <a:rPr lang="zh-CN" altLang="en-US" dirty="0" smtClean="0"/>
              <a:t>个神经元需要</a:t>
            </a:r>
            <a:r>
              <a:rPr lang="en-US" altLang="zh-CN" dirty="0" smtClean="0"/>
              <a:t>40,000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图片上距离比较远的像素的直接关系并不强烈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nn_Convolution_schemati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44" y="1627632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08177" y="475488"/>
            <a:ext cx="8705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卷积：乘法和加法（矩形区域、移动进行）</a:t>
            </a:r>
            <a:endParaRPr lang="en-US" sz="32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8431"/>
              </p:ext>
            </p:extLst>
          </p:nvPr>
        </p:nvGraphicFramePr>
        <p:xfrm>
          <a:off x="2013714" y="2431863"/>
          <a:ext cx="193649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98">
                  <a:extLst>
                    <a:ext uri="{9D8B030D-6E8A-4147-A177-3AD203B41FA5}">
                      <a16:colId xmlns:a16="http://schemas.microsoft.com/office/drawing/2014/main" val="210698116"/>
                    </a:ext>
                  </a:extLst>
                </a:gridCol>
                <a:gridCol w="645498">
                  <a:extLst>
                    <a:ext uri="{9D8B030D-6E8A-4147-A177-3AD203B41FA5}">
                      <a16:colId xmlns:a16="http://schemas.microsoft.com/office/drawing/2014/main" val="485922064"/>
                    </a:ext>
                  </a:extLst>
                </a:gridCol>
                <a:gridCol w="645498">
                  <a:extLst>
                    <a:ext uri="{9D8B030D-6E8A-4147-A177-3AD203B41FA5}">
                      <a16:colId xmlns:a16="http://schemas.microsoft.com/office/drawing/2014/main" val="2471594877"/>
                    </a:ext>
                  </a:extLst>
                </a:gridCol>
              </a:tblGrid>
              <a:tr h="61584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5398"/>
                  </a:ext>
                </a:extLst>
              </a:tr>
              <a:tr h="61584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56457"/>
                  </a:ext>
                </a:extLst>
              </a:tr>
              <a:tr h="61584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3234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2710" y="1462599"/>
            <a:ext cx="3749040" cy="85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需要学习的参数</a:t>
            </a:r>
            <a:endParaRPr 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62738" y="5283645"/>
            <a:ext cx="10385550" cy="115373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普通神经元：多对一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卷积神经元：多对多（</a:t>
            </a:r>
            <a:r>
              <a:rPr lang="en-US" altLang="zh-CN" dirty="0" smtClean="0"/>
              <a:t>5×5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）卷积  </a:t>
            </a:r>
            <a:r>
              <a:rPr lang="en-US" altLang="zh-CN" dirty="0" smtClean="0">
                <a:sym typeface="Wingdings" panose="05000000000000000000" pitchFamily="2" charset="2"/>
              </a:rPr>
              <a:t>--&gt;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3×3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参数为</a:t>
            </a:r>
            <a:r>
              <a:rPr lang="en-US" altLang="zh-CN" dirty="0" smtClean="0">
                <a:sym typeface="Wingdings" panose="05000000000000000000" pitchFamily="2" charset="2"/>
              </a:rPr>
              <a:t>9</a:t>
            </a:r>
            <a:r>
              <a:rPr lang="zh-CN" altLang="en-US" dirty="0" smtClean="0">
                <a:sym typeface="Wingdings" panose="05000000000000000000" pitchFamily="2" charset="2"/>
              </a:rPr>
              <a:t>个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177" y="475488"/>
            <a:ext cx="8705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卷积：乘法和加法（矩形区域、移动进行）</a:t>
            </a:r>
            <a:endParaRPr lang="en-US" sz="3200" b="1" dirty="0"/>
          </a:p>
        </p:txBody>
      </p:sp>
      <p:pic>
        <p:nvPicPr>
          <p:cNvPr id="5" name="Picture 2" descr="http://img.blog.csdn.net/20151012211045222?watermark/2/text/aHR0cDovL2Jsb2cuY3Nkbi5uZXQv/font/5a6L5L2T/fontsize/400/fill/I0JBQkFCMA==/dissolve/70/gravity/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71" y="1371600"/>
            <a:ext cx="6421353" cy="50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3934968" cy="141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卷积神经元</a:t>
            </a:r>
            <a:endParaRPr lang="en-US" altLang="zh-CN" dirty="0"/>
          </a:p>
          <a:p>
            <a:pPr lvl="1"/>
            <a:r>
              <a:rPr lang="en-US" altLang="zh-CN" dirty="0" smtClean="0"/>
              <a:t>stride</a:t>
            </a:r>
            <a:r>
              <a:rPr lang="zh-CN" altLang="en-US" dirty="0" smtClean="0"/>
              <a:t>（跳着移动）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padding</a:t>
            </a:r>
            <a:r>
              <a:rPr lang="zh-CN" altLang="en-US" dirty="0" smtClean="0"/>
              <a:t>（加个花边）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3398900"/>
            <a:ext cx="3407855" cy="30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Max-pooling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取区域最大值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关于最大值处的梯度为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关于非最大值处的梯度为</a:t>
            </a:r>
            <a:r>
              <a:rPr lang="en-US" altLang="zh-CN" dirty="0" smtClean="0"/>
              <a:t>0</a:t>
            </a:r>
            <a:endParaRPr lang="en-US" dirty="0"/>
          </a:p>
        </p:txBody>
      </p:sp>
      <p:pic>
        <p:nvPicPr>
          <p:cNvPr id="4" name="Picture 4" descr="cnn_Pooling_schemati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1825625"/>
            <a:ext cx="7400925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卷积神经网络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四处寻找有用模式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 smtClean="0"/>
              <a:t>Max-pooling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找到有用模式的</a:t>
            </a:r>
            <a:r>
              <a:rPr lang="zh-CN" altLang="en-US" dirty="0"/>
              <a:t>高点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" y="4662619"/>
            <a:ext cx="11549320" cy="16492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9069" y="4158350"/>
            <a:ext cx="13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VGG NET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network: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506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model = Sequential()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(Conv2D(32, </a:t>
            </a:r>
            <a:r>
              <a:rPr lang="en-US" sz="3200" dirty="0" err="1"/>
              <a:t>kernel_size</a:t>
            </a:r>
            <a:r>
              <a:rPr lang="en-US" sz="3200" dirty="0"/>
              <a:t> = (3, 3</a:t>
            </a:r>
            <a:r>
              <a:rPr lang="en-US" sz="3200" dirty="0" smtClean="0"/>
              <a:t>), </a:t>
            </a:r>
            <a:r>
              <a:rPr lang="en-US" sz="3200" dirty="0" err="1" smtClean="0"/>
              <a:t>input_shape</a:t>
            </a:r>
            <a:r>
              <a:rPr lang="en-US" sz="3200" dirty="0" smtClean="0"/>
              <a:t> </a:t>
            </a:r>
            <a:r>
              <a:rPr lang="en-US" sz="3200" dirty="0"/>
              <a:t>= (28, 28)))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(MaxPooling2D(</a:t>
            </a:r>
            <a:r>
              <a:rPr lang="en-US" sz="3200" dirty="0" err="1"/>
              <a:t>pool_size</a:t>
            </a:r>
            <a:r>
              <a:rPr lang="en-US" sz="3200" dirty="0"/>
              <a:t> = (2, 2)))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(Flatten())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(Dense(10, activation = '</a:t>
            </a:r>
            <a:r>
              <a:rPr lang="en-US" sz="3200" dirty="0" err="1"/>
              <a:t>softmax</a:t>
            </a:r>
            <a:r>
              <a:rPr lang="en-US" sz="3200" dirty="0"/>
              <a:t>'))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9106965" y="3159388"/>
            <a:ext cx="1937273" cy="75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</a:rPr>
              <a:t>池化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（２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×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２）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315765" y="3146688"/>
            <a:ext cx="1937273" cy="75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</a:rPr>
              <a:t>池化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（２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×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２）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34710" y="4713262"/>
            <a:ext cx="1937273" cy="75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卷积（３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×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３）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96971" y="4574828"/>
            <a:ext cx="1937273" cy="75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卷积（３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×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３）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8614" y="6186094"/>
            <a:ext cx="2533650" cy="67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图片（２８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２８）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4217223"/>
            <a:ext cx="2743200" cy="80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卷积后图片（２６</a:t>
            </a:r>
            <a:r>
              <a:rPr lang="en-US" altLang="zh-CN"/>
              <a:t>×</a:t>
            </a:r>
            <a:r>
              <a:rPr lang="zh-CN" altLang="en-US"/>
              <a:t>２６）</a:t>
            </a:r>
            <a:endParaRPr lang="en-US" dirty="0"/>
          </a:p>
        </p:txBody>
      </p:sp>
      <p:cxnSp>
        <p:nvCxnSpPr>
          <p:cNvPr id="14" name="直接箭头连接符 13"/>
          <p:cNvCxnSpPr>
            <a:stCxn id="6" idx="0"/>
            <a:endCxn id="8" idx="2"/>
          </p:cNvCxnSpPr>
          <p:nvPr/>
        </p:nvCxnSpPr>
        <p:spPr>
          <a:xfrm flipV="1">
            <a:off x="5405439" y="5018063"/>
            <a:ext cx="1985961" cy="11680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22" idx="2"/>
          </p:cNvCxnSpPr>
          <p:nvPr/>
        </p:nvCxnSpPr>
        <p:spPr>
          <a:xfrm flipH="1" flipV="1">
            <a:off x="1685926" y="5056162"/>
            <a:ext cx="3719513" cy="11299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9551" y="4255323"/>
            <a:ext cx="2952750" cy="80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</a:t>
            </a:r>
            <a:r>
              <a:rPr lang="zh-CN" altLang="en-US" dirty="0"/>
              <a:t>后</a:t>
            </a:r>
            <a:r>
              <a:rPr lang="zh-CN" altLang="en-US" dirty="0" smtClean="0"/>
              <a:t>图片（２６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２６）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209551" y="2773458"/>
            <a:ext cx="2952749" cy="86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池化好图片（１３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１３）</a:t>
            </a:r>
            <a:endParaRPr lang="en-US" dirty="0"/>
          </a:p>
        </p:txBody>
      </p:sp>
      <p:cxnSp>
        <p:nvCxnSpPr>
          <p:cNvPr id="30" name="直接箭头连接符 29"/>
          <p:cNvCxnSpPr>
            <a:stCxn id="22" idx="0"/>
            <a:endCxn id="29" idx="2"/>
          </p:cNvCxnSpPr>
          <p:nvPr/>
        </p:nvCxnSpPr>
        <p:spPr>
          <a:xfrm flipV="1">
            <a:off x="1685926" y="3639743"/>
            <a:ext cx="0" cy="61558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99" y="3234160"/>
            <a:ext cx="25401" cy="12701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5943601" y="2602008"/>
            <a:ext cx="2952749" cy="86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池化好图片（１３</a:t>
            </a:r>
            <a:r>
              <a:rPr lang="en-US" altLang="zh-CN" dirty="0"/>
              <a:t>×</a:t>
            </a:r>
            <a:r>
              <a:rPr lang="zh-CN" altLang="en-US" dirty="0" smtClean="0"/>
              <a:t>１３）</a:t>
            </a:r>
            <a:endParaRPr lang="en-US" dirty="0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7410451" y="3487343"/>
            <a:ext cx="0" cy="72988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3900" y="1422172"/>
            <a:ext cx="7791450" cy="86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抻开变成１６９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２＝３３８</a:t>
            </a:r>
            <a:endParaRPr lang="en-US" dirty="0"/>
          </a:p>
        </p:txBody>
      </p:sp>
      <p:sp>
        <p:nvSpPr>
          <p:cNvPr id="111" name="矩形 110"/>
          <p:cNvSpPr/>
          <p:nvPr/>
        </p:nvSpPr>
        <p:spPr>
          <a:xfrm>
            <a:off x="2352675" y="319148"/>
            <a:ext cx="4533900" cy="789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输出是１０个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E3753B-97C5-4EC0-9FD3-02309CE8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6286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四次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www.it2911.com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>
                <a:sym typeface="Wingdings" panose="05000000000000000000" pitchFamily="2" charset="2"/>
              </a:rPr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机器学习</a:t>
            </a:r>
            <a:r>
              <a:rPr lang="zh-CN" altLang="en-US" dirty="0" smtClean="0"/>
              <a:t>定义</a:t>
            </a:r>
            <a:r>
              <a:rPr lang="zh-CN" altLang="en-US" dirty="0"/>
              <a:t>、前沿</a:t>
            </a:r>
            <a:r>
              <a:rPr kumimoji="1" lang="zh-CN" altLang="en-US" dirty="0" smtClean="0"/>
              <a:t>成果、基础方法</a:t>
            </a:r>
            <a:endParaRPr kumimoji="1" lang="en-US" altLang="zh-CN" dirty="0"/>
          </a:p>
          <a:p>
            <a:pPr lvl="1"/>
            <a:endParaRPr kumimoji="1" lang="en-US" altLang="ja-JP" dirty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监督学习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线性回归、逻辑回归、梯度提升树（</a:t>
            </a:r>
            <a:r>
              <a:rPr lang="en-US" altLang="zh-CN" dirty="0" smtClean="0"/>
              <a:t> gradient boosting decision trees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优化方法</a:t>
            </a:r>
            <a:endParaRPr lang="en-US" altLang="zh-CN" dirty="0" smtClean="0"/>
          </a:p>
          <a:p>
            <a:pPr lvl="2"/>
            <a:endParaRPr lang="en-US" altLang="ja-JP" dirty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神经网络原理讲解与实践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Multi-layer perceptron: </a:t>
            </a:r>
            <a:r>
              <a:rPr lang="en-US" altLang="zh-CN" dirty="0" err="1"/>
              <a:t>keras</a:t>
            </a:r>
            <a:endParaRPr lang="en-US" altLang="zh-CN" dirty="0" smtClean="0"/>
          </a:p>
          <a:p>
            <a:pPr lvl="3"/>
            <a:r>
              <a:rPr lang="zh-CN" altLang="en-US" dirty="0"/>
              <a:t>反向传播、激活函数、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及其他相关知识点</a:t>
            </a:r>
            <a:endParaRPr lang="en-US" altLang="zh-CN" dirty="0" smtClean="0"/>
          </a:p>
          <a:p>
            <a:pPr lvl="2"/>
            <a:r>
              <a:rPr lang="en-US" altLang="ja-JP" dirty="0" smtClean="0"/>
              <a:t>Convolutional neural network:</a:t>
            </a:r>
            <a:r>
              <a:rPr lang="en-US" altLang="ja-JP" dirty="0" smtClean="0">
                <a:sym typeface="Wingdings" panose="05000000000000000000" pitchFamily="2" charset="2"/>
              </a:rPr>
              <a:t> </a:t>
            </a:r>
            <a:r>
              <a:rPr lang="en-US" altLang="ja-JP" dirty="0" err="1" smtClean="0">
                <a:sym typeface="Wingdings" panose="05000000000000000000" pitchFamily="2" charset="2"/>
              </a:rPr>
              <a:t>keras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2"/>
            <a:r>
              <a:rPr lang="en-US" altLang="ja-JP" dirty="0" smtClean="0">
                <a:sym typeface="Wingdings" panose="05000000000000000000" pitchFamily="2" charset="2"/>
              </a:rPr>
              <a:t>Recurrent neural network: </a:t>
            </a:r>
            <a:r>
              <a:rPr lang="en-US" altLang="ja-JP" dirty="0" err="1" smtClean="0">
                <a:sym typeface="Wingdings" panose="05000000000000000000" pitchFamily="2" charset="2"/>
              </a:rPr>
              <a:t>keras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1"/>
            <a:endParaRPr lang="en-US" altLang="ja-JP" dirty="0" smtClean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强化学习方法介绍</a:t>
            </a:r>
            <a:endParaRPr lang="en-US" altLang="zh-CN" dirty="0" smtClean="0"/>
          </a:p>
          <a:p>
            <a:pPr lvl="2"/>
            <a:r>
              <a:rPr lang="en-US" altLang="ja-JP" dirty="0" smtClean="0"/>
              <a:t>Alpha go zero</a:t>
            </a:r>
            <a:r>
              <a:rPr lang="zh-CN" altLang="en-US" dirty="0" smtClean="0"/>
              <a:t>论文介绍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9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ecurrent neural network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循环神经网络（必读： </a:t>
            </a:r>
            <a:r>
              <a:rPr lang="en-US" dirty="0">
                <a:hlinkClick r:id="rId2"/>
              </a:rPr>
              <a:t>http://colah.github.io/posts/2015-08-Understanding-LSTMs</a:t>
            </a:r>
            <a:r>
              <a:rPr lang="en-US" dirty="0" smtClean="0">
                <a:hlinkClick r:id="rId2"/>
              </a:rPr>
              <a:t>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初衷：有时间依赖性的输入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人类的阅读，从一个字到下一个字，传递信息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电影，从一个场景到下一个场景，传递信息</a:t>
            </a:r>
            <a:endParaRPr lang="en-US" dirty="0"/>
          </a:p>
          <a:p>
            <a:pPr lvl="2"/>
            <a:r>
              <a:rPr lang="zh-CN" altLang="en-US" dirty="0" smtClean="0"/>
              <a:t>人类用同样的模块不断处理文字（可能）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86" y="1422072"/>
            <a:ext cx="9246075" cy="3683189"/>
          </a:xfrm>
        </p:spPr>
      </p:pic>
      <p:sp>
        <p:nvSpPr>
          <p:cNvPr id="5" name="矩形 4"/>
          <p:cNvSpPr/>
          <p:nvPr/>
        </p:nvSpPr>
        <p:spPr>
          <a:xfrm>
            <a:off x="2409141" y="534549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834094" y="534549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342295" y="5348472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63891" y="6204471"/>
            <a:ext cx="1865107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[0.1, 0.2…]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834094" y="8401515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00326 -0.8967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4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1.66667E-6 -0.445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循环神经网络（全连接的情况）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6" t="-717" b="758"/>
          <a:stretch/>
        </p:blipFill>
        <p:spPr>
          <a:xfrm>
            <a:off x="508693" y="1690689"/>
            <a:ext cx="4159173" cy="4132596"/>
          </a:xfrm>
        </p:spPr>
      </p:pic>
      <p:sp>
        <p:nvSpPr>
          <p:cNvPr id="7" name="矩形 6"/>
          <p:cNvSpPr/>
          <p:nvPr/>
        </p:nvSpPr>
        <p:spPr>
          <a:xfrm>
            <a:off x="360956" y="6094431"/>
            <a:ext cx="2114526" cy="47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0.1, 0.3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01756" y="696882"/>
            <a:ext cx="4884821" cy="7437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" b="73095"/>
          <a:stretch/>
        </p:blipFill>
        <p:spPr>
          <a:xfrm>
            <a:off x="2075909" y="5082372"/>
            <a:ext cx="598254" cy="5843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7" t="28660" r="14375" b="35885"/>
          <a:stretch/>
        </p:blipFill>
        <p:spPr>
          <a:xfrm>
            <a:off x="2798891" y="2956528"/>
            <a:ext cx="601580" cy="7700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t="65223"/>
          <a:stretch/>
        </p:blipFill>
        <p:spPr>
          <a:xfrm>
            <a:off x="1873903" y="2270147"/>
            <a:ext cx="650656" cy="7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86" y="1422072"/>
            <a:ext cx="9246075" cy="3683189"/>
          </a:xfrm>
        </p:spPr>
      </p:pic>
      <p:sp>
        <p:nvSpPr>
          <p:cNvPr id="5" name="矩形 4"/>
          <p:cNvSpPr/>
          <p:nvPr/>
        </p:nvSpPr>
        <p:spPr>
          <a:xfrm>
            <a:off x="2409141" y="534549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834094" y="5345494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342295" y="5348472"/>
            <a:ext cx="8077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63891" y="6204471"/>
            <a:ext cx="1865107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[0.1, 0.2…]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" b="73095"/>
          <a:stretch/>
        </p:blipFill>
        <p:spPr>
          <a:xfrm>
            <a:off x="3038440" y="4601112"/>
            <a:ext cx="598254" cy="5843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7" t="28660" r="14375" b="35885"/>
          <a:stretch/>
        </p:blipFill>
        <p:spPr>
          <a:xfrm>
            <a:off x="3761422" y="2475268"/>
            <a:ext cx="601580" cy="7700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t="65223"/>
          <a:stretch/>
        </p:blipFill>
        <p:spPr>
          <a:xfrm>
            <a:off x="2884560" y="1909202"/>
            <a:ext cx="650656" cy="7552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" b="73095"/>
          <a:stretch/>
        </p:blipFill>
        <p:spPr>
          <a:xfrm>
            <a:off x="5516937" y="4577049"/>
            <a:ext cx="598254" cy="5843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7" t="28660" r="14375" b="35885"/>
          <a:stretch/>
        </p:blipFill>
        <p:spPr>
          <a:xfrm>
            <a:off x="6239919" y="2451205"/>
            <a:ext cx="601580" cy="7700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t="65223"/>
          <a:stretch/>
        </p:blipFill>
        <p:spPr>
          <a:xfrm>
            <a:off x="5387120" y="1861076"/>
            <a:ext cx="650656" cy="7552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" b="73095"/>
          <a:stretch/>
        </p:blipFill>
        <p:spPr>
          <a:xfrm>
            <a:off x="8236079" y="4601112"/>
            <a:ext cx="598254" cy="5843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7" t="28660" r="14375" b="35885"/>
          <a:stretch/>
        </p:blipFill>
        <p:spPr>
          <a:xfrm>
            <a:off x="8959061" y="2475268"/>
            <a:ext cx="601580" cy="7700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t="65223"/>
          <a:stretch/>
        </p:blipFill>
        <p:spPr>
          <a:xfrm>
            <a:off x="8154388" y="1812950"/>
            <a:ext cx="650656" cy="75529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026442" y="637492"/>
            <a:ext cx="1419725" cy="61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label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有内部状态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输入为连续的、相关的向量（比如汉字的向量、比如股票的价格与成交量）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每个向量对内部状态产生影响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所有影响的叠加、产生输出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试图记忆每个输入的信息（输入是连续、依次产生影响的）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马尔可夫模型的有效补充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马尔可夫模型假设当前状态包含了所有历史信息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RNN</a:t>
            </a:r>
            <a:r>
              <a:rPr lang="zh-CN" altLang="en-US" dirty="0" smtClean="0"/>
              <a:t>假设历史信息包含在隐藏状态里面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循环神经网络： </a:t>
            </a:r>
            <a:r>
              <a:rPr lang="en-US" altLang="zh-CN" dirty="0" err="1" smtClean="0"/>
              <a:t>keras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model = Sequential()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</a:t>
            </a:r>
            <a:r>
              <a:rPr lang="en-US" sz="3200" dirty="0" err="1"/>
              <a:t>SimpleRNN</a:t>
            </a:r>
            <a:r>
              <a:rPr lang="en-US" sz="3200" dirty="0"/>
              <a:t>(units = 100, </a:t>
            </a:r>
            <a:r>
              <a:rPr lang="en-US" sz="3200" dirty="0" err="1"/>
              <a:t>input_shape</a:t>
            </a:r>
            <a:r>
              <a:rPr lang="en-US" sz="3200" dirty="0"/>
              <a:t> = (28, 28)))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(Dense(10))</a:t>
            </a:r>
          </a:p>
          <a:p>
            <a:pPr marL="0" indent="0">
              <a:buNone/>
            </a:pPr>
            <a:r>
              <a:rPr lang="en-US" sz="3200" dirty="0" err="1"/>
              <a:t>model.add</a:t>
            </a:r>
            <a:r>
              <a:rPr lang="en-US" sz="3200" dirty="0"/>
              <a:t>(Activation('</a:t>
            </a:r>
            <a:r>
              <a:rPr lang="en-US" sz="3200" dirty="0" err="1"/>
              <a:t>softmax</a:t>
            </a:r>
            <a:r>
              <a:rPr lang="en-US" sz="3200" dirty="0"/>
              <a:t>'))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与代码对应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1723"/>
            <a:ext cx="5742096" cy="2918899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6" t="-718" r="22690" b="125"/>
          <a:stretch/>
        </p:blipFill>
        <p:spPr>
          <a:xfrm>
            <a:off x="7870957" y="1619342"/>
            <a:ext cx="1804201" cy="4158783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914252" y="2541493"/>
            <a:ext cx="1348094" cy="7530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10262347" y="2541495"/>
            <a:ext cx="777688" cy="13715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0029264" y="3913096"/>
            <a:ext cx="1010772" cy="16001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8914253" y="4615984"/>
            <a:ext cx="1117253" cy="910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1"/>
          <p:cNvSpPr txBox="1">
            <a:spLocks/>
          </p:cNvSpPr>
          <p:nvPr/>
        </p:nvSpPr>
        <p:spPr>
          <a:xfrm>
            <a:off x="358588" y="4890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维向量    状态向量：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维</a:t>
            </a:r>
            <a:endParaRPr lang="en-US" altLang="zh-CN" sz="2400" dirty="0" smtClean="0"/>
          </a:p>
          <a:p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r>
              <a:rPr lang="zh-CN" altLang="en-US" sz="2400" dirty="0" smtClean="0"/>
              <a:t>参数：第一层 </a:t>
            </a:r>
            <a:r>
              <a:rPr lang="en-US" altLang="zh-CN" sz="2400" dirty="0" smtClean="0"/>
              <a:t>(28 + 100) * 100  </a:t>
            </a:r>
            <a:r>
              <a:rPr lang="zh-CN" altLang="en-US" sz="2400" dirty="0" smtClean="0"/>
              <a:t>第二层 </a:t>
            </a:r>
            <a:r>
              <a:rPr lang="en-US" altLang="zh-CN" sz="2400" dirty="0" smtClean="0"/>
              <a:t>100 *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6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965" y="1452283"/>
            <a:ext cx="10515600" cy="360158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存在问题：梯度消失、梯度爆炸、长序列信息丢失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解决方法：</a:t>
            </a:r>
            <a:r>
              <a:rPr lang="en-US" altLang="zh-CN" dirty="0" smtClean="0"/>
              <a:t>LSTM(long short term memory)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更多材料 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dirty="0">
                <a:hlinkClick r:id="rId2"/>
              </a:rPr>
              <a:t>http://colah.github.io/posts/2015-08-Understanding-LSTMs/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465" y="2651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Alpha Go Zero</a:t>
            </a:r>
            <a:r>
              <a:rPr lang="zh-CN" altLang="en-US" dirty="0" smtClean="0"/>
              <a:t>原理概要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64" y="155077"/>
            <a:ext cx="6310826" cy="950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500" dirty="0" smtClean="0"/>
              <a:t>监督学习 </a:t>
            </a:r>
            <a:r>
              <a:rPr lang="en-US" altLang="zh-CN" sz="3500" dirty="0" smtClean="0">
                <a:sym typeface="Wingdings" panose="05000000000000000000" pitchFamily="2" charset="2"/>
              </a:rPr>
              <a:t> </a:t>
            </a:r>
            <a:r>
              <a:rPr lang="zh-CN" altLang="en-US" sz="3500" dirty="0" smtClean="0"/>
              <a:t>强化学习 </a:t>
            </a:r>
            <a:r>
              <a:rPr lang="zh-CN" altLang="en-US" sz="1400" dirty="0" smtClean="0"/>
              <a:t>（三个例子）</a:t>
            </a:r>
            <a:endParaRPr lang="en-US" altLang="zh-CN" sz="1400" dirty="0" smtClean="0"/>
          </a:p>
          <a:p>
            <a:pPr lvl="1"/>
            <a:r>
              <a:rPr lang="zh-CN" altLang="en-US" dirty="0" smtClean="0"/>
              <a:t>必读文章：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Combining </a:t>
            </a:r>
            <a:r>
              <a:rPr lang="en-US" altLang="zh-CN" dirty="0"/>
              <a:t>Online and Offline Knowledge in UCT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582334" y="2050710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963193" y="205071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291254" y="2050711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7" name="肘形连接符 6"/>
          <p:cNvCxnSpPr>
            <a:stCxn id="5" idx="2"/>
            <a:endCxn id="8" idx="0"/>
          </p:cNvCxnSpPr>
          <p:nvPr/>
        </p:nvCxnSpPr>
        <p:spPr>
          <a:xfrm rot="16200000" flipH="1">
            <a:off x="1116986" y="3033194"/>
            <a:ext cx="942990" cy="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926214" y="3504690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8252" y="354472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0" name="肘形连接符 9"/>
          <p:cNvCxnSpPr/>
          <p:nvPr/>
        </p:nvCxnSpPr>
        <p:spPr>
          <a:xfrm>
            <a:off x="2250749" y="3815605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12" idx="0"/>
          </p:cNvCxnSpPr>
          <p:nvPr/>
        </p:nvCxnSpPr>
        <p:spPr>
          <a:xfrm rot="16200000" flipH="1">
            <a:off x="4936944" y="2541296"/>
            <a:ext cx="983024" cy="102382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15083" y="3544723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9" idx="3"/>
            <a:endCxn id="12" idx="1"/>
          </p:cNvCxnSpPr>
          <p:nvPr/>
        </p:nvCxnSpPr>
        <p:spPr>
          <a:xfrm>
            <a:off x="4328828" y="3800217"/>
            <a:ext cx="986255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05678" y="47832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15" name="直接箭头连接符 14"/>
          <p:cNvCxnSpPr>
            <a:stCxn id="8" idx="4"/>
            <a:endCxn id="14" idx="1"/>
          </p:cNvCxnSpPr>
          <p:nvPr/>
        </p:nvCxnSpPr>
        <p:spPr>
          <a:xfrm>
            <a:off x="1588482" y="4095743"/>
            <a:ext cx="3717196" cy="942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加号 15"/>
          <p:cNvSpPr/>
          <p:nvPr/>
        </p:nvSpPr>
        <p:spPr>
          <a:xfrm>
            <a:off x="5624865" y="4151123"/>
            <a:ext cx="509916" cy="54223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等号 16"/>
          <p:cNvSpPr/>
          <p:nvPr/>
        </p:nvSpPr>
        <p:spPr>
          <a:xfrm rot="5400000">
            <a:off x="5644718" y="5531692"/>
            <a:ext cx="536780" cy="4433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05678" y="6083278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en-US" altLang="zh-CN" dirty="0" smtClean="0"/>
          </a:p>
        </p:txBody>
      </p:sp>
      <p:sp>
        <p:nvSpPr>
          <p:cNvPr id="19" name="椭圆 18"/>
          <p:cNvSpPr/>
          <p:nvPr/>
        </p:nvSpPr>
        <p:spPr>
          <a:xfrm>
            <a:off x="2321113" y="5377175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3639459" y="5741008"/>
            <a:ext cx="1666219" cy="5977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V="1">
            <a:off x="1190268" y="4549337"/>
            <a:ext cx="1547737" cy="751310"/>
          </a:xfrm>
          <a:prstGeom prst="bentConnector3">
            <a:avLst>
              <a:gd name="adj1" fmla="val 767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78252" y="374625"/>
            <a:ext cx="1250576" cy="5109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75555" y="137449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行动</a:t>
            </a:r>
            <a:endParaRPr lang="en-US" altLang="zh-CN" dirty="0" smtClean="0"/>
          </a:p>
        </p:txBody>
      </p:sp>
      <p:sp>
        <p:nvSpPr>
          <p:cNvPr id="32" name="矩形 31"/>
          <p:cNvSpPr/>
          <p:nvPr/>
        </p:nvSpPr>
        <p:spPr>
          <a:xfrm>
            <a:off x="962701" y="41672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endParaRPr lang="en-US" altLang="zh-CN" dirty="0" smtClean="0"/>
          </a:p>
        </p:txBody>
      </p:sp>
      <p:cxnSp>
        <p:nvCxnSpPr>
          <p:cNvPr id="34" name="直接箭头连接符 33"/>
          <p:cNvCxnSpPr>
            <a:stCxn id="32" idx="2"/>
            <a:endCxn id="5" idx="0"/>
          </p:cNvCxnSpPr>
          <p:nvPr/>
        </p:nvCxnSpPr>
        <p:spPr>
          <a:xfrm>
            <a:off x="1587989" y="927711"/>
            <a:ext cx="492" cy="11230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1"/>
            <a:endCxn id="32" idx="3"/>
          </p:cNvCxnSpPr>
          <p:nvPr/>
        </p:nvCxnSpPr>
        <p:spPr>
          <a:xfrm flipH="1">
            <a:off x="2213277" y="630119"/>
            <a:ext cx="864975" cy="420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1" idx="2"/>
          </p:cNvCxnSpPr>
          <p:nvPr/>
        </p:nvCxnSpPr>
        <p:spPr>
          <a:xfrm flipH="1" flipV="1">
            <a:off x="3000843" y="1885480"/>
            <a:ext cx="663484" cy="15880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0"/>
            <a:endCxn id="30" idx="2"/>
          </p:cNvCxnSpPr>
          <p:nvPr/>
        </p:nvCxnSpPr>
        <p:spPr>
          <a:xfrm flipV="1">
            <a:off x="3000843" y="885613"/>
            <a:ext cx="702697" cy="4888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3"/>
            <a:endCxn id="6" idx="0"/>
          </p:cNvCxnSpPr>
          <p:nvPr/>
        </p:nvCxnSpPr>
        <p:spPr>
          <a:xfrm>
            <a:off x="4328828" y="630119"/>
            <a:ext cx="587714" cy="14205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 txBox="1">
            <a:spLocks/>
          </p:cNvSpPr>
          <p:nvPr/>
        </p:nvSpPr>
        <p:spPr>
          <a:xfrm>
            <a:off x="7373664" y="3799142"/>
            <a:ext cx="6310826" cy="950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与环境进行积极交互</a:t>
            </a:r>
            <a:endParaRPr lang="en-US" altLang="zh-CN" dirty="0" smtClean="0"/>
          </a:p>
          <a:p>
            <a:pPr lvl="2"/>
            <a:r>
              <a:rPr lang="zh-CN" altLang="en-US" dirty="0"/>
              <a:t>活用</a:t>
            </a:r>
            <a:r>
              <a:rPr lang="zh-CN" altLang="en-US" dirty="0" smtClean="0"/>
              <a:t>知识（</a:t>
            </a:r>
            <a:r>
              <a:rPr lang="en-US" altLang="zh-CN" dirty="0" smtClean="0"/>
              <a:t>exploitation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探索（</a:t>
            </a:r>
            <a:r>
              <a:rPr lang="en-US" altLang="zh-CN" dirty="0" smtClean="0"/>
              <a:t>exploration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16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2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835" y="298730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回顾：监督学习里的线性回归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强化学习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预测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特征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标签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模型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预测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行动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活用（</a:t>
            </a:r>
            <a:r>
              <a:rPr lang="en-US" altLang="zh-CN" dirty="0">
                <a:sym typeface="Wingdings" panose="05000000000000000000" pitchFamily="2" charset="2"/>
              </a:rPr>
              <a:t>exploitation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探索（</a:t>
            </a:r>
            <a:r>
              <a:rPr lang="en-US" altLang="zh-CN" dirty="0">
                <a:sym typeface="Wingdings" panose="05000000000000000000" pitchFamily="2" charset="2"/>
              </a:rPr>
              <a:t>exploration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zh-CN" altLang="en-US" dirty="0" smtClean="0"/>
              <a:t>环境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标签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18412" y="202973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54179" y="205071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967906" y="2050711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7" name="肘形连接符 6"/>
          <p:cNvCxnSpPr>
            <a:stCxn id="5" idx="2"/>
            <a:endCxn id="8" idx="0"/>
          </p:cNvCxnSpPr>
          <p:nvPr/>
        </p:nvCxnSpPr>
        <p:spPr>
          <a:xfrm rot="16200000" flipH="1">
            <a:off x="5107972" y="3033194"/>
            <a:ext cx="942990" cy="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917200" y="3504690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69238" y="354472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0" name="肘形连接符 9"/>
          <p:cNvCxnSpPr/>
          <p:nvPr/>
        </p:nvCxnSpPr>
        <p:spPr>
          <a:xfrm>
            <a:off x="6241735" y="3815605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12" idx="0"/>
          </p:cNvCxnSpPr>
          <p:nvPr/>
        </p:nvCxnSpPr>
        <p:spPr>
          <a:xfrm rot="16200000" flipH="1">
            <a:off x="8770763" y="2384129"/>
            <a:ext cx="983024" cy="133816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306069" y="3544723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9" idx="3"/>
            <a:endCxn id="12" idx="1"/>
          </p:cNvCxnSpPr>
          <p:nvPr/>
        </p:nvCxnSpPr>
        <p:spPr>
          <a:xfrm>
            <a:off x="8319814" y="3800217"/>
            <a:ext cx="986255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296664" y="47832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15" name="直接箭头连接符 14"/>
          <p:cNvCxnSpPr>
            <a:stCxn id="8" idx="4"/>
            <a:endCxn id="14" idx="1"/>
          </p:cNvCxnSpPr>
          <p:nvPr/>
        </p:nvCxnSpPr>
        <p:spPr>
          <a:xfrm>
            <a:off x="5579468" y="4095743"/>
            <a:ext cx="3717196" cy="942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加号 15"/>
          <p:cNvSpPr/>
          <p:nvPr/>
        </p:nvSpPr>
        <p:spPr>
          <a:xfrm>
            <a:off x="9615851" y="4151123"/>
            <a:ext cx="509916" cy="54223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等号 16"/>
          <p:cNvSpPr/>
          <p:nvPr/>
        </p:nvSpPr>
        <p:spPr>
          <a:xfrm rot="5400000">
            <a:off x="9635704" y="5531692"/>
            <a:ext cx="536780" cy="4433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6664" y="6083278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en-US" altLang="zh-CN" dirty="0" smtClean="0"/>
          </a:p>
        </p:txBody>
      </p:sp>
      <p:sp>
        <p:nvSpPr>
          <p:cNvPr id="19" name="椭圆 18"/>
          <p:cNvSpPr/>
          <p:nvPr/>
        </p:nvSpPr>
        <p:spPr>
          <a:xfrm>
            <a:off x="6312099" y="5377175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7630445" y="5741008"/>
            <a:ext cx="1666219" cy="5977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V="1">
            <a:off x="5181254" y="4549337"/>
            <a:ext cx="1547737" cy="751310"/>
          </a:xfrm>
          <a:prstGeom prst="bentConnector3">
            <a:avLst>
              <a:gd name="adj1" fmla="val 767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17330" y="358821"/>
            <a:ext cx="1250576" cy="5109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66541" y="1517368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行动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4953687" y="41672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endParaRPr lang="en-US" altLang="zh-CN" dirty="0" smtClean="0"/>
          </a:p>
        </p:txBody>
      </p:sp>
      <p:cxnSp>
        <p:nvCxnSpPr>
          <p:cNvPr id="25" name="直接箭头连接符 24"/>
          <p:cNvCxnSpPr>
            <a:stCxn id="24" idx="2"/>
            <a:endCxn id="5" idx="0"/>
          </p:cNvCxnSpPr>
          <p:nvPr/>
        </p:nvCxnSpPr>
        <p:spPr>
          <a:xfrm>
            <a:off x="5578975" y="927711"/>
            <a:ext cx="492" cy="11230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1"/>
            <a:endCxn id="24" idx="3"/>
          </p:cNvCxnSpPr>
          <p:nvPr/>
        </p:nvCxnSpPr>
        <p:spPr>
          <a:xfrm flipH="1">
            <a:off x="6204263" y="614315"/>
            <a:ext cx="513067" cy="579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0"/>
            <a:endCxn id="23" idx="2"/>
          </p:cNvCxnSpPr>
          <p:nvPr/>
        </p:nvCxnSpPr>
        <p:spPr>
          <a:xfrm flipH="1" flipV="1">
            <a:off x="6991829" y="2028356"/>
            <a:ext cx="702697" cy="15163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0"/>
            <a:endCxn id="22" idx="2"/>
          </p:cNvCxnSpPr>
          <p:nvPr/>
        </p:nvCxnSpPr>
        <p:spPr>
          <a:xfrm flipV="1">
            <a:off x="6991829" y="869809"/>
            <a:ext cx="350789" cy="64755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3"/>
            <a:endCxn id="6" idx="0"/>
          </p:cNvCxnSpPr>
          <p:nvPr/>
        </p:nvCxnSpPr>
        <p:spPr>
          <a:xfrm>
            <a:off x="7967906" y="614315"/>
            <a:ext cx="625288" cy="143639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完美信息博弈（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蛮</a:t>
            </a:r>
            <a:r>
              <a:rPr lang="zh-CN" altLang="en-US" dirty="0" smtClean="0"/>
              <a:t>力（</a:t>
            </a:r>
            <a:r>
              <a:rPr lang="en-US" altLang="zh-CN" dirty="0" smtClean="0"/>
              <a:t>brute-force</a:t>
            </a:r>
            <a:r>
              <a:rPr lang="zh-CN" altLang="en-US" dirty="0" smtClean="0"/>
              <a:t>）搜索可以找到最优解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广度优先搜索（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人类更多的依赖直觉和前人经验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由于状态空间大，广度优先搜索不可行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AlphaGo</a:t>
            </a:r>
            <a:r>
              <a:rPr lang="en-US" altLang="zh-CN" dirty="0" smtClean="0"/>
              <a:t> Zero</a:t>
            </a:r>
            <a:r>
              <a:rPr lang="zh-CN" altLang="en-US" dirty="0" smtClean="0"/>
              <a:t>使用了强化学习框架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10" y="700087"/>
            <a:ext cx="4698762" cy="50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预测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262938" cy="4351338"/>
          </a:xfrm>
        </p:spPr>
        <p:txBody>
          <a:bodyPr/>
          <a:lstStyle/>
          <a:p>
            <a:r>
              <a:rPr lang="zh-CN" altLang="en-US" dirty="0" smtClean="0"/>
              <a:t>卷积神经网络（残差层：</a:t>
            </a:r>
            <a:r>
              <a:rPr lang="en-US" altLang="zh-CN" dirty="0" smtClean="0"/>
              <a:t>residual 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残差层：把原图片与卷积后图片进行叠加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对不齐？居中对齐或者</a:t>
            </a:r>
            <a:r>
              <a:rPr lang="en-US" altLang="zh-CN" dirty="0" smtClean="0"/>
              <a:t>padding</a:t>
            </a:r>
          </a:p>
          <a:p>
            <a:pPr lvl="2"/>
            <a:endParaRPr lang="en-US" dirty="0" smtClean="0"/>
          </a:p>
          <a:p>
            <a:r>
              <a:rPr lang="zh-CN" altLang="en-US" dirty="0" smtClean="0"/>
              <a:t>输入：棋盘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历史信息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输出有两个：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应该下在每个位置的概率</a:t>
            </a:r>
            <a:endParaRPr lang="en-US" dirty="0"/>
          </a:p>
          <a:p>
            <a:pPr lvl="1"/>
            <a:r>
              <a:rPr lang="zh-CN" altLang="en-US" dirty="0" smtClean="0"/>
              <a:t>目前状态，当前玩家赢的概率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9" y="1944641"/>
            <a:ext cx="2938462" cy="44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预测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2372"/>
          <a:stretch/>
        </p:blipFill>
        <p:spPr>
          <a:xfrm>
            <a:off x="4140551" y="1150937"/>
            <a:ext cx="7730514" cy="55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标签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如果有了数据和标签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从状态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应该下在哪里 </a:t>
            </a:r>
            <a:r>
              <a:rPr lang="en-US" altLang="zh-CN" dirty="0" smtClean="0">
                <a:sym typeface="Wingdings" panose="05000000000000000000" pitchFamily="2" charset="2"/>
              </a:rPr>
              <a:t>+ </a:t>
            </a:r>
            <a:r>
              <a:rPr lang="zh-CN" altLang="en-US" dirty="0" smtClean="0">
                <a:sym typeface="Wingdings" panose="05000000000000000000" pitchFamily="2" charset="2"/>
              </a:rPr>
              <a:t>目前状态当前玩家胜利的概率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随机梯度下降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没有标签啊！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83" y="3852812"/>
            <a:ext cx="9803730" cy="27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行动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置信上限</a:t>
            </a:r>
            <a:r>
              <a:rPr lang="en-US" altLang="zh-CN" dirty="0" smtClean="0"/>
              <a:t>(</a:t>
            </a:r>
            <a:r>
              <a:rPr lang="en-US" dirty="0" smtClean="0"/>
              <a:t>Upper </a:t>
            </a:r>
            <a:r>
              <a:rPr lang="en-US" dirty="0"/>
              <a:t>C</a:t>
            </a:r>
            <a:r>
              <a:rPr lang="en-US" dirty="0" smtClean="0"/>
              <a:t>onfidence Bound)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蒙特卡罗树搜索</a:t>
            </a:r>
            <a:r>
              <a:rPr lang="en-US" altLang="zh-CN" dirty="0" smtClean="0"/>
              <a:t>(Monte Carlo Tree Search)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Upper Confidence </a:t>
            </a:r>
            <a:r>
              <a:rPr lang="en-US" altLang="zh-CN" dirty="0" smtClean="0"/>
              <a:t>Bound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76825" cy="4351338"/>
          </a:xfrm>
        </p:spPr>
        <p:txBody>
          <a:bodyPr/>
          <a:lstStyle/>
          <a:p>
            <a:pPr lvl="8"/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4" y="3029743"/>
            <a:ext cx="3452814" cy="28517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72" y="4757800"/>
            <a:ext cx="2539682" cy="91428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686550" y="1690688"/>
            <a:ext cx="4829176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回报高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试的少</a:t>
            </a:r>
            <a:endParaRPr lang="en-US" altLang="zh-CN" dirty="0" smtClean="0"/>
          </a:p>
          <a:p>
            <a:endParaRPr lang="en-US" altLang="zh-CN" dirty="0" smtClean="0"/>
          </a:p>
          <a:p>
            <a:pPr lvl="8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 Carlo Tree Search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从根节点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，不停的选最好的子节点</a:t>
            </a:r>
            <a:r>
              <a:rPr lang="en-US" altLang="zh-CN" dirty="0" smtClean="0"/>
              <a:t>(UCB)</a:t>
            </a:r>
            <a:r>
              <a:rPr lang="zh-CN" altLang="en-US" dirty="0" smtClean="0"/>
              <a:t>，直到叶节点</a:t>
            </a:r>
            <a:r>
              <a:rPr lang="en-US" altLang="zh-CN" dirty="0" smtClean="0"/>
              <a:t>L</a:t>
            </a:r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L</a:t>
            </a:r>
            <a:r>
              <a:rPr lang="zh-CN" altLang="en-US" dirty="0" smtClean="0"/>
              <a:t>不是终止状态，给</a:t>
            </a:r>
            <a:r>
              <a:rPr lang="en-US" altLang="zh-CN" dirty="0" smtClean="0"/>
              <a:t>L</a:t>
            </a:r>
            <a:r>
              <a:rPr lang="zh-CN" altLang="en-US" dirty="0" smtClean="0"/>
              <a:t>做一个子节点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开始一直玩到游戏结束</a:t>
            </a:r>
            <a:endParaRPr lang="en-US" altLang="zh-CN" dirty="0" smtClean="0"/>
          </a:p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使用仿真结果进行节点更新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40" y="3778385"/>
            <a:ext cx="5878060" cy="23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行动 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925" y="1690689"/>
            <a:ext cx="12695058" cy="4510086"/>
          </a:xfrm>
        </p:spPr>
      </p:pic>
    </p:spTree>
    <p:extLst>
      <p:ext uri="{BB962C8B-B14F-4D97-AF65-F5344CB8AC3E}">
        <p14:creationId xmlns:p14="http://schemas.microsoft.com/office/powerpoint/2010/main" val="18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标签 （数据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标签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模型）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72" y="2619864"/>
            <a:ext cx="5740328" cy="314843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9" y="1690688"/>
            <a:ext cx="5588221" cy="5006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6489503"/>
            <a:ext cx="292115" cy="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25586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05678" y="42722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4"/>
            <a:endCxn id="28" idx="1"/>
          </p:cNvCxnSpPr>
          <p:nvPr/>
        </p:nvCxnSpPr>
        <p:spPr>
          <a:xfrm>
            <a:off x="1588482" y="3584757"/>
            <a:ext cx="3717196" cy="942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加号 33"/>
          <p:cNvSpPr/>
          <p:nvPr/>
        </p:nvSpPr>
        <p:spPr>
          <a:xfrm>
            <a:off x="5624865" y="3640137"/>
            <a:ext cx="509916" cy="54223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等号 34"/>
          <p:cNvSpPr/>
          <p:nvPr/>
        </p:nvSpPr>
        <p:spPr>
          <a:xfrm rot="5400000">
            <a:off x="5644718" y="5020706"/>
            <a:ext cx="536780" cy="4433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5678" y="557229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en-US" altLang="zh-CN" dirty="0" smtClean="0"/>
          </a:p>
        </p:txBody>
      </p:sp>
      <p:sp>
        <p:nvSpPr>
          <p:cNvPr id="41" name="椭圆 40"/>
          <p:cNvSpPr/>
          <p:nvPr/>
        </p:nvSpPr>
        <p:spPr>
          <a:xfrm>
            <a:off x="2321113" y="4866189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2" name="直接箭头连接符 41"/>
          <p:cNvCxnSpPr>
            <a:endCxn id="36" idx="1"/>
          </p:cNvCxnSpPr>
          <p:nvPr/>
        </p:nvCxnSpPr>
        <p:spPr>
          <a:xfrm>
            <a:off x="3639459" y="5230022"/>
            <a:ext cx="1666219" cy="5977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V="1">
            <a:off x="1190268" y="4038351"/>
            <a:ext cx="1547737" cy="751310"/>
          </a:xfrm>
          <a:prstGeom prst="bentConnector3">
            <a:avLst>
              <a:gd name="adj1" fmla="val 767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8" grpId="0" animBg="1"/>
      <p:bldP spid="34" grpId="0" animBg="1"/>
      <p:bldP spid="35" grpId="0" animBg="1"/>
      <p:bldP spid="36" grpId="0" animBg="1"/>
      <p:bldP spid="4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前向探索的信息作为训练数据的标签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神经网络来指引前向探索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zh-CN" altLang="en-US" sz="3200" dirty="0" smtClean="0"/>
              <a:t>必读：</a:t>
            </a:r>
            <a:r>
              <a:rPr lang="en-US" altLang="zh-CN" sz="3200" dirty="0" smtClean="0"/>
              <a:t>Combining </a:t>
            </a:r>
            <a:r>
              <a:rPr lang="en-US" altLang="zh-CN" sz="3200" dirty="0"/>
              <a:t>Online and Offline Knowledge in UCT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0" y="36417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距离：损失（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r>
              <a:rPr lang="en-US" altLang="zh-CN" dirty="0" smtClean="0"/>
              <a:t>objective</a:t>
            </a:r>
          </a:p>
          <a:p>
            <a:r>
              <a:rPr lang="zh-CN" altLang="en-US" dirty="0" smtClean="0"/>
              <a:t>优化器：优化方法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25" y="1415562"/>
            <a:ext cx="5768795" cy="51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2977" y="341760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线性回归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521824" y="0"/>
            <a:ext cx="5108201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数据：特征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9" y="1167420"/>
            <a:ext cx="3420187" cy="4938853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935624"/>
              </p:ext>
            </p:extLst>
          </p:nvPr>
        </p:nvGraphicFramePr>
        <p:xfrm>
          <a:off x="3781167" y="2458994"/>
          <a:ext cx="3412283" cy="227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1671</Words>
  <Application>Microsoft Office PowerPoint</Application>
  <PresentationFormat>宽屏</PresentationFormat>
  <Paragraphs>335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游ゴシック</vt:lpstr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机器学习基础                 --原理、方法与实践</vt:lpstr>
      <vt:lpstr>为刑娜募捐</vt:lpstr>
      <vt:lpstr>PowerPoint 演示文稿</vt:lpstr>
      <vt:lpstr>PowerPoint 演示文稿</vt:lpstr>
      <vt:lpstr>回顾：监督学习里的线性回归</vt:lpstr>
      <vt:lpstr>监督学习</vt:lpstr>
      <vt:lpstr>监督学习</vt:lpstr>
      <vt:lpstr>线性回归</vt:lpstr>
      <vt:lpstr>数据：特征+标签</vt:lpstr>
      <vt:lpstr>模型</vt:lpstr>
      <vt:lpstr>目标</vt:lpstr>
      <vt:lpstr>优化器：梯度下降法</vt:lpstr>
      <vt:lpstr>优化方法</vt:lpstr>
      <vt:lpstr>随机梯度下降 大规模数据上常用方法 </vt:lpstr>
      <vt:lpstr>PowerPoint 演示文稿</vt:lpstr>
      <vt:lpstr>神经网络基础</vt:lpstr>
      <vt:lpstr>PowerPoint 演示文稿</vt:lpstr>
      <vt:lpstr>神经网络基本组成部分</vt:lpstr>
      <vt:lpstr>如何学习</vt:lpstr>
      <vt:lpstr>梯度怎么求：链式法则</vt:lpstr>
      <vt:lpstr>目标关于参数的梯度</vt:lpstr>
      <vt:lpstr>目标关于参数的梯度</vt:lpstr>
      <vt:lpstr>反向传播：从目标出发，一步一步反向计算梯度， 直到计算出目标参数的梯度  与线性回归相比，模型更复杂，参数更多 本质不变  有模型 有目标（预测与标签的距离+模型复杂度） 求出梯度 使用梯度进行优化（随机梯度下降）  </vt:lpstr>
      <vt:lpstr> 神经网络：乘法、加法、激活函数  ReLu: rectified linear unit</vt:lpstr>
      <vt:lpstr>PowerPoint 演示文稿</vt:lpstr>
      <vt:lpstr>Dropout（忽略？）</vt:lpstr>
      <vt:lpstr>Multi-layer perceptron: keras</vt:lpstr>
      <vt:lpstr>Multi-layer perceptron: keras</vt:lpstr>
      <vt:lpstr>Tensorflow</vt:lpstr>
      <vt:lpstr>PowerPoint 演示文稿</vt:lpstr>
      <vt:lpstr>PowerPoint 演示文稿</vt:lpstr>
      <vt:lpstr>卷积神经网络</vt:lpstr>
      <vt:lpstr>神经网络基础：乘法、加法、激活函数、构造（卷积、池化）</vt:lpstr>
      <vt:lpstr>PowerPoint 演示文稿</vt:lpstr>
      <vt:lpstr>PowerPoint 演示文稿</vt:lpstr>
      <vt:lpstr>Max-pooling</vt:lpstr>
      <vt:lpstr>卷积神经网络</vt:lpstr>
      <vt:lpstr>Convolutional neural network: keras</vt:lpstr>
      <vt:lpstr>PowerPoint 演示文稿</vt:lpstr>
      <vt:lpstr>recurrent neural network</vt:lpstr>
      <vt:lpstr>循环神经网络</vt:lpstr>
      <vt:lpstr>循环神经网络（全连接的情况）</vt:lpstr>
      <vt:lpstr>循环神经网络</vt:lpstr>
      <vt:lpstr>循环神经网络</vt:lpstr>
      <vt:lpstr>循环神经网络： keras</vt:lpstr>
      <vt:lpstr>与代码对应</vt:lpstr>
      <vt:lpstr>存在问题：梯度消失、梯度爆炸、长序列信息丢失  解决方法：LSTM(long short term memory)  更多材料 ：  http://colah.github.io/posts/2015-08-Understanding-LSTMs/</vt:lpstr>
      <vt:lpstr>Alpha Go Zero原理概要</vt:lpstr>
      <vt:lpstr>PowerPoint 演示文稿</vt:lpstr>
      <vt:lpstr>强化学习</vt:lpstr>
      <vt:lpstr>围棋</vt:lpstr>
      <vt:lpstr>状态预测</vt:lpstr>
      <vt:lpstr>状态预测</vt:lpstr>
      <vt:lpstr>特征+标签模型</vt:lpstr>
      <vt:lpstr>预测行动</vt:lpstr>
      <vt:lpstr>Upper Confidence Bound</vt:lpstr>
      <vt:lpstr>Monte Carlo Tree Search</vt:lpstr>
      <vt:lpstr>预测行动 </vt:lpstr>
      <vt:lpstr>环境标签 （数据+标签模型）</vt:lpstr>
      <vt:lpstr>启发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                 --原理、方法与实践</dc:title>
  <dc:creator>王志鹏</dc:creator>
  <cp:lastModifiedBy>王志鹏</cp:lastModifiedBy>
  <cp:revision>137</cp:revision>
  <dcterms:created xsi:type="dcterms:W3CDTF">2017-09-29T05:03:43Z</dcterms:created>
  <dcterms:modified xsi:type="dcterms:W3CDTF">2017-11-25T13:06:30Z</dcterms:modified>
</cp:coreProperties>
</file>