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58" r:id="rId6"/>
    <p:sldId id="267" r:id="rId7"/>
    <p:sldId id="259" r:id="rId8"/>
    <p:sldId id="260" r:id="rId9"/>
    <p:sldId id="263" r:id="rId10"/>
    <p:sldId id="265" r:id="rId11"/>
    <p:sldId id="264" r:id="rId12"/>
    <p:sldId id="269" r:id="rId13"/>
    <p:sldId id="270" r:id="rId14"/>
    <p:sldId id="268" r:id="rId15"/>
    <p:sldId id="26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4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D532A-C406-338A-FF3D-83F416706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5C3CE-6F1D-1D2C-B02E-6BBB2AB43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1B33B-4DA5-AF01-9C6A-83EDF795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8C44-D42D-4F44-AF3D-95376ABE7C4A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617C1C-5AE1-6478-4484-36F332E8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A66AD-DB91-B0CF-3934-83594A07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07CB-52BB-4103-8343-7453D753C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47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55729-E3B1-B078-8915-DAA4EB67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EFE750-019D-C6DA-3651-6964C0C06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EF05B-3CCD-303C-DB3F-5E9F244E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8C44-D42D-4F44-AF3D-95376ABE7C4A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7F62E-4F1C-D6BD-AB57-953DA666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AF7955-BB23-C38E-2FF3-C482BA9E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07CB-52BB-4103-8343-7453D753C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15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52D535-80E2-720C-75F7-1313C01B7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047D41-72B8-4061-AACD-8C0CB10A6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3DC9E7-E724-792D-3BB8-27448AA3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8C44-D42D-4F44-AF3D-95376ABE7C4A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24B3FB-64D2-8389-7F7A-E5A283ED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F7D48-B2C1-951D-4E93-87363014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07CB-52BB-4103-8343-7453D753C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84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44178-13E9-A6B0-AB6E-6D8171AF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0F02D-0A98-A50F-003F-484C4E4B8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47D0F-B564-4306-EE56-B7B3C34B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8C44-D42D-4F44-AF3D-95376ABE7C4A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606DB0-44DE-E6C0-D180-63E38FA8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743950-47C8-BF8F-6629-3A1B9604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07CB-52BB-4103-8343-7453D753C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37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13057-1139-0CE9-7578-579D1E27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179403-F511-F260-296A-2AF68BD0A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96914-F68E-EE1F-7D8C-068948F0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8C44-D42D-4F44-AF3D-95376ABE7C4A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3E6D54-F999-539B-13B3-4B3920DD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2CCB7-2B9E-5BE8-5C58-9A456F7B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07CB-52BB-4103-8343-7453D753C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44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FA5C8-784A-33C0-3E2A-1D5CE89F1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6DF25-7A56-629C-A315-5BBCE9503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8D098-B905-300D-4CDC-53245B284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CA7653-2492-A684-6BF3-30E0B5BC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8C44-D42D-4F44-AF3D-95376ABE7C4A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2CF1FE-A749-6A30-1121-9DEE4B98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60AE91-A56D-0B6C-534C-977B2326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07CB-52BB-4103-8343-7453D753C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7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69FD9-1D8C-E838-C9FE-7ADABDF8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476030-FA0D-386C-EECB-E93A93CD4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CE1879-543F-6DE1-20DB-38A9F6996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B1C7DC-559F-FC11-D748-763409CF5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30B51B-3192-296D-FFD9-59A85064F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CAB2D1-7A18-2499-DD14-91F0E1BEC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8C44-D42D-4F44-AF3D-95376ABE7C4A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3D1999-7FAC-613A-4599-736ECFE8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B97DE2-EFDC-8FBD-6788-3FDA133D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07CB-52BB-4103-8343-7453D753C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97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6D125-2E45-8408-25B4-A2FF7084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877247-C4C0-CD83-EE8A-4C21E62D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8C44-D42D-4F44-AF3D-95376ABE7C4A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A2D4B9-C251-7B46-5A4F-55E9CC18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D70C9E-A2E0-6FB2-1B79-F571C460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07CB-52BB-4103-8343-7453D753C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7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88F776-DF21-8002-5526-2C6FD952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8C44-D42D-4F44-AF3D-95376ABE7C4A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1E1F36-371C-CA2F-BAFC-797F93965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09C01B-58CE-EE38-4CDA-1613ECD6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07CB-52BB-4103-8343-7453D753C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76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AA8CA-CCD5-EA11-0747-19B7209E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BC368-6ABC-36D4-1AA8-C017B2DBA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5EEAD3-D413-3F6C-5018-A784A214D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914C60-0478-6A50-C05A-591EE24E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8C44-D42D-4F44-AF3D-95376ABE7C4A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DDCA15-A973-3088-FE5C-8F68346DC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AB2157-1D7C-ABAF-0F40-DEF31892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07CB-52BB-4103-8343-7453D753C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7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705F2-2D58-BF09-AAAD-669DC0F7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568B49-1A4B-DA3C-B5CD-F4FE6D41C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DB6278-7608-893A-76C3-9DB1186D6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A8F43F-C4D5-5428-538C-B7F84C9E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8C44-D42D-4F44-AF3D-95376ABE7C4A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B44540-F5BA-9A79-BEB7-B3026BC0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732A6D-7B3F-7A60-4939-A7694C49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07CB-52BB-4103-8343-7453D753C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9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91C046-A18D-647B-33E9-12A4150B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778C79-9CFB-22EC-2DBF-9B5A1134A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EF98D-FCAA-348A-806F-96B04E126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78C44-D42D-4F44-AF3D-95376ABE7C4A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F2944C-D775-A850-4328-7BA7D3FF5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11A270-2E65-2E11-1740-88CF8B87A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007CB-52BB-4103-8343-7453D753C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41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F145B-42DD-5636-DD49-EF85769A7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967" y="991734"/>
            <a:ext cx="11236037" cy="3039938"/>
          </a:xfrm>
        </p:spPr>
        <p:txBody>
          <a:bodyPr>
            <a:normAutofit/>
          </a:bodyPr>
          <a:lstStyle/>
          <a:p>
            <a:br>
              <a:rPr lang="en-GB" altLang="zh-CN" sz="20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GB" altLang="zh-CN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Machine learning classification of aneurysms using imaging and simulation data</a:t>
            </a:r>
            <a:br>
              <a:rPr lang="en-GB" altLang="zh-CN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GB" altLang="zh-CN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/</a:t>
            </a:r>
            <a:r>
              <a:rPr lang="en-GB" altLang="zh-CN" sz="2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Machine learning and Deep learning method for predicting </a:t>
            </a:r>
            <a:r>
              <a:rPr lang="en-GB" altLang="zh-CN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aneurysms</a:t>
            </a:r>
            <a:r>
              <a:rPr lang="en-GB" altLang="zh-CN" sz="2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rupture risk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DA519D-5C09-8D6B-661B-A980052F7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8294" y="4469586"/>
            <a:ext cx="6483706" cy="751637"/>
          </a:xfrm>
        </p:spPr>
        <p:txBody>
          <a:bodyPr/>
          <a:lstStyle/>
          <a:p>
            <a:r>
              <a:rPr lang="en-US" altLang="zh-CN" dirty="0"/>
              <a:t>- By Wenjie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7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53DBA-F67A-A26F-CCA3-8850ACA8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Multi-branch </a:t>
            </a:r>
            <a:r>
              <a:rPr lang="en-US" altLang="zh-CN" dirty="0" err="1"/>
              <a:t>PointNet</a:t>
            </a:r>
            <a:r>
              <a:rPr lang="en-US" altLang="zh-CN" dirty="0"/>
              <a:t>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C2E82-4DEF-5B2B-0D0E-BDEEBE482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BFDB0A-403D-249B-3C5A-64AB47E71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535" y="1825625"/>
            <a:ext cx="7607691" cy="419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9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00B6F-E660-9C15-BB71-D1608961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Split the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4E263-B9A0-6656-B5AA-FBD0989A4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5278" cy="4351338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476795-3CA8-40D8-2150-2E7A26295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01" y="2368593"/>
            <a:ext cx="3890019" cy="32654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E12DA4-70F0-D28A-9FEE-9FA57780C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270" y="2368593"/>
            <a:ext cx="2870565" cy="326540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AD51CF9-47DD-1482-7889-26C23D900E9D}"/>
              </a:ext>
            </a:extLst>
          </p:cNvPr>
          <p:cNvSpPr txBox="1"/>
          <p:nvPr/>
        </p:nvSpPr>
        <p:spPr>
          <a:xfrm>
            <a:off x="1614715" y="5644387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Vessel with out IA model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A53FDF-FFE2-DF5A-02FD-73EE02FF3AB6}"/>
              </a:ext>
            </a:extLst>
          </p:cNvPr>
          <p:cNvSpPr txBox="1"/>
          <p:nvPr/>
        </p:nvSpPr>
        <p:spPr>
          <a:xfrm>
            <a:off x="5543920" y="572756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IA dome model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71860FB-5BA9-E4D9-E8C5-95E4D7854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835" y="2275028"/>
            <a:ext cx="3279555" cy="301214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B68370E-BD27-BB06-C5CB-FFEAB492C881}"/>
              </a:ext>
            </a:extLst>
          </p:cNvPr>
          <p:cNvSpPr txBox="1"/>
          <p:nvPr/>
        </p:nvSpPr>
        <p:spPr>
          <a:xfrm>
            <a:off x="8398459" y="5633995"/>
            <a:ext cx="2955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Vessel with IA model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77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46FD1-BCD9-5A4B-97BB-20CFA735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5365"/>
            <a:ext cx="10515600" cy="1325563"/>
          </a:xfrm>
        </p:spPr>
        <p:txBody>
          <a:bodyPr/>
          <a:lstStyle/>
          <a:p>
            <a:r>
              <a:rPr lang="en-US" altLang="zh-CN" dirty="0"/>
              <a:t>05/06/2024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C6573C-78E4-BEE4-8CE2-947F7AF83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395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A850731-70FD-5497-26C6-5E3321ECBD61}"/>
              </a:ext>
            </a:extLst>
          </p:cNvPr>
          <p:cNvSpPr txBox="1"/>
          <p:nvPr/>
        </p:nvSpPr>
        <p:spPr>
          <a:xfrm>
            <a:off x="1426464" y="357253"/>
            <a:ext cx="267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PointNet</a:t>
            </a:r>
            <a:r>
              <a:rPr lang="en-US" altLang="zh-CN" dirty="0"/>
              <a:t> on cut1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AFC8B1-E693-0185-5439-3E7585C8789D}"/>
              </a:ext>
            </a:extLst>
          </p:cNvPr>
          <p:cNvSpPr txBox="1"/>
          <p:nvPr/>
        </p:nvSpPr>
        <p:spPr>
          <a:xfrm>
            <a:off x="8086346" y="357253"/>
            <a:ext cx="213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PointNet</a:t>
            </a:r>
            <a:r>
              <a:rPr lang="en-US" altLang="zh-CN" dirty="0"/>
              <a:t> on vessel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2688AE-F71F-0D88-994A-FCFD37536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8" y="726585"/>
            <a:ext cx="3795839" cy="271557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AA74178-092F-8EEA-32FA-98229D6C7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432" y="726585"/>
            <a:ext cx="3980690" cy="284782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766C73E-0967-3D6D-04C5-06FBD520F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6182" y="3343876"/>
            <a:ext cx="3002872" cy="35141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BB4132-FB3C-06D3-0733-180886A00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6560" y="3343876"/>
            <a:ext cx="3002872" cy="351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25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572D2-65D4-5DCB-23DC-83056D194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98" y="54413"/>
            <a:ext cx="10515600" cy="1325563"/>
          </a:xfrm>
        </p:spPr>
        <p:txBody>
          <a:bodyPr/>
          <a:lstStyle/>
          <a:p>
            <a:r>
              <a:rPr lang="en-US" altLang="zh-CN" dirty="0"/>
              <a:t>Loss and Accuracy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8B96BA-4E7E-CD51-C5D9-E5B4204AA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128" y="2093976"/>
            <a:ext cx="5459574" cy="39618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7AD199-CD54-31BF-5958-BCC8C9C56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98" y="2259890"/>
            <a:ext cx="5074110" cy="363006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EE09D36-37A7-9210-827F-AF63D203AFDD}"/>
              </a:ext>
            </a:extLst>
          </p:cNvPr>
          <p:cNvSpPr txBox="1"/>
          <p:nvPr/>
        </p:nvSpPr>
        <p:spPr>
          <a:xfrm>
            <a:off x="2066544" y="1353949"/>
            <a:ext cx="267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PointNet</a:t>
            </a:r>
            <a:r>
              <a:rPr lang="en-US" altLang="zh-CN" dirty="0"/>
              <a:t> on Dome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82C0BC-6EFA-DAB5-33A0-02B2EA297F0E}"/>
              </a:ext>
            </a:extLst>
          </p:cNvPr>
          <p:cNvSpPr txBox="1"/>
          <p:nvPr/>
        </p:nvSpPr>
        <p:spPr>
          <a:xfrm>
            <a:off x="6315187" y="1405121"/>
            <a:ext cx="479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Double-Branch </a:t>
            </a:r>
            <a:r>
              <a:rPr lang="en-US" altLang="zh-CN" dirty="0" err="1"/>
              <a:t>PointNet</a:t>
            </a:r>
            <a:r>
              <a:rPr lang="en-US" altLang="zh-CN" dirty="0"/>
              <a:t> on Dome and Vessel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57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C8006-3B16-A2F1-AE8D-DD5EBB60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Confusion Matrix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ECC6983-6597-D9BB-3A12-2E974C27D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596" y="2026347"/>
            <a:ext cx="3718283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D99888-0CF1-3794-E0B0-B3F7960B8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938" y="2026347"/>
            <a:ext cx="3718282" cy="43513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228571F-EEA2-905C-5645-5EA1587AA73A}"/>
              </a:ext>
            </a:extLst>
          </p:cNvPr>
          <p:cNvSpPr txBox="1"/>
          <p:nvPr/>
        </p:nvSpPr>
        <p:spPr>
          <a:xfrm>
            <a:off x="1847357" y="1454850"/>
            <a:ext cx="267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PointNet</a:t>
            </a:r>
            <a:r>
              <a:rPr lang="en-US" altLang="zh-CN" dirty="0"/>
              <a:t> on Dome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0D9A10-8108-BBE7-B8BB-C22681976AB7}"/>
              </a:ext>
            </a:extLst>
          </p:cNvPr>
          <p:cNvSpPr txBox="1"/>
          <p:nvPr/>
        </p:nvSpPr>
        <p:spPr>
          <a:xfrm>
            <a:off x="6096000" y="1506022"/>
            <a:ext cx="479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Double-Branch </a:t>
            </a:r>
            <a:r>
              <a:rPr lang="en-US" altLang="zh-CN" dirty="0" err="1"/>
              <a:t>PointNet</a:t>
            </a:r>
            <a:r>
              <a:rPr lang="en-US" altLang="zh-CN" dirty="0"/>
              <a:t> on Dome and Vessel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022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E9DF3-CA2F-C677-642F-51503FE4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Motivation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33C859-240A-ED36-36E7-DEA384FE9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Intracranial aneurysms(IA) is a cerebrovascular disease that mainly occurs in the cerebral artery, it is distinguished by pathological dilation of blood vessels</a:t>
            </a:r>
          </a:p>
          <a:p>
            <a:r>
              <a:rPr lang="en-US" altLang="zh-CN" dirty="0"/>
              <a:t>A rupture of IA can cause instantly death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04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B9138-6C33-28E1-3AA5-544464FE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CAE87-05D0-5304-B36C-6B22F6E1C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Predict risk of rupture </a:t>
            </a:r>
            <a:r>
              <a:rPr lang="en-GB" altLang="zh-CN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Intracranial aneurysms(IA) using Machine learning and Deep learning methods</a:t>
            </a:r>
          </a:p>
          <a:p>
            <a:r>
              <a:rPr lang="en-GB" altLang="zh-CN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 the models by feed the parameters or other form of data that contain the information of the IA</a:t>
            </a:r>
            <a:endParaRPr lang="en-GB" altLang="zh-CN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499A87C-96B5-4EC1-E7F1-FA4E7686A9A8}"/>
              </a:ext>
            </a:extLst>
          </p:cNvPr>
          <p:cNvSpPr txBox="1">
            <a:spLocks/>
          </p:cNvSpPr>
          <p:nvPr/>
        </p:nvSpPr>
        <p:spPr>
          <a:xfrm>
            <a:off x="838200" y="41637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F94FCF5-FC20-C6D4-2BFC-EAD66ABFFB15}"/>
              </a:ext>
            </a:extLst>
          </p:cNvPr>
          <p:cNvSpPr txBox="1">
            <a:spLocks/>
          </p:cNvSpPr>
          <p:nvPr/>
        </p:nvSpPr>
        <p:spPr>
          <a:xfrm>
            <a:off x="838200" y="548932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AneuX</a:t>
            </a:r>
            <a:r>
              <a:rPr lang="en-GB" altLang="zh-CN" dirty="0">
                <a:latin typeface="Arial" panose="020B0604020202020204" pitchFamily="34" charset="0"/>
                <a:ea typeface="宋体" panose="02010600030101010101" pitchFamily="2" charset="-122"/>
              </a:rPr>
              <a:t> morphology database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56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6BE3B-2F7A-575A-C677-C13BDEF3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AneuX</a:t>
            </a:r>
            <a:r>
              <a:rPr lang="en-GB" altLang="zh-CN" sz="44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morphology database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C42420-8467-5161-BF63-00CE6B20F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750 aneurysm domes (surface meshes)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668 vessel trees (surface meshes)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3 different data sources (</a:t>
            </a:r>
            <a:r>
              <a:rPr lang="en-US" altLang="zh-CN" dirty="0" err="1"/>
              <a:t>AneuX</a:t>
            </a:r>
            <a:r>
              <a:rPr lang="en-US" altLang="zh-CN" dirty="0"/>
              <a:t>, @neurIST, </a:t>
            </a:r>
            <a:r>
              <a:rPr lang="en-US" altLang="zh-CN" dirty="0" err="1"/>
              <a:t>Aneurisk</a:t>
            </a:r>
            <a:r>
              <a:rPr lang="en-US" altLang="zh-CN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3 different mesh resolutions (original resolution, 0.01mm² and 0.05mm² target cell area)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4 different cut </a:t>
            </a:r>
            <a:r>
              <a:rPr lang="en-US" altLang="zh-CN" dirty="0"/>
              <a:t>configurations (including cut1, cut2, planar and ninja)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5 clinical parameters (aneurysm rupture status, location and side; patient age and sex)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170 pre-computed morphometric indices for each of the aneurysm domes</a:t>
            </a:r>
          </a:p>
        </p:txBody>
      </p:sp>
    </p:spTree>
    <p:extLst>
      <p:ext uri="{BB962C8B-B14F-4D97-AF65-F5344CB8AC3E}">
        <p14:creationId xmlns:p14="http://schemas.microsoft.com/office/powerpoint/2010/main" val="236939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F7380-B84A-9021-C725-4386FC54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Machine learning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DCAA9C-794C-ED04-E24E-765462E42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With only IA </a:t>
            </a:r>
            <a:r>
              <a:rPr lang="en-GB" altLang="zh-CN" sz="16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morphology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</a:p>
          <a:p>
            <a:endParaRPr lang="en-US" altLang="zh-CN" sz="1600" dirty="0"/>
          </a:p>
          <a:p>
            <a:r>
              <a:rPr lang="en-US" altLang="zh-CN" sz="1600" dirty="0"/>
              <a:t>Linear regression(Ridge and Lasso)</a:t>
            </a:r>
          </a:p>
          <a:p>
            <a:pPr marL="0" indent="0">
              <a:buNone/>
            </a:pPr>
            <a:endParaRPr lang="en-US" altLang="zh-CN" sz="1600" dirty="0"/>
          </a:p>
          <a:p>
            <a:r>
              <a:rPr lang="en-US" altLang="zh-CN" sz="1600" dirty="0"/>
              <a:t>Logistic regression</a:t>
            </a:r>
          </a:p>
          <a:p>
            <a:pPr marL="0" indent="0">
              <a:buNone/>
            </a:pPr>
            <a:endParaRPr lang="en-US" altLang="zh-CN" sz="1600" dirty="0"/>
          </a:p>
          <a:p>
            <a:r>
              <a:rPr lang="en-US" altLang="zh-CN" sz="1600" dirty="0"/>
              <a:t>Random Tree</a:t>
            </a:r>
          </a:p>
          <a:p>
            <a:endParaRPr lang="en-US" altLang="zh-CN" sz="1600" dirty="0"/>
          </a:p>
          <a:p>
            <a:endParaRPr lang="en-US" altLang="zh-CN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748B70-4768-FBC4-A52E-C55302F50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674" y="1372214"/>
            <a:ext cx="3183584" cy="26065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96038B-7EB5-C46D-70BE-728745212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166" y="1394522"/>
            <a:ext cx="3149250" cy="27405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0B04940-236E-09D5-7D50-18D22051E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583" y="4135970"/>
            <a:ext cx="2922238" cy="247209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2BE2CF5-675C-70BC-6DFF-A8F54A39F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7342" y="4135090"/>
            <a:ext cx="3046458" cy="261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8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94EB0-2CC6-3675-65F3-1BE627C0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Poor evaluation with confusion matrix with only True/False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B6F8E-97D5-88CB-E958-756E697EE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Plan to evaluate the prediction base on possibility of rupture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582D7B-12DB-777E-FB23-67F408CCC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120" y="2311260"/>
            <a:ext cx="3206680" cy="44883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D518FC-521C-726C-92E6-DF3C06481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751" y="2799007"/>
            <a:ext cx="4036747" cy="351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0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2D851-E7C2-2C32-4D1F-22971F7E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Learning 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6EB4B-E3AA-C433-F133-3A21DEF91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CNN and RNN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With only IA </a:t>
            </a:r>
            <a:r>
              <a:rPr lang="en-GB" altLang="zh-CN" sz="28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morphology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en-US" altLang="zh-CN" dirty="0"/>
          </a:p>
          <a:p>
            <a:r>
              <a:rPr lang="en-US" altLang="zh-CN" dirty="0"/>
              <a:t>Plan to give up on this, cause the database only contain 750 samples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22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BE1A9-E338-DF94-0D99-6C1EAC5D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Learning Method Continue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DC9E9-E681-E2E9-436E-61EED9FE3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82" y="18060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3D model of the IAs</a:t>
            </a:r>
          </a:p>
          <a:p>
            <a:pPr marL="0" indent="0">
              <a:buNone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Only 682 are valid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 err="1"/>
              <a:t>PointNet</a:t>
            </a:r>
            <a:r>
              <a:rPr lang="zh-CN" altLang="en-US" sz="2000" dirty="0"/>
              <a:t>（</a:t>
            </a:r>
            <a:r>
              <a:rPr lang="en-US" altLang="zh-CN" sz="2000" dirty="0"/>
              <a:t>Charles R. Qi</a:t>
            </a:r>
            <a:r>
              <a:rPr lang="zh-CN" altLang="en-US" sz="2000" dirty="0"/>
              <a:t>，</a:t>
            </a:r>
            <a:r>
              <a:rPr lang="en-US" altLang="zh-CN" sz="2000" dirty="0"/>
              <a:t>Hao Su</a:t>
            </a:r>
            <a:r>
              <a:rPr lang="zh-CN" altLang="en-US" sz="2000" dirty="0"/>
              <a:t>，</a:t>
            </a:r>
            <a:r>
              <a:rPr lang="en-US" altLang="zh-CN" sz="2000" dirty="0"/>
              <a:t>Stanford University</a:t>
            </a:r>
            <a:r>
              <a:rPr lang="zh-CN" altLang="en-US" sz="2000" dirty="0"/>
              <a:t>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EB3DD9C-F047-CAD5-2DA8-EE3C97D2A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509" y="1492301"/>
            <a:ext cx="2765976" cy="43287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B294417-B582-1D59-E5B8-A712FEE2C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136" y="1571353"/>
            <a:ext cx="2256013" cy="417062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FC15E35-1A8E-86A6-5E9D-03F3B1955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982" y="3577613"/>
            <a:ext cx="5294057" cy="197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69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AAA8B-FFDE-724C-89B0-1ACC9009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PointNet</a:t>
            </a:r>
            <a:r>
              <a:rPr lang="en-US" altLang="zh-CN" dirty="0"/>
              <a:t> 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E53CF1-57E5-EBC7-458C-9E1D6F6DD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using Dome cut</a:t>
            </a:r>
          </a:p>
          <a:p>
            <a:pPr marL="0" indent="0">
              <a:buNone/>
            </a:pPr>
            <a:r>
              <a:rPr lang="en-US" altLang="zh-CN" dirty="0"/>
              <a:t>(Plan to also test </a:t>
            </a:r>
            <a:r>
              <a:rPr lang="en-US" altLang="zh-CN" dirty="0" err="1"/>
              <a:t>PointNet</a:t>
            </a:r>
            <a:r>
              <a:rPr lang="en-US" altLang="zh-CN" dirty="0"/>
              <a:t> on vessel or IA cut1)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EB5017-1057-FE3F-FBB9-63348E569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557" y="3017171"/>
            <a:ext cx="4249179" cy="30835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483695-9F8D-6879-8737-AF2EAC4FF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913" y="2916409"/>
            <a:ext cx="3778149" cy="33954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B5A4CE-B37C-E7BF-0123-B96A20469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988" y="395619"/>
            <a:ext cx="2437705" cy="212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39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343</Words>
  <Application>Microsoft Office PowerPoint</Application>
  <PresentationFormat>宽屏</PresentationFormat>
  <Paragraphs>52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 Machine learning classification of aneurysms using imaging and simulation data /Machine learning and Deep learning method for predicting aneurysms rupture risk</vt:lpstr>
      <vt:lpstr>Motivation</vt:lpstr>
      <vt:lpstr>Aim</vt:lpstr>
      <vt:lpstr>AneuX morphology database</vt:lpstr>
      <vt:lpstr>Machine learning methods</vt:lpstr>
      <vt:lpstr>Poor evaluation with confusion matrix with only True/False</vt:lpstr>
      <vt:lpstr>Deep Learning Method</vt:lpstr>
      <vt:lpstr>Deep Learning Method Continue</vt:lpstr>
      <vt:lpstr>PointNet Result</vt:lpstr>
      <vt:lpstr>Multi-branch PointNet model</vt:lpstr>
      <vt:lpstr>Split the model</vt:lpstr>
      <vt:lpstr>05/06/2024</vt:lpstr>
      <vt:lpstr>PowerPoint 演示文稿</vt:lpstr>
      <vt:lpstr>Loss and Accuracy</vt:lpstr>
      <vt:lpstr>Confusion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Machine learning classification of aneurysms using imaging and simulation data /Machine learning and Deep learning method for predicting aneurysms rupture risk</dc:title>
  <dc:creator>wenjie zhang</dc:creator>
  <cp:lastModifiedBy>wenjie zhang</cp:lastModifiedBy>
  <cp:revision>5</cp:revision>
  <dcterms:created xsi:type="dcterms:W3CDTF">2024-04-25T15:54:44Z</dcterms:created>
  <dcterms:modified xsi:type="dcterms:W3CDTF">2024-06-05T09:08:25Z</dcterms:modified>
</cp:coreProperties>
</file>