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86" r:id="rId4"/>
    <p:sldId id="290" r:id="rId5"/>
    <p:sldId id="287" r:id="rId6"/>
    <p:sldId id="288" r:id="rId7"/>
    <p:sldId id="289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3"/>
    <p:restoredTop sz="95470"/>
  </p:normalViewPr>
  <p:slideViewPr>
    <p:cSldViewPr snapToGrid="0" snapToObjects="1" showGuides="1">
      <p:cViewPr varScale="1">
        <p:scale>
          <a:sx n="112" d="100"/>
          <a:sy n="112" d="100"/>
        </p:scale>
        <p:origin x="-1932" y="-72"/>
      </p:cViewPr>
      <p:guideLst>
        <p:guide orient="horz" pos="2160"/>
        <p:guide orient="horz" pos="38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6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D080-37A6-F24B-B78D-17FAB3D256E5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9FC-807A-074E-B68E-D1B87324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84F9-5844-A041-990A-4DB2EC6CDB70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0A5C-6B8D-8740-ACDD-A40F7FCA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0A5C-6B8D-8740-ACDD-A40F7FCA9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0" y="421746"/>
            <a:ext cx="3023616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29" y="1943035"/>
            <a:ext cx="5486400" cy="1446550"/>
          </a:xfrm>
        </p:spPr>
        <p:txBody>
          <a:bodyPr wrap="square" anchor="b">
            <a:sp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729" y="3586463"/>
            <a:ext cx="5486400" cy="338554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0728" y="3925017"/>
            <a:ext cx="3413125" cy="27699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8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139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275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97412" y="962025"/>
            <a:ext cx="3989388" cy="5114925"/>
          </a:xfrm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887266"/>
            <a:ext cx="8229600" cy="4189684"/>
          </a:xfrm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6862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6300" y="962025"/>
            <a:ext cx="4000500" cy="497369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82635" y="6076950"/>
            <a:ext cx="4206641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0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and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91440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85800"/>
            <a:ext cx="4572000" cy="6172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91440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311746"/>
            <a:ext cx="9144000" cy="30821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3700498"/>
            <a:ext cx="8416798" cy="424732"/>
          </a:xfrm>
        </p:spPr>
        <p:txBody>
          <a:bodyPr wrap="square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4127211"/>
            <a:ext cx="8416802" cy="3139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4590288"/>
            <a:ext cx="8416799" cy="111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4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53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42" y="3570649"/>
            <a:ext cx="594360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8" y="42339"/>
            <a:ext cx="1499616" cy="6096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© 2016 IHS </a:t>
            </a:r>
            <a:r>
              <a:rPr lang="en-US" sz="600" dirty="0" err="1" smtClean="0">
                <a:solidFill>
                  <a:schemeClr val="bg1"/>
                </a:solidFill>
              </a:rPr>
              <a:t>Markit</a:t>
            </a:r>
            <a:r>
              <a:rPr lang="en-US" sz="600" dirty="0" smtClean="0">
                <a:solidFill>
                  <a:schemeClr val="bg1"/>
                </a:solidFill>
              </a:rPr>
              <a:t>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1" y="41896"/>
            <a:ext cx="1499616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42" y="3570649"/>
            <a:ext cx="594360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4619B-9823-F845-874B-2390AC991B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4116772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1" y="1884363"/>
            <a:ext cx="4116772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8456214" cy="461665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7" y="1389888"/>
            <a:ext cx="8458200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1884363"/>
            <a:ext cx="4104165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1884363"/>
            <a:ext cx="4115511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2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710" y="962025"/>
            <a:ext cx="4104163" cy="461665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38988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1884363"/>
            <a:ext cx="4104165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413" y="1389888"/>
            <a:ext cx="4115511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1884363"/>
            <a:ext cx="4115511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97413" y="962025"/>
            <a:ext cx="4115511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9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 with 2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413" y="1755648"/>
            <a:ext cx="4115511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2249424"/>
            <a:ext cx="4115511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97413" y="962025"/>
            <a:ext cx="4115511" cy="830997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27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06"/>
            <a:ext cx="9153144" cy="689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8" y="42339"/>
            <a:ext cx="1499616" cy="60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752" y="961011"/>
            <a:ext cx="8460171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53" y="1887266"/>
            <a:ext cx="8460170" cy="418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942" y="270195"/>
            <a:ext cx="41185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704619B-9823-F845-874B-2390AC991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3" r:id="rId5"/>
    <p:sldLayoutId id="2147483664" r:id="rId6"/>
    <p:sldLayoutId id="2147483665" r:id="rId7"/>
    <p:sldLayoutId id="2147483674" r:id="rId8"/>
    <p:sldLayoutId id="2147483680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66" r:id="rId15"/>
    <p:sldLayoutId id="21474836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73038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HelveticaNeueDeskInterface-Regular" charset="0"/>
        <a:buChar char="&gt;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15938" indent="-1714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HelveticaNeueDeskInterface-Regular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606" userDrawn="1">
          <p15:clr>
            <a:srgbClr val="F26B43"/>
          </p15:clr>
        </p15:guide>
        <p15:guide id="4" orient="horz" pos="1187" userDrawn="1">
          <p15:clr>
            <a:srgbClr val="F26B43"/>
          </p15:clr>
        </p15:guide>
        <p15:guide id="7" orient="horz" pos="3828" userDrawn="1">
          <p15:clr>
            <a:srgbClr val="F26B43"/>
          </p15:clr>
        </p15:guide>
        <p15:guide id="8" orient="horz" pos="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28" y="2730466"/>
            <a:ext cx="7340475" cy="1446550"/>
          </a:xfrm>
        </p:spPr>
        <p:txBody>
          <a:bodyPr/>
          <a:lstStyle/>
          <a:p>
            <a:r>
              <a:rPr lang="en-US" dirty="0" smtClean="0"/>
              <a:t>Evaluation of SMA Twitter Sentiment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729" y="4373894"/>
            <a:ext cx="5486400" cy="338554"/>
          </a:xfrm>
        </p:spPr>
        <p:txBody>
          <a:bodyPr/>
          <a:lstStyle/>
          <a:p>
            <a:r>
              <a:rPr lang="en-US" dirty="0" smtClean="0"/>
              <a:t>Lou Zhang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0728" y="4712448"/>
            <a:ext cx="3413125" cy="276999"/>
          </a:xfrm>
        </p:spPr>
        <p:txBody>
          <a:bodyPr/>
          <a:lstStyle/>
          <a:p>
            <a:r>
              <a:rPr lang="en-US" dirty="0" smtClean="0"/>
              <a:t>2017-05-17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Significance of Twitter sentiment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Special considerations</a:t>
            </a:r>
          </a:p>
          <a:p>
            <a:r>
              <a:rPr lang="en-US" dirty="0" smtClean="0"/>
              <a:t>Relationship to oil price</a:t>
            </a:r>
          </a:p>
          <a:p>
            <a:r>
              <a:rPr lang="en-US" dirty="0" smtClean="0"/>
              <a:t>Relationship to trading positions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Twitter Sentiment to Oil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sentiment may be of value for two reasons:</a:t>
            </a:r>
          </a:p>
          <a:p>
            <a:pPr lvl="1"/>
            <a:r>
              <a:rPr lang="en-US" dirty="0" smtClean="0"/>
              <a:t>in trying to predict the future of oil prices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be a synthesized, clear metric to measure market sentiment (bullish or bearishness)</a:t>
            </a:r>
          </a:p>
          <a:p>
            <a:pPr lvl="1"/>
            <a:endParaRPr lang="en-US" dirty="0"/>
          </a:p>
          <a:p>
            <a:r>
              <a:rPr lang="en-US" dirty="0" smtClean="0"/>
              <a:t>We try and evaluate the ability of SMA’s metrics for both these goals</a:t>
            </a:r>
          </a:p>
          <a:p>
            <a:pPr lvl="1"/>
            <a:r>
              <a:rPr lang="en-US" dirty="0" smtClean="0"/>
              <a:t>we find that predicting the future prices seems infeasible</a:t>
            </a:r>
          </a:p>
          <a:p>
            <a:pPr lvl="1"/>
            <a:r>
              <a:rPr lang="en-US" dirty="0" smtClean="0"/>
              <a:t>we find that “s-score” is a reasonable quantification of market sentiment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sentiment is recorded even after markets close, indicating it does not line up perfectly with trading data</a:t>
            </a:r>
          </a:p>
          <a:p>
            <a:pPr lvl="1"/>
            <a:r>
              <a:rPr lang="en-US" dirty="0" smtClean="0"/>
              <a:t>May have an unfair advantage in correlating to market price of oil</a:t>
            </a:r>
          </a:p>
          <a:p>
            <a:pPr lvl="1"/>
            <a:r>
              <a:rPr lang="en-US" dirty="0" smtClean="0"/>
              <a:t>After close of markets, price of oil is set</a:t>
            </a:r>
          </a:p>
          <a:p>
            <a:pPr lvl="1"/>
            <a:r>
              <a:rPr lang="en-US" dirty="0" smtClean="0"/>
              <a:t>Twitter sentiment for the remainder of the day may reflect this set oil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sentiment recorded every 5 minutes</a:t>
            </a:r>
          </a:p>
          <a:p>
            <a:r>
              <a:rPr lang="en-US" dirty="0" smtClean="0"/>
              <a:t>Aggregated sentiment by day to track against oil price (average of all observations in a day)</a:t>
            </a:r>
          </a:p>
          <a:p>
            <a:r>
              <a:rPr lang="en-US" dirty="0" smtClean="0"/>
              <a:t>Aggregated sentiment by week to track against crude oil trading activity (average of all observations in a week)</a:t>
            </a:r>
          </a:p>
          <a:p>
            <a:endParaRPr lang="en-US" dirty="0"/>
          </a:p>
          <a:p>
            <a:r>
              <a:rPr lang="en-US" dirty="0" smtClean="0"/>
              <a:t>Two data sets</a:t>
            </a:r>
          </a:p>
          <a:p>
            <a:pPr lvl="1"/>
            <a:r>
              <a:rPr lang="en-US" dirty="0" smtClean="0"/>
              <a:t>CL_F Commodities</a:t>
            </a:r>
          </a:p>
          <a:p>
            <a:pPr lvl="2"/>
            <a:r>
              <a:rPr lang="en-US" dirty="0" smtClean="0"/>
              <a:t>Smaller, goes from 09/2015 to 12/2016 (16 months)</a:t>
            </a:r>
          </a:p>
          <a:p>
            <a:pPr lvl="1"/>
            <a:r>
              <a:rPr lang="en-US" dirty="0" smtClean="0"/>
              <a:t>CL_F Equities</a:t>
            </a:r>
          </a:p>
          <a:p>
            <a:pPr lvl="2"/>
            <a:r>
              <a:rPr lang="en-US" dirty="0" smtClean="0"/>
              <a:t>Much larger, goes from 01/2010 to 09/2016 (81 months)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Oil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Trading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HSM Theme">
      <a:dk1>
        <a:srgbClr val="000000"/>
      </a:dk1>
      <a:lt1>
        <a:srgbClr val="FFFFFF"/>
      </a:lt1>
      <a:dk2>
        <a:srgbClr val="4B4B4B"/>
      </a:dk2>
      <a:lt2>
        <a:srgbClr val="999999"/>
      </a:lt2>
      <a:accent1>
        <a:srgbClr val="00B140"/>
      </a:accent1>
      <a:accent2>
        <a:srgbClr val="B8B7B8"/>
      </a:accent2>
      <a:accent3>
        <a:srgbClr val="008E89"/>
      </a:accent3>
      <a:accent4>
        <a:srgbClr val="97D700"/>
      </a:accent4>
      <a:accent5>
        <a:srgbClr val="00A9E0"/>
      </a:accent5>
      <a:accent6>
        <a:srgbClr val="FF8F1C"/>
      </a:accent6>
      <a:hlink>
        <a:srgbClr val="0066B3"/>
      </a:hlink>
      <a:folHlink>
        <a:srgbClr val="830065"/>
      </a:folHlink>
    </a:clrScheme>
    <a:fontScheme name="Office Theme">
      <a:majorFont>
        <a:latin typeface="Verdan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IHSM Purple">
      <a:srgbClr val="830065"/>
    </a:custClr>
    <a:custClr name="IHSM Orig Red 3">
      <a:srgbClr val="F7BFAD"/>
    </a:custClr>
    <a:custClr name="IHSM Red">
      <a:srgbClr val="F4364C"/>
    </a:custClr>
    <a:custClr name="IHSM Blue 30">
      <a:srgbClr val="B2E5F6"/>
    </a:custClr>
    <a:custClr name="IHSM Orig Blue">
      <a:srgbClr val="0066B3"/>
    </a:custClr>
    <a:custClr name="IHSM Orig Yellow">
      <a:srgbClr val="FFD200"/>
    </a:custClr>
    <a:custClr name="IHSM Orig Gray 1">
      <a:srgbClr val="707C8A"/>
    </a:custClr>
    <a:custClr name="IHSM Orig Gray 2">
      <a:srgbClr val="D8DCD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7325</TotalTime>
  <Words>255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Evaluation of SMA Twitter Sentiment</vt:lpstr>
      <vt:lpstr>Overview</vt:lpstr>
      <vt:lpstr>Significance of Twitter Sentiment to Oil Price</vt:lpstr>
      <vt:lpstr>Special Considerations</vt:lpstr>
      <vt:lpstr>Exploratory Data Analysis</vt:lpstr>
      <vt:lpstr>Relationship to Oil Price</vt:lpstr>
      <vt:lpstr>Relationship to Trading Positions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Zhang, Lou</cp:lastModifiedBy>
  <cp:revision>248</cp:revision>
  <dcterms:created xsi:type="dcterms:W3CDTF">2016-07-05T18:26:51Z</dcterms:created>
  <dcterms:modified xsi:type="dcterms:W3CDTF">2017-05-17T18:22:06Z</dcterms:modified>
</cp:coreProperties>
</file>