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0" r:id="rId4"/>
    <p:sldId id="268" r:id="rId5"/>
    <p:sldId id="267" r:id="rId6"/>
    <p:sldId id="269" r:id="rId7"/>
    <p:sldId id="276" r:id="rId8"/>
    <p:sldId id="270" r:id="rId9"/>
    <p:sldId id="266" r:id="rId10"/>
    <p:sldId id="273" r:id="rId11"/>
    <p:sldId id="275" r:id="rId12"/>
    <p:sldId id="262" r:id="rId13"/>
    <p:sldId id="272" r:id="rId14"/>
    <p:sldId id="274" r:id="rId15"/>
    <p:sldId id="271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3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3"/>
    <p:restoredTop sz="95470"/>
  </p:normalViewPr>
  <p:slideViewPr>
    <p:cSldViewPr snapToGrid="0" snapToObjects="1" showGuides="1">
      <p:cViewPr varScale="1">
        <p:scale>
          <a:sx n="106" d="100"/>
          <a:sy n="106" d="100"/>
        </p:scale>
        <p:origin x="1482" y="102"/>
      </p:cViewPr>
      <p:guideLst>
        <p:guide pos="2880"/>
        <p:guide orient="horz" pos="2160"/>
        <p:guide orient="horz" pos="38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468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1D080-37A6-F24B-B78D-17FAB3D256E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9FC-807A-074E-B68E-D1B87324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73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484F9-5844-A041-990A-4DB2EC6CDB70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D0A5C-6B8D-8740-ACDD-A40F7FCA9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144" cy="68648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0" y="421746"/>
            <a:ext cx="3023616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729" y="1943035"/>
            <a:ext cx="5486400" cy="1446550"/>
          </a:xfrm>
        </p:spPr>
        <p:txBody>
          <a:bodyPr wrap="square" anchor="b">
            <a:sp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0729" y="3586463"/>
            <a:ext cx="5486400" cy="338554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/>
                </a:solidFill>
              </a:rPr>
              <a:t>© 2016 IHS </a:t>
            </a:r>
            <a:r>
              <a:rPr lang="en-US" sz="600" dirty="0" err="1" smtClean="0">
                <a:solidFill>
                  <a:schemeClr val="tx2"/>
                </a:solidFill>
              </a:rPr>
              <a:t>Markit</a:t>
            </a:r>
            <a:r>
              <a:rPr lang="en-US" sz="600" dirty="0" smtClean="0">
                <a:solidFill>
                  <a:schemeClr val="tx2"/>
                </a:solidFill>
              </a:rPr>
              <a:t>. All Rights Reserved.</a:t>
            </a:r>
            <a:endParaRPr lang="en-US" sz="600" dirty="0">
              <a:solidFill>
                <a:schemeClr val="tx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60728" y="3925017"/>
            <a:ext cx="3413125" cy="276999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8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962025"/>
            <a:ext cx="4104163" cy="830997"/>
          </a:xfrm>
        </p:spPr>
        <p:txBody>
          <a:bodyPr wrap="square" anchor="t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1755648"/>
            <a:ext cx="4104165" cy="313932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2249424"/>
            <a:ext cx="4104165" cy="38275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697412" y="962025"/>
            <a:ext cx="3989388" cy="5114925"/>
          </a:xfrm>
        </p:spPr>
        <p:txBody>
          <a:bodyPr/>
          <a:lstStyle>
            <a:lvl1pPr marL="0" indent="0">
              <a:buNone/>
              <a:defRPr cap="all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1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2753" y="1389888"/>
            <a:ext cx="8460170" cy="33855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887266"/>
            <a:ext cx="8229600" cy="4189684"/>
          </a:xfrm>
        </p:spPr>
        <p:txBody>
          <a:bodyPr/>
          <a:lstStyle>
            <a:lvl1pPr marL="0" indent="0">
              <a:buNone/>
              <a:defRPr cap="all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5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962025"/>
            <a:ext cx="4104163" cy="830997"/>
          </a:xfrm>
        </p:spPr>
        <p:txBody>
          <a:bodyPr wrap="square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1755648"/>
            <a:ext cx="4104165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2249424"/>
            <a:ext cx="4104165" cy="368629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86300" y="962025"/>
            <a:ext cx="4000500" cy="497369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cap="all" baseline="0"/>
            </a:lvl1pPr>
          </a:lstStyle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82635" y="6076950"/>
            <a:ext cx="4206641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0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794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ext and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9144000" cy="61722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cap="all" baseline="0"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85800"/>
            <a:ext cx="4572000" cy="61722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962025"/>
            <a:ext cx="4104163" cy="830997"/>
          </a:xfrm>
        </p:spPr>
        <p:txBody>
          <a:bodyPr wrap="square" anchor="t" anchorCtr="0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1755648"/>
            <a:ext cx="4104165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2249424"/>
            <a:ext cx="4104165" cy="38402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/>
                </a:solidFill>
              </a:rPr>
              <a:t>© 2016 IHS </a:t>
            </a:r>
            <a:r>
              <a:rPr lang="en-US" sz="600" dirty="0" err="1" smtClean="0">
                <a:solidFill>
                  <a:schemeClr val="tx2"/>
                </a:solidFill>
              </a:rPr>
              <a:t>Markit</a:t>
            </a:r>
            <a:r>
              <a:rPr lang="en-US" sz="600" dirty="0" smtClean="0">
                <a:solidFill>
                  <a:schemeClr val="tx2"/>
                </a:solidFill>
              </a:rPr>
              <a:t>. All Rights Reserved.</a:t>
            </a:r>
            <a:endParaRPr lang="en-US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9144000" cy="61722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cap="all" baseline="0"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311746"/>
            <a:ext cx="9144000" cy="30821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3700498"/>
            <a:ext cx="8416798" cy="424732"/>
          </a:xfrm>
        </p:spPr>
        <p:txBody>
          <a:bodyPr wrap="square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4127211"/>
            <a:ext cx="8416802" cy="313932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4590288"/>
            <a:ext cx="8416799" cy="1110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/>
                </a:solidFill>
              </a:rPr>
              <a:t>© 2016 IHS </a:t>
            </a:r>
            <a:r>
              <a:rPr lang="en-US" sz="600" dirty="0" err="1" smtClean="0">
                <a:solidFill>
                  <a:schemeClr val="tx2"/>
                </a:solidFill>
              </a:rPr>
              <a:t>Markit</a:t>
            </a:r>
            <a:r>
              <a:rPr lang="en-US" sz="600" dirty="0" smtClean="0">
                <a:solidFill>
                  <a:schemeClr val="tx2"/>
                </a:solidFill>
              </a:rPr>
              <a:t>. All Rights Reserved.</a:t>
            </a:r>
            <a:endParaRPr lang="en-US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46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2753" y="1389888"/>
            <a:ext cx="8460170" cy="33855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53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144" cy="6864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41" y="2869349"/>
            <a:ext cx="5943600" cy="553998"/>
          </a:xfrm>
        </p:spPr>
        <p:txBody>
          <a:bodyPr wrap="square" anchor="b">
            <a:spAutoFit/>
          </a:bodyPr>
          <a:lstStyle>
            <a:lvl1pPr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242" y="3570649"/>
            <a:ext cx="5943600" cy="33855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8" y="42339"/>
            <a:ext cx="1499616" cy="6096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© 2016 IHS </a:t>
            </a:r>
            <a:r>
              <a:rPr lang="en-US" sz="600" dirty="0" err="1" smtClean="0">
                <a:solidFill>
                  <a:schemeClr val="bg1"/>
                </a:solidFill>
              </a:rPr>
              <a:t>Markit</a:t>
            </a:r>
            <a:r>
              <a:rPr lang="en-US" sz="600" dirty="0" smtClean="0">
                <a:solidFill>
                  <a:schemeClr val="bg1"/>
                </a:solidFill>
              </a:rPr>
              <a:t>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144" cy="6864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1" y="41896"/>
            <a:ext cx="1499616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41" y="2869349"/>
            <a:ext cx="5943600" cy="553998"/>
          </a:xfrm>
        </p:spPr>
        <p:txBody>
          <a:bodyPr wrap="square" anchor="b">
            <a:spAutoFit/>
          </a:bodyPr>
          <a:lstStyle>
            <a:lvl1pPr>
              <a:lnSpc>
                <a:spcPct val="1000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242" y="3570649"/>
            <a:ext cx="5943600" cy="33855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4619B-9823-F845-874B-2390AC991B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/>
                </a:solidFill>
              </a:rPr>
              <a:t>© 2016 IHS </a:t>
            </a:r>
            <a:r>
              <a:rPr lang="en-US" sz="600" dirty="0" err="1" smtClean="0">
                <a:solidFill>
                  <a:schemeClr val="tx2"/>
                </a:solidFill>
              </a:rPr>
              <a:t>Markit</a:t>
            </a:r>
            <a:r>
              <a:rPr lang="en-US" sz="600" dirty="0" smtClean="0">
                <a:solidFill>
                  <a:schemeClr val="tx2"/>
                </a:solidFill>
              </a:rPr>
              <a:t>. All Rights Reserved.</a:t>
            </a:r>
            <a:endParaRPr lang="en-US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753" y="1884363"/>
            <a:ext cx="4116772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6151" y="1884363"/>
            <a:ext cx="4116772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962025"/>
            <a:ext cx="8456214" cy="461665"/>
          </a:xfrm>
        </p:spPr>
        <p:txBody>
          <a:bodyPr wrap="square" anchor="t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7" y="1389888"/>
            <a:ext cx="8458200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1884363"/>
            <a:ext cx="4104165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413" y="1884363"/>
            <a:ext cx="4115511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 2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710" y="962025"/>
            <a:ext cx="4104163" cy="461665"/>
          </a:xfrm>
        </p:spPr>
        <p:txBody>
          <a:bodyPr wrap="square" anchor="t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1389888"/>
            <a:ext cx="4104165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1884363"/>
            <a:ext cx="4104165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413" y="1389888"/>
            <a:ext cx="4115511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413" y="1884363"/>
            <a:ext cx="4115511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97413" y="962025"/>
            <a:ext cx="4115511" cy="461665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99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 with 2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962025"/>
            <a:ext cx="4104163" cy="830997"/>
          </a:xfrm>
        </p:spPr>
        <p:txBody>
          <a:bodyPr wrap="square" anchor="t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1755648"/>
            <a:ext cx="4104165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2249424"/>
            <a:ext cx="4104165" cy="38402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413" y="1755648"/>
            <a:ext cx="4115511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413" y="2249424"/>
            <a:ext cx="4115511" cy="38402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97413" y="962025"/>
            <a:ext cx="4115511" cy="830997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271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06"/>
            <a:ext cx="9153144" cy="6895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8" y="42339"/>
            <a:ext cx="1499616" cy="60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752" y="961011"/>
            <a:ext cx="8460171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53" y="1887266"/>
            <a:ext cx="8460170" cy="4189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942" y="270195"/>
            <a:ext cx="411858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704619B-9823-F845-874B-2390AC991B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/>
                </a:solidFill>
              </a:rPr>
              <a:t>© 2016 IHS </a:t>
            </a:r>
            <a:r>
              <a:rPr lang="en-US" sz="600" dirty="0" err="1" smtClean="0">
                <a:solidFill>
                  <a:schemeClr val="tx2"/>
                </a:solidFill>
              </a:rPr>
              <a:t>Markit</a:t>
            </a:r>
            <a:r>
              <a:rPr lang="en-US" sz="600" dirty="0" smtClean="0">
                <a:solidFill>
                  <a:schemeClr val="tx2"/>
                </a:solidFill>
              </a:rPr>
              <a:t>. All Rights Reserved.</a:t>
            </a:r>
            <a:endParaRPr lang="en-US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73" r:id="rId5"/>
    <p:sldLayoutId id="2147483664" r:id="rId6"/>
    <p:sldLayoutId id="2147483665" r:id="rId7"/>
    <p:sldLayoutId id="2147483674" r:id="rId8"/>
    <p:sldLayoutId id="2147483680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66" r:id="rId15"/>
    <p:sldLayoutId id="214748366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173038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.HelveticaNeueDeskInterface-Regular" charset="0"/>
        <a:buChar char="&gt;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15938" indent="-17145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.HelveticaNeueDeskInterface-Regular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 userDrawn="1">
          <p15:clr>
            <a:srgbClr val="F26B43"/>
          </p15:clr>
        </p15:guide>
        <p15:guide id="2" pos="5472" userDrawn="1">
          <p15:clr>
            <a:srgbClr val="F26B43"/>
          </p15:clr>
        </p15:guide>
        <p15:guide id="3" orient="horz" pos="606" userDrawn="1">
          <p15:clr>
            <a:srgbClr val="F26B43"/>
          </p15:clr>
        </p15:guide>
        <p15:guide id="4" orient="horz" pos="1187" userDrawn="1">
          <p15:clr>
            <a:srgbClr val="F26B43"/>
          </p15:clr>
        </p15:guide>
        <p15:guide id="7" orient="horz" pos="3828" userDrawn="1">
          <p15:clr>
            <a:srgbClr val="F26B43"/>
          </p15:clr>
        </p15:guide>
        <p15:guide id="8" orient="horz" pos="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istophpfeiffer.org/2012/11/07/toda-yamamoto-implementation-in-r/" TargetMode="External"/><Relationship Id="rId2" Type="http://schemas.openxmlformats.org/officeDocument/2006/relationships/hyperlink" Target="stationary_test_example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ult" TargetMode="External"/><Relationship Id="rId2" Type="http://schemas.openxmlformats.org/officeDocument/2006/relationships/hyperlink" Target="https://en.wikipedia.org/wiki/Causality#cite_note-1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en.wikipedia.org/wiki/Humean_definition_of_causality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729" y="1943035"/>
            <a:ext cx="5486400" cy="1446550"/>
          </a:xfrm>
        </p:spPr>
        <p:txBody>
          <a:bodyPr/>
          <a:lstStyle/>
          <a:p>
            <a:r>
              <a:rPr lang="en-US" dirty="0" smtClean="0"/>
              <a:t>Granger Causality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Liang Kuang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2017-04-04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 of the above formulation of G-causality makes two important assumptions about the data: </a:t>
            </a:r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that it is covariance stationary (i.e., the mean and variance of each time series do not change over time), </a:t>
            </a:r>
          </a:p>
          <a:p>
            <a:r>
              <a:rPr lang="en-US" dirty="0"/>
              <a:t>(ii) that it can be adequately described by a linear model.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Standard F-test for pair-wise GNC</a:t>
            </a:r>
          </a:p>
          <a:p>
            <a:pPr lvl="1"/>
            <a:r>
              <a:rPr lang="en-US" dirty="0">
                <a:hlinkClick r:id="rId2" action="ppaction://hlinkfile"/>
              </a:rPr>
              <a:t>Check stationarity </a:t>
            </a:r>
            <a:r>
              <a:rPr lang="en-US" dirty="0"/>
              <a:t>for the data </a:t>
            </a:r>
          </a:p>
          <a:p>
            <a:pPr lvl="1"/>
            <a:r>
              <a:rPr lang="en-US" dirty="0"/>
              <a:t>Select the best lag (p)</a:t>
            </a:r>
          </a:p>
          <a:p>
            <a:pPr lvl="1"/>
            <a:r>
              <a:rPr lang="en-US" dirty="0"/>
              <a:t>Convert data into stationary (both X and Y)</a:t>
            </a:r>
          </a:p>
          <a:p>
            <a:pPr lvl="1"/>
            <a:r>
              <a:rPr lang="en-US" dirty="0"/>
              <a:t>Test GNC using ‘</a:t>
            </a:r>
            <a:r>
              <a:rPr lang="en-US" dirty="0" err="1"/>
              <a:t>grangertest</a:t>
            </a:r>
            <a:r>
              <a:rPr lang="en-US" dirty="0"/>
              <a:t>’@</a:t>
            </a:r>
            <a:r>
              <a:rPr lang="en-US" dirty="0" err="1" smtClean="0"/>
              <a:t>lmtest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smtClean="0">
                <a:hlinkClick r:id="rId3"/>
              </a:rPr>
              <a:t>Multivariate GNC test (Toda-Yamamoto)</a:t>
            </a:r>
            <a:endParaRPr lang="en-US" dirty="0" smtClean="0"/>
          </a:p>
          <a:p>
            <a:pPr lvl="1"/>
            <a:r>
              <a:rPr lang="en-US" dirty="0" smtClean="0"/>
              <a:t>Test for integration and find the maximum order of integration</a:t>
            </a:r>
          </a:p>
          <a:p>
            <a:pPr lvl="1"/>
            <a:r>
              <a:rPr lang="en-US" dirty="0" smtClean="0"/>
              <a:t>Set up a VAR model in the levels (no difference needed)</a:t>
            </a:r>
          </a:p>
          <a:p>
            <a:pPr lvl="1"/>
            <a:r>
              <a:rPr lang="en-US" dirty="0" smtClean="0"/>
              <a:t>Determine the lag length for VAR(p)</a:t>
            </a:r>
          </a:p>
          <a:p>
            <a:pPr lvl="1"/>
            <a:r>
              <a:rPr lang="en-US" dirty="0" smtClean="0"/>
              <a:t>Test residual serial correlation</a:t>
            </a:r>
          </a:p>
          <a:p>
            <a:pPr lvl="1"/>
            <a:r>
              <a:rPr lang="en-US" dirty="0" smtClean="0"/>
              <a:t>Add maximum order of integration to the number of lags VAR(</a:t>
            </a:r>
            <a:r>
              <a:rPr lang="en-US" dirty="0" err="1" smtClean="0"/>
              <a:t>p+m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 Wald test for the first p variables only with p degree of freedom using ‘</a:t>
            </a:r>
            <a:r>
              <a:rPr lang="en-US" dirty="0" err="1" smtClean="0"/>
              <a:t>vargranger</a:t>
            </a:r>
            <a:r>
              <a:rPr lang="en-US" dirty="0" smtClean="0"/>
              <a:t>’@</a:t>
            </a:r>
            <a:r>
              <a:rPr lang="en-US" dirty="0" err="1" smtClean="0"/>
              <a:t>vars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Standard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8241" y="2869349"/>
            <a:ext cx="5943600" cy="553998"/>
          </a:xfrm>
        </p:spPr>
        <p:txBody>
          <a:bodyPr/>
          <a:lstStyle/>
          <a:p>
            <a:r>
              <a:rPr lang="en-US" dirty="0" smtClean="0"/>
              <a:t>Example/Demo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Humean definition of causality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2753" y="1884363"/>
            <a:ext cx="8564910" cy="4192587"/>
          </a:xfrm>
        </p:spPr>
        <p:txBody>
          <a:bodyPr/>
          <a:lstStyle/>
          <a:p>
            <a:r>
              <a:rPr lang="en-US" dirty="0" smtClean="0"/>
              <a:t>1. Reductionist approach  (All Cs are Es’ or, whenever C, then E.)</a:t>
            </a:r>
          </a:p>
          <a:p>
            <a:r>
              <a:rPr lang="en-US" dirty="0" smtClean="0"/>
              <a:t>2. Three requirements: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Universal association between X and 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Time precedence of Y by 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Spatiotemporal connection between X and 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Granger causality test is useful for pair-wise causality test for stationary time series</a:t>
            </a:r>
          </a:p>
          <a:p>
            <a:r>
              <a:rPr lang="en-US" dirty="0" smtClean="0"/>
              <a:t>Granger causality test should be limited to linear relationship</a:t>
            </a:r>
          </a:p>
          <a:p>
            <a:r>
              <a:rPr lang="en-US" dirty="0" smtClean="0"/>
              <a:t>Conditional causality test (multivariate test) is a better alternative for more than two variables but recommended maximum of five.</a:t>
            </a:r>
          </a:p>
          <a:p>
            <a:r>
              <a:rPr lang="en-US" dirty="0" smtClean="0"/>
              <a:t>Probably not a recommended approach for filtering high-dimensional features dataset, especially when n &lt;&lt; d.</a:t>
            </a:r>
          </a:p>
          <a:p>
            <a:r>
              <a:rPr lang="en-US" dirty="0" smtClean="0"/>
              <a:t>It can be recommended as an alternative after-model-selection check to understand whether the leading variable make sense. </a:t>
            </a:r>
            <a:endParaRPr lang="en-US" dirty="0"/>
          </a:p>
          <a:p>
            <a:r>
              <a:rPr lang="en-US" dirty="0" smtClean="0"/>
              <a:t>Alternative test for large number of variables and lags.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14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Saved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Humean definition of causality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2753" y="1884363"/>
            <a:ext cx="8564910" cy="4192587"/>
          </a:xfrm>
        </p:spPr>
        <p:txBody>
          <a:bodyPr/>
          <a:lstStyle/>
          <a:p>
            <a:r>
              <a:rPr lang="en-US" dirty="0" smtClean="0"/>
              <a:t>1. Reductionist approach  (All Cs are Es’ or, whenever C, then E.)</a:t>
            </a:r>
          </a:p>
          <a:p>
            <a:r>
              <a:rPr lang="en-US" dirty="0" smtClean="0"/>
              <a:t>2. Three requirements: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Universal association between X and 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Time precedence of Y by 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Spatiotemporal connection between X and 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 is Granger Causality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Principle and theory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Advantages and limitations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use </a:t>
            </a:r>
            <a:r>
              <a:rPr lang="en-US" dirty="0" smtClean="0"/>
              <a:t>it (example)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Granger Causality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s://upload.wikimedia.org/wikipedia/commons/thumb/7/7d/GrangerCausalityIllustration.svg/360px-GrangerCausalityIllustration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89" y="1688000"/>
            <a:ext cx="7896547" cy="397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80330" y="5386811"/>
            <a:ext cx="65319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time </a:t>
            </a:r>
            <a:r>
              <a:rPr lang="en-US" sz="1600" dirty="0"/>
              <a:t>series X Granger-causes time series Y, the patterns in X are approximately repeated in Y after some time lag (two examples are indicated with arrows). Thus, past values of X can be used for the prediction of future values of 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85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Granger Causality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Causality</a:t>
            </a:r>
            <a:r>
              <a:rPr lang="en-US" dirty="0"/>
              <a:t> (also referred to as </a:t>
            </a:r>
            <a:r>
              <a:rPr lang="en-US" b="1" dirty="0"/>
              <a:t>causation</a:t>
            </a:r>
            <a:r>
              <a:rPr lang="en-US" dirty="0"/>
              <a:t>,</a:t>
            </a:r>
            <a:r>
              <a:rPr lang="en-US" baseline="30000" dirty="0">
                <a:hlinkClick r:id="rId2"/>
              </a:rPr>
              <a:t>[1]</a:t>
            </a:r>
            <a:r>
              <a:rPr lang="en-US" dirty="0"/>
              <a:t> or </a:t>
            </a:r>
            <a:r>
              <a:rPr lang="en-US" b="1" dirty="0"/>
              <a:t>cause and effect</a:t>
            </a:r>
            <a:r>
              <a:rPr lang="en-US" dirty="0"/>
              <a:t>) is the agency or efficacy that connects one process (the </a:t>
            </a:r>
            <a:r>
              <a:rPr lang="en-US" i="1" dirty="0"/>
              <a:t>cause</a:t>
            </a:r>
            <a:r>
              <a:rPr lang="en-US" dirty="0"/>
              <a:t>) with another process or state (the </a:t>
            </a:r>
            <a:r>
              <a:rPr lang="en-US" i="1" dirty="0">
                <a:hlinkClick r:id="rId3" tooltip="Result"/>
              </a:rPr>
              <a:t>effect</a:t>
            </a:r>
            <a:r>
              <a:rPr lang="en-US" dirty="0"/>
              <a:t>), where the first is understood to be partly responsible for the second, and the second is dependent on the first. In general, a process has many causes, which are said to be causal factors for it, and all lie in its past. An effect can in turn be a cause of many other effects. </a:t>
            </a:r>
          </a:p>
          <a:p>
            <a:r>
              <a:rPr lang="en-US" dirty="0" smtClean="0"/>
              <a:t>The Granger causality test is a statistical hypothesis test for determining whether one time series is useful in forecasting another. A time series X is said to Granger-cause Y if it can be shown that those X values provide statistically significant information about future values of Y through a series of t-tests and F-tests on lagged values of 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and 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706" y="2220119"/>
            <a:ext cx="67532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and theory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919" y="1996281"/>
            <a:ext cx="7162800" cy="39719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2753" y="1389888"/>
            <a:ext cx="8460170" cy="338554"/>
          </a:xfrm>
        </p:spPr>
        <p:txBody>
          <a:bodyPr/>
          <a:lstStyle/>
          <a:p>
            <a:r>
              <a:rPr lang="en-US" dirty="0" smtClean="0"/>
              <a:t>Mathematical statement </a:t>
            </a:r>
            <a:r>
              <a:rPr lang="en-US" dirty="0"/>
              <a:t>and Null </a:t>
            </a:r>
            <a:r>
              <a:rPr lang="en-US" dirty="0" smtClean="0"/>
              <a:t>Hypothesis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12068" y="5622202"/>
            <a:ext cx="662864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12068" y="5948588"/>
            <a:ext cx="300725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1517" y="3458424"/>
            <a:ext cx="232674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90246" y="4470903"/>
            <a:ext cx="232674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8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F-statistic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𝑅𝑆𝑆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𝑅𝑆𝑆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𝑅𝑆𝑆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dirty="0" smtClean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 is the residual sum of squares of model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The null hypothesis (model 2 is not better than model 1) is rejected if the F calculated from the data is greater than the critical value of the F-distribution for some desired false-rejection probability (e.g. 0.05). The F-test is a Wald test. </a:t>
                </a:r>
                <a:endParaRPr lang="en-US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" r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3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and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1806" y="1887266"/>
                <a:ext cx="8460170" cy="4189684"/>
              </a:xfrm>
            </p:spPr>
            <p:txBody>
              <a:bodyPr/>
              <a:lstStyle/>
              <a:p>
                <a:r>
                  <a:rPr lang="en-US" dirty="0" smtClean="0"/>
                  <a:t>Multivariate Granger causality analysis is usually performed by fitting a vector autoregressive model (VAR) to the time series. In particular,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for t =1,…, T be a d-dimensional multivariate time series. Granger causality is performed by fitting a VAR model with L time lags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a white Gaussian random vector,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 smtClean="0"/>
                  <a:t> is a matrix 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If at least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=1,…,L is significantly larger than zero (in absolute value),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is called granger cause of another time series X</a:t>
                </a:r>
                <a:r>
                  <a:rPr lang="en-US" baseline="-25000" dirty="0" smtClean="0"/>
                  <a:t>j</a:t>
                </a:r>
                <a:r>
                  <a:rPr lang="en-US" dirty="0" smtClean="0"/>
                  <a:t>.</a:t>
                </a:r>
                <a:endParaRPr lang="en-US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806" y="1887266"/>
                <a:ext cx="8460170" cy="4189684"/>
              </a:xfrm>
              <a:blipFill>
                <a:blip r:embed="rId2"/>
                <a:stretch>
                  <a:fillRect l="-216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Multivariate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Advantages</a:t>
            </a:r>
          </a:p>
          <a:p>
            <a:pPr lvl="1"/>
            <a:r>
              <a:rPr lang="en-US" dirty="0" smtClean="0"/>
              <a:t>Computationally efficient</a:t>
            </a:r>
          </a:p>
          <a:p>
            <a:pPr lvl="1"/>
            <a:r>
              <a:rPr lang="en-US" dirty="0" smtClean="0"/>
              <a:t>Still a popular method</a:t>
            </a:r>
          </a:p>
          <a:p>
            <a:pPr lvl="1"/>
            <a:endParaRPr lang="en-US" dirty="0"/>
          </a:p>
          <a:p>
            <a:r>
              <a:rPr lang="en-US" dirty="0" smtClean="0"/>
              <a:t>2. Limitations</a:t>
            </a:r>
          </a:p>
          <a:p>
            <a:pPr lvl="1"/>
            <a:r>
              <a:rPr lang="en-US" dirty="0" smtClean="0"/>
              <a:t>Granger causality is not necessarily true causality but only </a:t>
            </a:r>
            <a:r>
              <a:rPr lang="en-US" dirty="0" smtClean="0">
                <a:hlinkClick r:id="rId2"/>
              </a:rPr>
              <a:t>Humean definition of causality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Designed to handle pairs of variables and may produce misleading results when true relationship involves three or more variables</a:t>
            </a:r>
          </a:p>
          <a:p>
            <a:pPr lvl="1"/>
            <a:r>
              <a:rPr lang="en-US" dirty="0" smtClean="0"/>
              <a:t>Can’t handle non-linear causal relationship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Multivariate test (sometimes referred as ‘conditional G-causality test) can be done    with vector </a:t>
            </a:r>
            <a:r>
              <a:rPr lang="en-US" dirty="0" err="1" smtClean="0">
                <a:solidFill>
                  <a:srgbClr val="FF0000"/>
                </a:solidFill>
              </a:rPr>
              <a:t>autoregression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pic>
        <p:nvPicPr>
          <p:cNvPr id="6" name="Picture 3" descr="File:Cond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546" y="5529179"/>
            <a:ext cx="2304161" cy="132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01737" y="5842337"/>
            <a:ext cx="23422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Figure 2: Two possible </a:t>
            </a:r>
            <a:r>
              <a:rPr lang="en-US" sz="1200" dirty="0" smtClean="0">
                <a:latin typeface="Georgia" panose="02040502050405020303" pitchFamily="18" charset="0"/>
              </a:rPr>
              <a:t>connectivity's </a:t>
            </a:r>
            <a:r>
              <a:rPr lang="en-US" sz="1200" dirty="0">
                <a:latin typeface="Georgia" panose="02040502050405020303" pitchFamily="18" charset="0"/>
              </a:rPr>
              <a:t>that cannot be distinguished by pairwise analysis. Adapted from Ding et al. (2006).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45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HSM Theme">
      <a:dk1>
        <a:srgbClr val="000000"/>
      </a:dk1>
      <a:lt1>
        <a:srgbClr val="FFFFFF"/>
      </a:lt1>
      <a:dk2>
        <a:srgbClr val="4B4B4B"/>
      </a:dk2>
      <a:lt2>
        <a:srgbClr val="999999"/>
      </a:lt2>
      <a:accent1>
        <a:srgbClr val="00B140"/>
      </a:accent1>
      <a:accent2>
        <a:srgbClr val="B8B7B8"/>
      </a:accent2>
      <a:accent3>
        <a:srgbClr val="008E89"/>
      </a:accent3>
      <a:accent4>
        <a:srgbClr val="97D700"/>
      </a:accent4>
      <a:accent5>
        <a:srgbClr val="00A9E0"/>
      </a:accent5>
      <a:accent6>
        <a:srgbClr val="FF8F1C"/>
      </a:accent6>
      <a:hlink>
        <a:srgbClr val="0066B3"/>
      </a:hlink>
      <a:folHlink>
        <a:srgbClr val="830065"/>
      </a:folHlink>
    </a:clrScheme>
    <a:fontScheme name="Office Theme">
      <a:majorFont>
        <a:latin typeface="Verdan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IHSM Purple">
      <a:srgbClr val="830065"/>
    </a:custClr>
    <a:custClr name="IHSM Orig Red 3">
      <a:srgbClr val="F7BFAD"/>
    </a:custClr>
    <a:custClr name="IHSM Red">
      <a:srgbClr val="F4364C"/>
    </a:custClr>
    <a:custClr name="IHSM Blue 30">
      <a:srgbClr val="B2E5F6"/>
    </a:custClr>
    <a:custClr name="IHSM Orig Blue">
      <a:srgbClr val="0066B3"/>
    </a:custClr>
    <a:custClr name="IHSM Orig Yellow">
      <a:srgbClr val="FFD200"/>
    </a:custClr>
    <a:custClr name="IHSM Orig Gray 1">
      <a:srgbClr val="707C8A"/>
    </a:custClr>
    <a:custClr name="IHSM Orig Gray 2">
      <a:srgbClr val="D8DCD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2857</TotalTime>
  <Words>604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.HelveticaNeueDeskInterface-Regular</vt:lpstr>
      <vt:lpstr>Arial</vt:lpstr>
      <vt:lpstr>Calibri</vt:lpstr>
      <vt:lpstr>Cambria Math</vt:lpstr>
      <vt:lpstr>Georgia</vt:lpstr>
      <vt:lpstr>Verdana</vt:lpstr>
      <vt:lpstr>Wingdings</vt:lpstr>
      <vt:lpstr>Office Theme</vt:lpstr>
      <vt:lpstr>Granger Causality Test</vt:lpstr>
      <vt:lpstr>Contents</vt:lpstr>
      <vt:lpstr>What is Granger Causality Test</vt:lpstr>
      <vt:lpstr>What is Granger Causality Test</vt:lpstr>
      <vt:lpstr>Principle and theory</vt:lpstr>
      <vt:lpstr>Principle and theory</vt:lpstr>
      <vt:lpstr>F-statistic</vt:lpstr>
      <vt:lpstr>Principle and theory</vt:lpstr>
      <vt:lpstr>Advantages and limitations</vt:lpstr>
      <vt:lpstr>Advantages and limitations</vt:lpstr>
      <vt:lpstr>How to use it?</vt:lpstr>
      <vt:lpstr>Example/Demo</vt:lpstr>
      <vt:lpstr>Humean definition of causality</vt:lpstr>
      <vt:lpstr>Conclusions</vt:lpstr>
      <vt:lpstr>Appendix</vt:lpstr>
      <vt:lpstr>Humean definition of causality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Kuang, Liang</cp:lastModifiedBy>
  <cp:revision>117</cp:revision>
  <dcterms:created xsi:type="dcterms:W3CDTF">2016-07-05T18:26:51Z</dcterms:created>
  <dcterms:modified xsi:type="dcterms:W3CDTF">2017-03-30T19:58:32Z</dcterms:modified>
</cp:coreProperties>
</file>