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70" r:id="rId6"/>
    <p:sldId id="266" r:id="rId7"/>
    <p:sldId id="267" r:id="rId8"/>
    <p:sldId id="273" r:id="rId9"/>
    <p:sldId id="275" r:id="rId10"/>
    <p:sldId id="272" r:id="rId11"/>
    <p:sldId id="274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D974C9-B2BC-410C-B000-E5E3E4233358}">
          <p14:sldIdLst>
            <p14:sldId id="256"/>
            <p14:sldId id="261"/>
            <p14:sldId id="262"/>
            <p14:sldId id="263"/>
            <p14:sldId id="270"/>
            <p14:sldId id="266"/>
            <p14:sldId id="267"/>
            <p14:sldId id="273"/>
            <p14:sldId id="275"/>
          </p14:sldIdLst>
        </p14:section>
        <p14:section name="Python Notebook" id="{C46593E6-95E1-4239-BE33-640F784E3619}">
          <p14:sldIdLst>
            <p14:sldId id="272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3"/>
    <p:restoredTop sz="95470"/>
  </p:normalViewPr>
  <p:slideViewPr>
    <p:cSldViewPr snapToGrid="0" snapToObjects="1" showGuides="1">
      <p:cViewPr varScale="1">
        <p:scale>
          <a:sx n="64" d="100"/>
          <a:sy n="64" d="100"/>
        </p:scale>
        <p:origin x="1596" y="60"/>
      </p:cViewPr>
      <p:guideLst>
        <p:guide pos="2880"/>
        <p:guide orient="horz" pos="2160"/>
        <p:guide orient="horz" pos="3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68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D080-37A6-F24B-B78D-17FAB3D256E5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9FC-807A-074E-B68E-D1B873243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84F9-5844-A041-990A-4DB2EC6CDB70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0A5C-6B8D-8740-ACDD-A40F7FCA9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0" y="421746"/>
            <a:ext cx="3023616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29" y="1943035"/>
            <a:ext cx="5486400" cy="1446550"/>
          </a:xfrm>
        </p:spPr>
        <p:txBody>
          <a:bodyPr wrap="square" anchor="b">
            <a:sp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729" y="3586463"/>
            <a:ext cx="5486400" cy="338554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0728" y="3925017"/>
            <a:ext cx="3413125" cy="27699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8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139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275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97412" y="962025"/>
            <a:ext cx="3989388" cy="5114925"/>
          </a:xfrm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887266"/>
            <a:ext cx="8229600" cy="4189684"/>
          </a:xfrm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6862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86300" y="962025"/>
            <a:ext cx="4000500" cy="497369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82635" y="6076950"/>
            <a:ext cx="4206641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0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ext and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91440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85800"/>
            <a:ext cx="4572000" cy="6172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9144000" cy="6172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cap="all" baseline="0"/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3311746"/>
            <a:ext cx="9144000" cy="30821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3700498"/>
            <a:ext cx="8416798" cy="424732"/>
          </a:xfrm>
        </p:spPr>
        <p:txBody>
          <a:bodyPr wrap="square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4127211"/>
            <a:ext cx="8416802" cy="313932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4590288"/>
            <a:ext cx="8416799" cy="11107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4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753" y="1389888"/>
            <a:ext cx="846017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53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42" y="3570649"/>
            <a:ext cx="594360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8" y="42339"/>
            <a:ext cx="1499616" cy="6096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© 2016 IHS </a:t>
            </a:r>
            <a:r>
              <a:rPr lang="en-US" sz="600" dirty="0" err="1" smtClean="0">
                <a:solidFill>
                  <a:schemeClr val="bg1"/>
                </a:solidFill>
              </a:rPr>
              <a:t>Markit</a:t>
            </a:r>
            <a:r>
              <a:rPr lang="en-US" sz="600" dirty="0" smtClean="0">
                <a:solidFill>
                  <a:schemeClr val="bg1"/>
                </a:solidFill>
              </a:rPr>
              <a:t>. All Rights Reserved.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3144" cy="686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1" y="41896"/>
            <a:ext cx="1499616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41" y="2869349"/>
            <a:ext cx="5943600" cy="553998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42" y="3570649"/>
            <a:ext cx="5943600" cy="338554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4619B-9823-F845-874B-2390AC991B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4116772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1" y="1884363"/>
            <a:ext cx="4116772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8456214" cy="461665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7" y="1389888"/>
            <a:ext cx="8458200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1884363"/>
            <a:ext cx="4104165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1884363"/>
            <a:ext cx="4115511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2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710" y="962025"/>
            <a:ext cx="4104163" cy="461665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38988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1884363"/>
            <a:ext cx="4104165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413" y="1389888"/>
            <a:ext cx="4115511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1884363"/>
            <a:ext cx="4115511" cy="41925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97413" y="962025"/>
            <a:ext cx="4115511" cy="461665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9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 with 2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0" y="962025"/>
            <a:ext cx="4104163" cy="830997"/>
          </a:xfrm>
        </p:spPr>
        <p:txBody>
          <a:bodyPr wrap="square" anchor="t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708" y="1755648"/>
            <a:ext cx="4104165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09" y="2249424"/>
            <a:ext cx="4104165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413" y="1755648"/>
            <a:ext cx="4115511" cy="338554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413" y="2249424"/>
            <a:ext cx="4115511" cy="384022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97413" y="962025"/>
            <a:ext cx="4115511" cy="830997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271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06"/>
            <a:ext cx="9153144" cy="689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8" y="42339"/>
            <a:ext cx="1499616" cy="60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752" y="961011"/>
            <a:ext cx="8460171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53" y="1887266"/>
            <a:ext cx="8460170" cy="4189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942" y="270195"/>
            <a:ext cx="41185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704619B-9823-F845-874B-2390AC991BC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2607" y="6621522"/>
            <a:ext cx="1752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tx2"/>
                </a:solidFill>
              </a:rPr>
              <a:t>© 2016 IHS </a:t>
            </a:r>
            <a:r>
              <a:rPr lang="en-US" sz="600" dirty="0" err="1" smtClean="0">
                <a:solidFill>
                  <a:schemeClr val="tx2"/>
                </a:solidFill>
              </a:rPr>
              <a:t>Markit</a:t>
            </a:r>
            <a:r>
              <a:rPr lang="en-US" sz="600" dirty="0" smtClean="0">
                <a:solidFill>
                  <a:schemeClr val="tx2"/>
                </a:solidFill>
              </a:rPr>
              <a:t>. All Rights Reserved.</a:t>
            </a:r>
            <a:endParaRPr lang="en-US" sz="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73" r:id="rId5"/>
    <p:sldLayoutId id="2147483664" r:id="rId6"/>
    <p:sldLayoutId id="2147483665" r:id="rId7"/>
    <p:sldLayoutId id="2147483674" r:id="rId8"/>
    <p:sldLayoutId id="2147483680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66" r:id="rId15"/>
    <p:sldLayoutId id="214748366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173038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HelveticaNeueDeskInterface-Regular" charset="0"/>
        <a:buChar char="&gt;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15938" indent="-17145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.HelveticaNeueDeskInterface-Regular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606" userDrawn="1">
          <p15:clr>
            <a:srgbClr val="F26B43"/>
          </p15:clr>
        </p15:guide>
        <p15:guide id="4" orient="horz" pos="1187" userDrawn="1">
          <p15:clr>
            <a:srgbClr val="F26B43"/>
          </p15:clr>
        </p15:guide>
        <p15:guide id="7" orient="horz" pos="3828" userDrawn="1">
          <p15:clr>
            <a:srgbClr val="F26B43"/>
          </p15:clr>
        </p15:guide>
        <p15:guide id="8" orient="horz" pos="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was-2pbs01\Users\mfp53502\Projects\EEA\R\RMarkdownDemo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729" y="1943035"/>
            <a:ext cx="5486400" cy="1446550"/>
          </a:xfrm>
        </p:spPr>
        <p:txBody>
          <a:bodyPr/>
          <a:lstStyle/>
          <a:p>
            <a:r>
              <a:rPr lang="en-US" dirty="0" smtClean="0"/>
              <a:t>R Markdown &amp; Python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 sharing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Liang Kuang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 smtClean="0">
                <a:hlinkClick r:id="rId2"/>
              </a:rPr>
              <a:t>Jupyter</a:t>
            </a:r>
            <a:r>
              <a:rPr lang="en-US" dirty="0" smtClean="0"/>
              <a:t> </a:t>
            </a:r>
            <a:r>
              <a:rPr lang="en-US" dirty="0"/>
              <a:t>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8030756" cy="323084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Notebook is an open-source web application that allows you to create and share documents that contain live code, equations, visualizations and explanatory text. Uses include: data cleaning and transformation, numerical simulation, statistical modeling, machine learning and much more.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3056"/>
            <a:ext cx="9119132" cy="20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example notebook of Lorenz differential equ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139"/>
            <a:ext cx="8827392" cy="62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4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in 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2752" y="1612759"/>
            <a:ext cx="7659564" cy="4806148"/>
          </a:xfrm>
        </p:spPr>
        <p:txBody>
          <a:bodyPr/>
          <a:lstStyle/>
          <a:p>
            <a:r>
              <a:rPr lang="en-US" sz="1200" dirty="0" smtClean="0"/>
              <a:t>Overview of R Markdown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What is R Markdown and why use it?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Document Orientation</a:t>
            </a:r>
          </a:p>
          <a:p>
            <a:r>
              <a:rPr lang="en-US" sz="1200" dirty="0" smtClean="0"/>
              <a:t>How to use R Markdown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Structure layout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Global settings for (hiding code, error warning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Create paragraphs with styles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Embed chunk and inline code, and Run R code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Embed R code generated graphics and tables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Embed images, hyperlink, animation and java scripts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Embed Mathematic equations</a:t>
            </a:r>
          </a:p>
          <a:p>
            <a:r>
              <a:rPr lang="en-US" sz="1200" dirty="0"/>
              <a:t>Demo</a:t>
            </a:r>
            <a:r>
              <a:rPr lang="en-US" sz="1200" dirty="0" smtClean="0"/>
              <a:t>: An live example within R studio</a:t>
            </a:r>
          </a:p>
          <a:p>
            <a:r>
              <a:rPr lang="en-US" sz="1200" dirty="0" smtClean="0"/>
              <a:t>Overview of Python Notebook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R Markdown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196"/>
            <a:ext cx="9144000" cy="32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8030756" cy="3230845"/>
          </a:xfrm>
        </p:spPr>
        <p:txBody>
          <a:bodyPr/>
          <a:lstStyle/>
          <a:p>
            <a:r>
              <a:rPr lang="en-US" dirty="0"/>
              <a:t>Documents with embedded code are reproducible</a:t>
            </a:r>
          </a:p>
          <a:p>
            <a:r>
              <a:rPr lang="en-US" dirty="0"/>
              <a:t>The document will serve as a record for how you arrived at the results you include in your papers</a:t>
            </a:r>
          </a:p>
          <a:p>
            <a:r>
              <a:rPr lang="en-US" dirty="0"/>
              <a:t>You can pass on your code to readers in addition to the report content</a:t>
            </a:r>
          </a:p>
          <a:p>
            <a:r>
              <a:rPr lang="en-US" dirty="0"/>
              <a:t>Dynamic documents can change as data are updated</a:t>
            </a:r>
          </a:p>
          <a:p>
            <a:r>
              <a:rPr lang="en-US" dirty="0"/>
              <a:t>Documents can also be used for future data releases and/or different subsets of data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Markdown 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3" y="1884363"/>
            <a:ext cx="8030756" cy="3230845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PDF</a:t>
            </a:r>
          </a:p>
          <a:p>
            <a:r>
              <a:rPr lang="en-US" dirty="0" smtClean="0"/>
              <a:t>MS Word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68" y="4044825"/>
            <a:ext cx="5579842" cy="2553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47" y="1422676"/>
            <a:ext cx="3015389" cy="248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95" y="1499623"/>
            <a:ext cx="3146882" cy="25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3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Orientation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609583"/>
            <a:ext cx="91535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YAML (YAML </a:t>
            </a:r>
            <a:r>
              <a:rPr lang="en-US" dirty="0" err="1" smtClean="0"/>
              <a:t>Ain’t</a:t>
            </a:r>
            <a:r>
              <a:rPr lang="en-US" dirty="0" smtClean="0"/>
              <a:t> Markup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where you set options for your overall document</a:t>
            </a:r>
          </a:p>
          <a:p>
            <a:r>
              <a:rPr lang="en-US" dirty="0"/>
              <a:t>Through YAML you can set:</a:t>
            </a:r>
          </a:p>
          <a:p>
            <a:pPr lvl="1"/>
            <a:r>
              <a:rPr lang="en-US" dirty="0"/>
              <a:t>font (size and style)</a:t>
            </a:r>
          </a:p>
          <a:p>
            <a:pPr lvl="1"/>
            <a:r>
              <a:rPr lang="en-US" dirty="0"/>
              <a:t>default figure options (height, width, etc.)</a:t>
            </a:r>
          </a:p>
          <a:p>
            <a:pPr lvl="1"/>
            <a:r>
              <a:rPr lang="en-US" dirty="0"/>
              <a:t>reference custom CSS (Cascading Style Sheets) Code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6800" y="1884362"/>
            <a:ext cx="2902995" cy="22530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752" y="1884363"/>
            <a:ext cx="8411001" cy="41925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Structure layout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Global settings for (hiding code, error warning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Create paragraphs with styles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Embed chunk and inline code, and Run R code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Embed R code generated graphics and tables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Embed images, </a:t>
            </a:r>
            <a:r>
              <a:rPr lang="en-US" sz="1200" dirty="0" smtClean="0"/>
              <a:t>hyperlink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Embed Mathematic equations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Tables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Citation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 smtClean="0"/>
              <a:t>Advanced Features (video, interactive graphics)</a:t>
            </a:r>
            <a:endParaRPr lang="en-US" sz="1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2752" y="961011"/>
            <a:ext cx="8460171" cy="461665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How to use </a:t>
            </a:r>
            <a:r>
              <a:rPr lang="en-US" dirty="0" err="1" smtClean="0">
                <a:hlinkClick r:id="rId2" action="ppaction://hlinkfile"/>
              </a:rPr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619B-9823-F845-874B-2390AC991BC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7" y="1569720"/>
            <a:ext cx="8527227" cy="3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HSM Theme">
      <a:dk1>
        <a:srgbClr val="000000"/>
      </a:dk1>
      <a:lt1>
        <a:srgbClr val="FFFFFF"/>
      </a:lt1>
      <a:dk2>
        <a:srgbClr val="4B4B4B"/>
      </a:dk2>
      <a:lt2>
        <a:srgbClr val="999999"/>
      </a:lt2>
      <a:accent1>
        <a:srgbClr val="00B140"/>
      </a:accent1>
      <a:accent2>
        <a:srgbClr val="B8B7B8"/>
      </a:accent2>
      <a:accent3>
        <a:srgbClr val="008E89"/>
      </a:accent3>
      <a:accent4>
        <a:srgbClr val="97D700"/>
      </a:accent4>
      <a:accent5>
        <a:srgbClr val="00A9E0"/>
      </a:accent5>
      <a:accent6>
        <a:srgbClr val="FF8F1C"/>
      </a:accent6>
      <a:hlink>
        <a:srgbClr val="0066B3"/>
      </a:hlink>
      <a:folHlink>
        <a:srgbClr val="830065"/>
      </a:folHlink>
    </a:clrScheme>
    <a:fontScheme name="Office Theme">
      <a:majorFont>
        <a:latin typeface="Verdan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IHSM Purple">
      <a:srgbClr val="830065"/>
    </a:custClr>
    <a:custClr name="IHSM Orig Red 3">
      <a:srgbClr val="F7BFAD"/>
    </a:custClr>
    <a:custClr name="IHSM Red">
      <a:srgbClr val="F4364C"/>
    </a:custClr>
    <a:custClr name="IHSM Blue 30">
      <a:srgbClr val="B2E5F6"/>
    </a:custClr>
    <a:custClr name="IHSM Orig Blue">
      <a:srgbClr val="0066B3"/>
    </a:custClr>
    <a:custClr name="IHSM Orig Yellow">
      <a:srgbClr val="FFD200"/>
    </a:custClr>
    <a:custClr name="IHSM Orig Gray 1">
      <a:srgbClr val="707C8A"/>
    </a:custClr>
    <a:custClr name="IHSM Orig Gray 2">
      <a:srgbClr val="D8DCD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12676</TotalTime>
  <Words>341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.HelveticaNeueDeskInterface-Regular</vt:lpstr>
      <vt:lpstr>Arial</vt:lpstr>
      <vt:lpstr>Calibri</vt:lpstr>
      <vt:lpstr>Verdana</vt:lpstr>
      <vt:lpstr>Wingdings</vt:lpstr>
      <vt:lpstr>Office Theme</vt:lpstr>
      <vt:lpstr>R Markdown &amp; Python notebook</vt:lpstr>
      <vt:lpstr>Topics</vt:lpstr>
      <vt:lpstr>This is R Markdown</vt:lpstr>
      <vt:lpstr>Why Use R Markdown</vt:lpstr>
      <vt:lpstr>R Markdown Output Format</vt:lpstr>
      <vt:lpstr>Document Orientation</vt:lpstr>
      <vt:lpstr>YAML (YAML Ain’t Markup Language)</vt:lpstr>
      <vt:lpstr>How to use RMarkdown</vt:lpstr>
      <vt:lpstr>PowerPoint Presentation</vt:lpstr>
      <vt:lpstr>Overview of Jupyter Notebook</vt:lpstr>
      <vt:lpstr>PowerPoint Presentation</vt:lpstr>
      <vt:lpstr>Jupyter Notebook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Kuang, Liang</cp:lastModifiedBy>
  <cp:revision>103</cp:revision>
  <dcterms:created xsi:type="dcterms:W3CDTF">2016-07-05T18:26:51Z</dcterms:created>
  <dcterms:modified xsi:type="dcterms:W3CDTF">2017-04-28T15:09:26Z</dcterms:modified>
</cp:coreProperties>
</file>